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Roboto Slab"/>
      <p:regular r:id="rId39"/>
      <p:bold r:id="rId40"/>
    </p:embeddedFon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iLO+CRgNY/6K0QarbQvKm3TU/n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Slab-bold.fntdata"/><Relationship Id="rId20" Type="http://schemas.openxmlformats.org/officeDocument/2006/relationships/slide" Target="slides/slide16.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8.xml"/><Relationship Id="rId44" Type="http://schemas.openxmlformats.org/officeDocument/2006/relationships/font" Target="fonts/Roboto-boldItalic.fntdata"/><Relationship Id="rId21" Type="http://schemas.openxmlformats.org/officeDocument/2006/relationships/slide" Target="slides/slide17.xml"/><Relationship Id="rId43" Type="http://schemas.openxmlformats.org/officeDocument/2006/relationships/font" Target="fonts/Roboto-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Slab-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Welcome to the first sessions in the series:  Equipping Your Assessment Toolbox on Learning Outcomes Assessment.  This session is in response to a survey conducted in 2021 where we asked faculty what topics they would like Professional Development on.  Learning Outcomes Assessment was one of the most frequent topics indicated by respondents. I will begin the session with a big picture view of learning outcomes assessment and then Dr. Soumi Basu will go into more depth and talk about the practicality of the topic.  We will stop for questions during our presentations but please feel free to ask questions at any point during the session.</a:t>
            </a:r>
            <a:endParaRPr/>
          </a:p>
        </p:txBody>
      </p:sp>
      <p:sp>
        <p:nvSpPr>
          <p:cNvPr id="71" name="Google Shape;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553dbca039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553dbca039_1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1553dbca039_1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55c4b5e34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55c4b5e34f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155c4b5e34f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55c4b5e34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55c4b5e34f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155c4b5e34f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55c4b5e34f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55c4b5e34f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155c4b5e34f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55c4b5e34f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55c4b5e34f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155c4b5e34f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5c4b5e34f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55c4b5e34f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155c4b5e34f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6128e9e2b8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6128e9e2b8_1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6128e9e2b8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5c4b5e34f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55c4b5e34f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155c4b5e34f_0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6128e9e2b8_1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6128e9e2b8_1_3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16128e9e2b8_1_3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e5adc5cc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5e5adc5cc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15e5adc5cc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this slide are the learning outcomes for our session.</a:t>
            </a:r>
            <a:endParaRPr/>
          </a:p>
        </p:txBody>
      </p:sp>
      <p:sp>
        <p:nvSpPr>
          <p:cNvPr id="77" name="Google Shape;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6128e9e2b8_1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6128e9e2b8_1_3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16128e9e2b8_1_3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55c4b5e34f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55c4b5e34f_0_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155c4b5e34f_0_1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55c4b5e34f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55c4b5e34f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155c4b5e34f_0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55c4b5e3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55c4b5e34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155c4b5e34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6129d76035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6129d76035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6129d76035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55c4b5e34f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55c4b5e34f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155c4b5e34f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6129d76035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6129d76035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16129d76035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55c4b5e34f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55c4b5e34f_0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155c4b5e34f_0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55c4b5e34f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55c4b5e34f_0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155c4b5e34f_0_1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55c4b5e34f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55c4b5e34f_0_3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155c4b5e34f_0_3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292100" lvl="0" marL="228600" rtl="0" algn="l">
              <a:lnSpc>
                <a:spcPct val="90000"/>
              </a:lnSpc>
              <a:spcBef>
                <a:spcPts val="1000"/>
              </a:spcBef>
              <a:spcAft>
                <a:spcPts val="0"/>
              </a:spcAft>
              <a:buClr>
                <a:schemeClr val="lt1"/>
              </a:buClr>
              <a:buSzPts val="2800"/>
              <a:buFont typeface="Roboto"/>
              <a:buChar char="●"/>
            </a:pPr>
            <a:r>
              <a:rPr lang="en-US" sz="2400">
                <a:solidFill>
                  <a:schemeClr val="lt1"/>
                </a:solidFill>
                <a:latin typeface="Roboto"/>
                <a:ea typeface="Roboto"/>
                <a:cs typeface="Roboto"/>
                <a:sym typeface="Roboto"/>
              </a:rPr>
              <a:t>We lay out within these goals as a map we will achieve these goals.</a:t>
            </a:r>
            <a:endParaRPr/>
          </a:p>
          <a:p>
            <a:pPr indent="0" lvl="0" marL="228600" rtl="0" algn="l">
              <a:lnSpc>
                <a:spcPct val="90000"/>
              </a:lnSpc>
              <a:spcBef>
                <a:spcPts val="1000"/>
              </a:spcBef>
              <a:spcAft>
                <a:spcPts val="0"/>
              </a:spcAft>
              <a:buNone/>
            </a:pPr>
            <a:r>
              <a:rPr lang="en-US">
                <a:latin typeface="Roboto"/>
                <a:ea typeface="Roboto"/>
                <a:cs typeface="Roboto"/>
                <a:sym typeface="Roboto"/>
              </a:rPr>
              <a:t>We lay out objectives within these goals as map to how we can achieve these goals. While the objectives focus on what the teacher does (and they can sometimes read very similarly to outcome,  Outcomes focus on what students will be able to do at the end of the course, program, or experience an an institution.</a:t>
            </a:r>
            <a:endParaRPr sz="100">
              <a:latin typeface="Roboto"/>
              <a:ea typeface="Roboto"/>
              <a:cs typeface="Roboto"/>
              <a:sym typeface="Roboto"/>
            </a:endParaRPr>
          </a:p>
          <a:p>
            <a:pPr indent="0" lvl="0" marL="0" rtl="0" algn="l">
              <a:spcBef>
                <a:spcPts val="0"/>
              </a:spcBef>
              <a:spcAft>
                <a:spcPts val="0"/>
              </a:spcAft>
              <a:buNone/>
            </a:pPr>
            <a:r>
              <a:t/>
            </a:r>
            <a:endParaRPr sz="100">
              <a:latin typeface="Roboto"/>
              <a:ea typeface="Roboto"/>
              <a:cs typeface="Roboto"/>
              <a:sym typeface="Roboto"/>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579f6c30b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579f6c30b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1579f6c30b4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55c4b5e34f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55c4b5e34f_0_3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155c4b5e34f_0_3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6129d76035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6129d76035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16129d76035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6129d76035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6129d76035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16129d76035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6129d76035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6129d76035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16129d76035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you move from left to right you can see the statements becoming more concrete.</a:t>
            </a:r>
            <a:endParaRPr/>
          </a:p>
        </p:txBody>
      </p:sp>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chemeClr val="lt1"/>
              </a:buClr>
              <a:buSzPts val="2200"/>
              <a:buFont typeface="Roboto"/>
              <a:buChar char="●"/>
            </a:pPr>
            <a:r>
              <a:rPr lang="en-US" sz="2100">
                <a:latin typeface="Roboto"/>
                <a:ea typeface="Roboto"/>
                <a:cs typeface="Roboto"/>
                <a:sym typeface="Roboto"/>
              </a:rPr>
              <a:t>They focus on the abilities and knowledge and skills that students develop from their engagement in the university experiences including courses, co-curricular activities, institutional activities, student services, and other experiences. </a:t>
            </a:r>
            <a:endParaRPr sz="600">
              <a:latin typeface="Roboto"/>
              <a:ea typeface="Roboto"/>
              <a:cs typeface="Roboto"/>
              <a:sym typeface="Roboto"/>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53dbca039_1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553dbca039_1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90000"/>
              </a:lnSpc>
              <a:spcBef>
                <a:spcPts val="1000"/>
              </a:spcBef>
              <a:spcAft>
                <a:spcPts val="0"/>
              </a:spcAft>
              <a:buNone/>
            </a:pPr>
            <a:r>
              <a:rPr lang="en-US" sz="1300">
                <a:latin typeface="Roboto"/>
                <a:ea typeface="Roboto"/>
                <a:cs typeface="Roboto"/>
                <a:sym typeface="Roboto"/>
              </a:rPr>
              <a:t>The central element to learning outcomes assessment is the development of outcome statements. Now let’s look at an interpretation of Bloom's Taxonomy to see how the verbs are arranged.</a:t>
            </a:r>
            <a:r>
              <a:rPr lang="en-US" sz="1500">
                <a:latin typeface="Roboto"/>
                <a:ea typeface="Roboto"/>
                <a:cs typeface="Roboto"/>
                <a:sym typeface="Roboto"/>
              </a:rPr>
              <a:t>Terms such as </a:t>
            </a:r>
            <a:r>
              <a:rPr i="1" lang="en-US" sz="1500">
                <a:latin typeface="Roboto"/>
                <a:ea typeface="Roboto"/>
                <a:cs typeface="Roboto"/>
                <a:sym typeface="Roboto"/>
              </a:rPr>
              <a:t>know</a:t>
            </a:r>
            <a:r>
              <a:rPr lang="en-US" sz="1500">
                <a:latin typeface="Roboto"/>
                <a:ea typeface="Roboto"/>
                <a:cs typeface="Roboto"/>
                <a:sym typeface="Roboto"/>
              </a:rPr>
              <a:t>, </a:t>
            </a:r>
            <a:r>
              <a:rPr i="1" lang="en-US" sz="1500">
                <a:latin typeface="Roboto"/>
                <a:ea typeface="Roboto"/>
                <a:cs typeface="Roboto"/>
                <a:sym typeface="Roboto"/>
              </a:rPr>
              <a:t>understand</a:t>
            </a:r>
            <a:r>
              <a:rPr lang="en-US" sz="1500">
                <a:latin typeface="Roboto"/>
                <a:ea typeface="Roboto"/>
                <a:cs typeface="Roboto"/>
                <a:sym typeface="Roboto"/>
              </a:rPr>
              <a:t>, </a:t>
            </a:r>
            <a:r>
              <a:rPr i="1" lang="en-US" sz="1500">
                <a:latin typeface="Roboto"/>
                <a:ea typeface="Roboto"/>
                <a:cs typeface="Roboto"/>
                <a:sym typeface="Roboto"/>
              </a:rPr>
              <a:t>learn</a:t>
            </a:r>
            <a:r>
              <a:rPr lang="en-US" sz="1500">
                <a:latin typeface="Roboto"/>
                <a:ea typeface="Roboto"/>
                <a:cs typeface="Roboto"/>
                <a:sym typeface="Roboto"/>
              </a:rPr>
              <a:t>, </a:t>
            </a:r>
            <a:r>
              <a:rPr i="1" lang="en-US" sz="1500">
                <a:latin typeface="Roboto"/>
                <a:ea typeface="Roboto"/>
                <a:cs typeface="Roboto"/>
                <a:sym typeface="Roboto"/>
              </a:rPr>
              <a:t>appreciate</a:t>
            </a:r>
            <a:r>
              <a:rPr lang="en-US" sz="1500">
                <a:latin typeface="Roboto"/>
                <a:ea typeface="Roboto"/>
                <a:cs typeface="Roboto"/>
                <a:sym typeface="Roboto"/>
              </a:rPr>
              <a:t> are generally </a:t>
            </a:r>
            <a:r>
              <a:rPr b="1" lang="en-US" sz="1500">
                <a:latin typeface="Roboto"/>
                <a:ea typeface="Roboto"/>
                <a:cs typeface="Roboto"/>
                <a:sym typeface="Roboto"/>
              </a:rPr>
              <a:t>not</a:t>
            </a:r>
            <a:r>
              <a:rPr lang="en-US" sz="1500">
                <a:latin typeface="Roboto"/>
                <a:ea typeface="Roboto"/>
                <a:cs typeface="Roboto"/>
                <a:sym typeface="Roboto"/>
              </a:rPr>
              <a:t> specific enough to be measurable.</a:t>
            </a:r>
            <a:endParaRPr sz="100"/>
          </a:p>
        </p:txBody>
      </p:sp>
      <p:sp>
        <p:nvSpPr>
          <p:cNvPr id="113" name="Google Shape;113;g1553dbca039_1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553dbca039_1_4"/>
          <p:cNvSpPr/>
          <p:nvPr/>
        </p:nvSpPr>
        <p:spPr>
          <a:xfrm>
            <a:off x="2033067" y="896808"/>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5" name="Google Shape;15;g1553dbca039_1_4"/>
          <p:cNvSpPr/>
          <p:nvPr/>
        </p:nvSpPr>
        <p:spPr>
          <a:xfrm rot="10800000">
            <a:off x="8716786" y="4457271"/>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6" name="Google Shape;16;g1553dbca039_1_4"/>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g1553dbca039_1_4"/>
          <p:cNvSpPr txBox="1"/>
          <p:nvPr>
            <p:ph type="ctrTitle"/>
          </p:nvPr>
        </p:nvSpPr>
        <p:spPr>
          <a:xfrm>
            <a:off x="2240402" y="1585234"/>
            <a:ext cx="7711200" cy="1943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18" name="Google Shape;18;g1553dbca039_1_4"/>
          <p:cNvSpPr txBox="1"/>
          <p:nvPr>
            <p:ph idx="1" type="subTitle"/>
          </p:nvPr>
        </p:nvSpPr>
        <p:spPr>
          <a:xfrm>
            <a:off x="2240402" y="4065933"/>
            <a:ext cx="7711200" cy="1212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p:txBody>
      </p:sp>
      <p:sp>
        <p:nvSpPr>
          <p:cNvPr id="19" name="Google Shape;19;g1553dbca039_1_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1553dbca039_1_47"/>
          <p:cNvSpPr/>
          <p:nvPr/>
        </p:nvSpPr>
        <p:spPr>
          <a:xfrm>
            <a:off x="200" y="6769100"/>
            <a:ext cx="12191700" cy="888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1553dbca039_1_47"/>
          <p:cNvSpPr txBox="1"/>
          <p:nvPr>
            <p:ph hasCustomPrompt="1" type="title"/>
          </p:nvPr>
        </p:nvSpPr>
        <p:spPr>
          <a:xfrm>
            <a:off x="517200" y="1536600"/>
            <a:ext cx="11157600" cy="20511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9" name="Google Shape;59;g1553dbca039_1_47"/>
          <p:cNvSpPr txBox="1"/>
          <p:nvPr>
            <p:ph idx="1" type="body"/>
          </p:nvPr>
        </p:nvSpPr>
        <p:spPr>
          <a:xfrm>
            <a:off x="517200" y="3892600"/>
            <a:ext cx="11157600" cy="14289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60" name="Google Shape;60;g1553dbca039_1_4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g1553dbca039_1_5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g1553dbca039_1_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65" name="Google Shape;65;g1553dbca039_1_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6" name="Google Shape;66;g1553dbca039_1_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g1553dbca039_1_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g1553dbca039_1_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cxnSp>
        <p:nvCxnSpPr>
          <p:cNvPr id="21" name="Google Shape;21;g1553dbca039_1_11"/>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g1553dbca039_1_11"/>
          <p:cNvSpPr txBox="1"/>
          <p:nvPr>
            <p:ph type="title"/>
          </p:nvPr>
        </p:nvSpPr>
        <p:spPr>
          <a:xfrm>
            <a:off x="641000" y="2353267"/>
            <a:ext cx="10962900" cy="1209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23" name="Google Shape;23;g1553dbca039_1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cxnSp>
        <p:nvCxnSpPr>
          <p:cNvPr id="25" name="Google Shape;25;g1553dbca039_1_15"/>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26" name="Google Shape;26;g1553dbca039_1_15"/>
          <p:cNvSpPr txBox="1"/>
          <p:nvPr>
            <p:ph type="title"/>
          </p:nvPr>
        </p:nvSpPr>
        <p:spPr>
          <a:xfrm>
            <a:off x="517200" y="610700"/>
            <a:ext cx="11157600" cy="914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7" name="Google Shape;27;g1553dbca039_1_15"/>
          <p:cNvSpPr txBox="1"/>
          <p:nvPr>
            <p:ph idx="1" type="body"/>
          </p:nvPr>
        </p:nvSpPr>
        <p:spPr>
          <a:xfrm>
            <a:off x="517200" y="1986432"/>
            <a:ext cx="11157600" cy="410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8" name="Google Shape;28;g1553dbca039_1_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cxnSp>
        <p:nvCxnSpPr>
          <p:cNvPr id="30" name="Google Shape;30;g1553dbca039_1_20"/>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31" name="Google Shape;31;g1553dbca039_1_20"/>
          <p:cNvSpPr txBox="1"/>
          <p:nvPr>
            <p:ph type="title"/>
          </p:nvPr>
        </p:nvSpPr>
        <p:spPr>
          <a:xfrm>
            <a:off x="517200" y="610700"/>
            <a:ext cx="11157600" cy="914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2" name="Google Shape;32;g1553dbca039_1_20"/>
          <p:cNvSpPr txBox="1"/>
          <p:nvPr>
            <p:ph idx="1" type="body"/>
          </p:nvPr>
        </p:nvSpPr>
        <p:spPr>
          <a:xfrm>
            <a:off x="517200" y="1986433"/>
            <a:ext cx="5333100" cy="410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3" name="Google Shape;33;g1553dbca039_1_20"/>
          <p:cNvSpPr txBox="1"/>
          <p:nvPr>
            <p:ph idx="2" type="body"/>
          </p:nvPr>
        </p:nvSpPr>
        <p:spPr>
          <a:xfrm>
            <a:off x="6341600" y="1986433"/>
            <a:ext cx="5333100" cy="410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4" name="Google Shape;34;g1553dbca039_1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g1553dbca039_1_26"/>
          <p:cNvSpPr txBox="1"/>
          <p:nvPr>
            <p:ph type="title"/>
          </p:nvPr>
        </p:nvSpPr>
        <p:spPr>
          <a:xfrm>
            <a:off x="517200" y="610700"/>
            <a:ext cx="11157600" cy="914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7" name="Google Shape;37;g1553dbca039_1_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cxnSp>
        <p:nvCxnSpPr>
          <p:cNvPr id="39" name="Google Shape;39;g1553dbca039_1_29"/>
          <p:cNvCxnSpPr/>
          <p:nvPr/>
        </p:nvCxnSpPr>
        <p:spPr>
          <a:xfrm>
            <a:off x="652291" y="1883036"/>
            <a:ext cx="441900" cy="0"/>
          </a:xfrm>
          <a:prstGeom prst="straightConnector1">
            <a:avLst/>
          </a:prstGeom>
          <a:noFill/>
          <a:ln cap="flat" cmpd="sng" w="38100">
            <a:solidFill>
              <a:schemeClr val="accent4"/>
            </a:solidFill>
            <a:prstDash val="solid"/>
            <a:round/>
            <a:headEnd len="sm" w="sm" type="none"/>
            <a:tailEnd len="sm" w="sm" type="none"/>
          </a:ln>
        </p:spPr>
      </p:cxnSp>
      <p:sp>
        <p:nvSpPr>
          <p:cNvPr id="40" name="Google Shape;40;g1553dbca039_1_29"/>
          <p:cNvSpPr txBox="1"/>
          <p:nvPr>
            <p:ph type="title"/>
          </p:nvPr>
        </p:nvSpPr>
        <p:spPr>
          <a:xfrm>
            <a:off x="5172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1" name="Google Shape;41;g1553dbca039_1_29"/>
          <p:cNvSpPr txBox="1"/>
          <p:nvPr>
            <p:ph idx="1" type="body"/>
          </p:nvPr>
        </p:nvSpPr>
        <p:spPr>
          <a:xfrm>
            <a:off x="517200" y="2125367"/>
            <a:ext cx="3744000" cy="35748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2" name="Google Shape;42;g1553dbca039_1_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g1553dbca039_1_34"/>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5" name="Google Shape;45;g1553dbca039_1_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g1553dbca039_1_37"/>
          <p:cNvSpPr/>
          <p:nvPr/>
        </p:nvSpPr>
        <p:spPr>
          <a:xfrm>
            <a:off x="6096000" y="-100"/>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8" name="Google Shape;48;g1553dbca039_1_37"/>
          <p:cNvCxnSpPr/>
          <p:nvPr/>
        </p:nvCxnSpPr>
        <p:spPr>
          <a:xfrm>
            <a:off x="6706233" y="5994004"/>
            <a:ext cx="721200" cy="0"/>
          </a:xfrm>
          <a:prstGeom prst="straightConnector1">
            <a:avLst/>
          </a:prstGeom>
          <a:noFill/>
          <a:ln cap="flat" cmpd="sng" w="38100">
            <a:solidFill>
              <a:schemeClr val="accent5"/>
            </a:solidFill>
            <a:prstDash val="solid"/>
            <a:round/>
            <a:headEnd len="sm" w="sm" type="none"/>
            <a:tailEnd len="sm" w="sm" type="none"/>
          </a:ln>
        </p:spPr>
      </p:cxnSp>
      <p:sp>
        <p:nvSpPr>
          <p:cNvPr id="49" name="Google Shape;49;g1553dbca039_1_37"/>
          <p:cNvSpPr txBox="1"/>
          <p:nvPr>
            <p:ph type="title"/>
          </p:nvPr>
        </p:nvSpPr>
        <p:spPr>
          <a:xfrm>
            <a:off x="354000" y="1612100"/>
            <a:ext cx="5393700" cy="20085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50" name="Google Shape;50;g1553dbca039_1_37"/>
          <p:cNvSpPr txBox="1"/>
          <p:nvPr>
            <p:ph idx="1" type="subTitle"/>
          </p:nvPr>
        </p:nvSpPr>
        <p:spPr>
          <a:xfrm>
            <a:off x="354000" y="36920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51" name="Google Shape;51;g1553dbca039_1_37"/>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52" name="Google Shape;52;g1553dbca039_1_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1553dbca039_1_44"/>
          <p:cNvSpPr txBox="1"/>
          <p:nvPr>
            <p:ph idx="1" type="body"/>
          </p:nvPr>
        </p:nvSpPr>
        <p:spPr>
          <a:xfrm>
            <a:off x="426000" y="56449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p:txBody>
      </p:sp>
      <p:sp>
        <p:nvSpPr>
          <p:cNvPr id="55" name="Google Shape;55;g1553dbca039_1_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9" name="Shape 9"/>
        <p:cNvGrpSpPr/>
        <p:nvPr/>
      </p:nvGrpSpPr>
      <p:grpSpPr>
        <a:xfrm>
          <a:off x="0" y="0"/>
          <a:ext cx="0" cy="0"/>
          <a:chOff x="0" y="0"/>
          <a:chExt cx="0" cy="0"/>
        </a:xfrm>
      </p:grpSpPr>
      <p:sp>
        <p:nvSpPr>
          <p:cNvPr id="10" name="Google Shape;10;g1553dbca039_1_0"/>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p:txBody>
      </p:sp>
      <p:sp>
        <p:nvSpPr>
          <p:cNvPr id="11" name="Google Shape;11;g1553dbca039_1_0"/>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indent="-349250" lvl="1" marL="9144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indent="-349250" lvl="2" marL="13716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indent="-349250" lvl="3" marL="18288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indent="-349250" lvl="4" marL="22860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indent="-349250" lvl="5" marL="27432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indent="-349250" lvl="6" marL="32004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indent="-349250" lvl="7" marL="36576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indent="-349250" lvl="8" marL="41148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9pPr>
          </a:lstStyle>
          <a:p/>
        </p:txBody>
      </p:sp>
      <p:sp>
        <p:nvSpPr>
          <p:cNvPr id="12" name="Google Shape;12;g1553dbca039_1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1.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celt.iastate.edu/teaching/RevisedBlooms1.html" TargetMode="External"/><Relationship Id="rId4" Type="http://schemas.openxmlformats.org/officeDocument/2006/relationships/image" Target="../media/image1.jpg"/><Relationship Id="rId5" Type="http://schemas.openxmlformats.org/officeDocument/2006/relationships/image" Target="../media/image5.png"/><Relationship Id="rId6" Type="http://schemas.openxmlformats.org/officeDocument/2006/relationships/image" Target="../media/image22.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type="ctrTitle"/>
          </p:nvPr>
        </p:nvSpPr>
        <p:spPr>
          <a:xfrm>
            <a:off x="2240402" y="1585234"/>
            <a:ext cx="7711200" cy="1943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Learning Outcomes Assessment</a:t>
            </a:r>
            <a:endParaRPr/>
          </a:p>
        </p:txBody>
      </p:sp>
      <p:sp>
        <p:nvSpPr>
          <p:cNvPr id="74" name="Google Shape;74;p1"/>
          <p:cNvSpPr txBox="1"/>
          <p:nvPr>
            <p:ph idx="1" type="subTitle"/>
          </p:nvPr>
        </p:nvSpPr>
        <p:spPr>
          <a:xfrm>
            <a:off x="2240402" y="4065933"/>
            <a:ext cx="7711200" cy="121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Dr. Soumitra Basu</a:t>
            </a:r>
            <a:endParaRPr/>
          </a:p>
          <a:p>
            <a:pPr indent="0" lvl="0" marL="0" rtl="0" algn="ctr">
              <a:lnSpc>
                <a:spcPct val="90000"/>
              </a:lnSpc>
              <a:spcBef>
                <a:spcPts val="0"/>
              </a:spcBef>
              <a:spcAft>
                <a:spcPts val="0"/>
              </a:spcAft>
              <a:buClr>
                <a:schemeClr val="dk1"/>
              </a:buClr>
              <a:buSzPts val="2400"/>
              <a:buNone/>
            </a:pPr>
            <a:r>
              <a:rPr lang="en-US"/>
              <a:t>Dr. Cate Kaluzny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553dbca039_1_75"/>
          <p:cNvSpPr txBox="1"/>
          <p:nvPr>
            <p:ph type="title"/>
          </p:nvPr>
        </p:nvSpPr>
        <p:spPr>
          <a:xfrm>
            <a:off x="621650" y="513125"/>
            <a:ext cx="10732200" cy="1055700"/>
          </a:xfrm>
          <a:prstGeom prst="rect">
            <a:avLst/>
          </a:prstGeom>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990"/>
              <a:buNone/>
            </a:pPr>
            <a:r>
              <a:t/>
            </a:r>
            <a:endParaRPr sz="2660"/>
          </a:p>
          <a:p>
            <a:pPr indent="0" lvl="0" marL="0" rtl="0" algn="l">
              <a:lnSpc>
                <a:spcPct val="115000"/>
              </a:lnSpc>
              <a:spcBef>
                <a:spcPts val="0"/>
              </a:spcBef>
              <a:spcAft>
                <a:spcPts val="0"/>
              </a:spcAft>
              <a:buSzPts val="990"/>
              <a:buNone/>
            </a:pPr>
            <a:r>
              <a:t/>
            </a:r>
            <a:endParaRPr sz="2660"/>
          </a:p>
          <a:p>
            <a:pPr indent="0" lvl="0" marL="0" rtl="0" algn="l">
              <a:lnSpc>
                <a:spcPct val="115000"/>
              </a:lnSpc>
              <a:spcBef>
                <a:spcPts val="0"/>
              </a:spcBef>
              <a:spcAft>
                <a:spcPts val="0"/>
              </a:spcAft>
              <a:buSzPts val="990"/>
              <a:buNone/>
            </a:pPr>
            <a:r>
              <a:rPr lang="en-US" sz="2660"/>
              <a:t>The statement should describe the knowledge and abilities to be demonstrated.</a:t>
            </a:r>
            <a:endParaRPr sz="2660"/>
          </a:p>
          <a:p>
            <a:pPr indent="0" lvl="0" marL="0" rtl="0" algn="l">
              <a:spcBef>
                <a:spcPts val="0"/>
              </a:spcBef>
              <a:spcAft>
                <a:spcPts val="0"/>
              </a:spcAft>
              <a:buSzPts val="990"/>
              <a:buNone/>
            </a:pPr>
            <a:r>
              <a:t/>
            </a:r>
            <a:endParaRPr sz="4100"/>
          </a:p>
        </p:txBody>
      </p:sp>
      <p:sp>
        <p:nvSpPr>
          <p:cNvPr id="190" name="Google Shape;190;g1553dbca039_1_7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800"/>
              <a:t>For example: Students will be able to</a:t>
            </a:r>
            <a:endParaRPr sz="2800"/>
          </a:p>
          <a:p>
            <a:pPr indent="0" lvl="0" marL="0" rtl="0" algn="l">
              <a:spcBef>
                <a:spcPts val="1000"/>
              </a:spcBef>
              <a:spcAft>
                <a:spcPts val="0"/>
              </a:spcAft>
              <a:buNone/>
            </a:pPr>
            <a:r>
              <a:rPr lang="en-US" sz="2800"/>
              <a:t>•Identify and summarize the important feature of major periods in the history of western culture.</a:t>
            </a:r>
            <a:endParaRPr sz="2800"/>
          </a:p>
          <a:p>
            <a:pPr indent="0" lvl="0" marL="0" rtl="0" algn="l">
              <a:spcBef>
                <a:spcPts val="1000"/>
              </a:spcBef>
              <a:spcAft>
                <a:spcPts val="0"/>
              </a:spcAft>
              <a:buNone/>
            </a:pPr>
            <a:r>
              <a:rPr lang="en-US" sz="2800"/>
              <a:t>•Apply important chemical concepts and principles to draw conclusions about chemical reactions.</a:t>
            </a:r>
            <a:endParaRPr sz="2800"/>
          </a:p>
          <a:p>
            <a:pPr indent="0" lvl="0" marL="0" rtl="0" algn="l">
              <a:spcBef>
                <a:spcPts val="1000"/>
              </a:spcBef>
              <a:spcAft>
                <a:spcPts val="0"/>
              </a:spcAft>
              <a:buNone/>
            </a:pPr>
            <a:r>
              <a:rPr lang="en-US" sz="2800"/>
              <a:t>•Demonstrate knowledge about the significance of current research in the field of psychology by writing a research paper.</a:t>
            </a:r>
            <a:endParaRPr sz="2800"/>
          </a:p>
          <a:p>
            <a:pPr indent="0" lvl="0" marL="0" rtl="0" algn="l">
              <a:spcBef>
                <a:spcPts val="10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55c4b5e34f_0_32"/>
          <p:cNvSpPr txBox="1"/>
          <p:nvPr>
            <p:ph type="title"/>
          </p:nvPr>
        </p:nvSpPr>
        <p:spPr>
          <a:xfrm>
            <a:off x="2305100" y="822325"/>
            <a:ext cx="9048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Goals: The larger picture </a:t>
            </a:r>
            <a:endParaRPr/>
          </a:p>
          <a:p>
            <a:pPr indent="0" lvl="0" marL="0" rtl="0" algn="ctr">
              <a:spcBef>
                <a:spcPts val="0"/>
              </a:spcBef>
              <a:spcAft>
                <a:spcPts val="0"/>
              </a:spcAft>
              <a:buNone/>
            </a:pPr>
            <a:r>
              <a:rPr lang="en-US"/>
              <a:t>(or, it is all about students)</a:t>
            </a:r>
            <a:endParaRPr/>
          </a:p>
        </p:txBody>
      </p:sp>
      <p:pic>
        <p:nvPicPr>
          <p:cNvPr id="197" name="Google Shape;197;g155c4b5e34f_0_32"/>
          <p:cNvPicPr preferRelativeResize="0"/>
          <p:nvPr/>
        </p:nvPicPr>
        <p:blipFill>
          <a:blip r:embed="rId3">
            <a:alphaModFix/>
          </a:blip>
          <a:stretch>
            <a:fillRect/>
          </a:stretch>
        </p:blipFill>
        <p:spPr>
          <a:xfrm>
            <a:off x="5984450" y="2785126"/>
            <a:ext cx="4602900" cy="2387875"/>
          </a:xfrm>
          <a:prstGeom prst="rect">
            <a:avLst/>
          </a:prstGeom>
          <a:noFill/>
          <a:ln>
            <a:noFill/>
          </a:ln>
        </p:spPr>
      </p:pic>
      <p:pic>
        <p:nvPicPr>
          <p:cNvPr id="198" name="Google Shape;198;g155c4b5e34f_0_32"/>
          <p:cNvPicPr preferRelativeResize="0"/>
          <p:nvPr/>
        </p:nvPicPr>
        <p:blipFill>
          <a:blip r:embed="rId4">
            <a:alphaModFix/>
          </a:blip>
          <a:stretch>
            <a:fillRect/>
          </a:stretch>
        </p:blipFill>
        <p:spPr>
          <a:xfrm>
            <a:off x="2305112" y="2554225"/>
            <a:ext cx="3212650" cy="1716375"/>
          </a:xfrm>
          <a:prstGeom prst="rect">
            <a:avLst/>
          </a:prstGeom>
          <a:noFill/>
          <a:ln>
            <a:noFill/>
          </a:ln>
        </p:spPr>
      </p:pic>
      <p:pic>
        <p:nvPicPr>
          <p:cNvPr id="199" name="Google Shape;199;g155c4b5e34f_0_32"/>
          <p:cNvPicPr preferRelativeResize="0"/>
          <p:nvPr/>
        </p:nvPicPr>
        <p:blipFill>
          <a:blip r:embed="rId5">
            <a:alphaModFix/>
          </a:blip>
          <a:stretch>
            <a:fillRect/>
          </a:stretch>
        </p:blipFill>
        <p:spPr>
          <a:xfrm>
            <a:off x="2305100" y="4433925"/>
            <a:ext cx="3212650" cy="886792"/>
          </a:xfrm>
          <a:prstGeom prst="rect">
            <a:avLst/>
          </a:prstGeom>
          <a:noFill/>
          <a:ln>
            <a:noFill/>
          </a:ln>
        </p:spPr>
      </p:pic>
      <p:sp>
        <p:nvSpPr>
          <p:cNvPr id="200" name="Google Shape;200;g155c4b5e34f_0_32"/>
          <p:cNvSpPr txBox="1"/>
          <p:nvPr/>
        </p:nvSpPr>
        <p:spPr>
          <a:xfrm>
            <a:off x="3086400" y="5601625"/>
            <a:ext cx="66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I</a:t>
            </a:r>
            <a:endParaRPr>
              <a:latin typeface="Roboto"/>
              <a:ea typeface="Roboto"/>
              <a:cs typeface="Roboto"/>
              <a:sym typeface="Roboto"/>
            </a:endParaRPr>
          </a:p>
        </p:txBody>
      </p:sp>
      <p:pic>
        <p:nvPicPr>
          <p:cNvPr id="201" name="Google Shape;201;g155c4b5e34f_0_32"/>
          <p:cNvPicPr preferRelativeResize="0"/>
          <p:nvPr/>
        </p:nvPicPr>
        <p:blipFill>
          <a:blip r:embed="rId6">
            <a:alphaModFix/>
          </a:blip>
          <a:stretch>
            <a:fillRect/>
          </a:stretch>
        </p:blipFill>
        <p:spPr>
          <a:xfrm>
            <a:off x="226604" y="184366"/>
            <a:ext cx="1887945" cy="98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155c4b5e34f_0_16"/>
          <p:cNvPicPr preferRelativeResize="0"/>
          <p:nvPr/>
        </p:nvPicPr>
        <p:blipFill>
          <a:blip r:embed="rId3">
            <a:alphaModFix/>
          </a:blip>
          <a:stretch>
            <a:fillRect/>
          </a:stretch>
        </p:blipFill>
        <p:spPr>
          <a:xfrm>
            <a:off x="6767375" y="2990200"/>
            <a:ext cx="1678698" cy="1630750"/>
          </a:xfrm>
          <a:prstGeom prst="rect">
            <a:avLst/>
          </a:prstGeom>
          <a:noFill/>
          <a:ln>
            <a:noFill/>
          </a:ln>
        </p:spPr>
      </p:pic>
      <p:pic>
        <p:nvPicPr>
          <p:cNvPr id="208" name="Google Shape;208;g155c4b5e34f_0_16"/>
          <p:cNvPicPr preferRelativeResize="0"/>
          <p:nvPr/>
        </p:nvPicPr>
        <p:blipFill>
          <a:blip r:embed="rId4">
            <a:alphaModFix/>
          </a:blip>
          <a:stretch>
            <a:fillRect/>
          </a:stretch>
        </p:blipFill>
        <p:spPr>
          <a:xfrm>
            <a:off x="3070575" y="2907438"/>
            <a:ext cx="2619675" cy="1630750"/>
          </a:xfrm>
          <a:prstGeom prst="rect">
            <a:avLst/>
          </a:prstGeom>
          <a:noFill/>
          <a:ln>
            <a:noFill/>
          </a:ln>
        </p:spPr>
      </p:pic>
      <p:sp>
        <p:nvSpPr>
          <p:cNvPr id="209" name="Google Shape;209;g155c4b5e34f_0_16"/>
          <p:cNvSpPr txBox="1"/>
          <p:nvPr/>
        </p:nvSpPr>
        <p:spPr>
          <a:xfrm>
            <a:off x="3070588" y="4718763"/>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Massachusetts</a:t>
            </a:r>
            <a:endParaRPr sz="2600">
              <a:solidFill>
                <a:srgbClr val="FFF1E2"/>
              </a:solidFill>
              <a:latin typeface="Roboto"/>
              <a:ea typeface="Roboto"/>
              <a:cs typeface="Roboto"/>
              <a:sym typeface="Roboto"/>
            </a:endParaRPr>
          </a:p>
        </p:txBody>
      </p:sp>
      <p:sp>
        <p:nvSpPr>
          <p:cNvPr id="210" name="Google Shape;210;g155c4b5e34f_0_16"/>
          <p:cNvSpPr txBox="1"/>
          <p:nvPr/>
        </p:nvSpPr>
        <p:spPr>
          <a:xfrm>
            <a:off x="6349713" y="4797538"/>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Fitchburg State</a:t>
            </a:r>
            <a:endParaRPr sz="2600">
              <a:solidFill>
                <a:srgbClr val="FFF1E2"/>
              </a:solidFill>
              <a:latin typeface="Roboto"/>
              <a:ea typeface="Roboto"/>
              <a:cs typeface="Roboto"/>
              <a:sym typeface="Roboto"/>
            </a:endParaRPr>
          </a:p>
        </p:txBody>
      </p:sp>
      <p:sp>
        <p:nvSpPr>
          <p:cNvPr id="211" name="Google Shape;211;g155c4b5e34f_0_16"/>
          <p:cNvSpPr txBox="1"/>
          <p:nvPr>
            <p:ph type="title"/>
          </p:nvPr>
        </p:nvSpPr>
        <p:spPr>
          <a:xfrm>
            <a:off x="838200" y="822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Awareness and some knowledge of the goals of the State and the University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155c4b5e34f_0_69"/>
          <p:cNvPicPr preferRelativeResize="0"/>
          <p:nvPr/>
        </p:nvPicPr>
        <p:blipFill>
          <a:blip r:embed="rId3">
            <a:alphaModFix/>
          </a:blip>
          <a:stretch>
            <a:fillRect/>
          </a:stretch>
        </p:blipFill>
        <p:spPr>
          <a:xfrm>
            <a:off x="7885475" y="2635963"/>
            <a:ext cx="2619675" cy="1630750"/>
          </a:xfrm>
          <a:prstGeom prst="rect">
            <a:avLst/>
          </a:prstGeom>
          <a:noFill/>
          <a:ln>
            <a:noFill/>
          </a:ln>
        </p:spPr>
      </p:pic>
      <p:sp>
        <p:nvSpPr>
          <p:cNvPr id="218" name="Google Shape;218;g155c4b5e34f_0_69"/>
          <p:cNvSpPr txBox="1"/>
          <p:nvPr/>
        </p:nvSpPr>
        <p:spPr>
          <a:xfrm>
            <a:off x="7885488" y="4447288"/>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Massachusetts</a:t>
            </a:r>
            <a:endParaRPr sz="2600">
              <a:solidFill>
                <a:srgbClr val="FFF1E2"/>
              </a:solidFill>
              <a:latin typeface="Roboto"/>
              <a:ea typeface="Roboto"/>
              <a:cs typeface="Roboto"/>
              <a:sym typeface="Roboto"/>
            </a:endParaRPr>
          </a:p>
        </p:txBody>
      </p:sp>
      <p:sp>
        <p:nvSpPr>
          <p:cNvPr id="219" name="Google Shape;219;g155c4b5e34f_0_69"/>
          <p:cNvSpPr txBox="1"/>
          <p:nvPr>
            <p:ph type="title"/>
          </p:nvPr>
        </p:nvSpPr>
        <p:spPr>
          <a:xfrm>
            <a:off x="838200" y="822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State Mission</a:t>
            </a:r>
            <a:endParaRPr/>
          </a:p>
        </p:txBody>
      </p:sp>
      <p:sp>
        <p:nvSpPr>
          <p:cNvPr id="220" name="Google Shape;220;g155c4b5e34f_0_69"/>
          <p:cNvSpPr txBox="1"/>
          <p:nvPr/>
        </p:nvSpPr>
        <p:spPr>
          <a:xfrm>
            <a:off x="838200" y="2635975"/>
            <a:ext cx="62772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600">
                <a:solidFill>
                  <a:srgbClr val="FFF1E2"/>
                </a:solidFill>
              </a:rPr>
              <a:t>... </a:t>
            </a:r>
            <a:r>
              <a:rPr i="1" lang="en-US" sz="2600">
                <a:solidFill>
                  <a:srgbClr val="FFF1E2"/>
                </a:solidFill>
              </a:rPr>
              <a:t>Massachusetts residents have the opportunity to benefit from a higher education that </a:t>
            </a:r>
            <a:r>
              <a:rPr b="1" i="1" lang="en-US" sz="2600">
                <a:solidFill>
                  <a:srgbClr val="FFF1E2"/>
                </a:solidFill>
              </a:rPr>
              <a:t>enriches their lives and advances their contributions to the civic life, economic development, and social progress</a:t>
            </a:r>
            <a:r>
              <a:rPr i="1" lang="en-US" sz="2600">
                <a:solidFill>
                  <a:srgbClr val="FFF1E2"/>
                </a:solidFill>
              </a:rPr>
              <a:t> of the Commonwealth                                   </a:t>
            </a:r>
            <a:endParaRPr sz="2600">
              <a:solidFill>
                <a:srgbClr val="FFF1E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g155c4b5e34f_0_57"/>
          <p:cNvPicPr preferRelativeResize="0"/>
          <p:nvPr/>
        </p:nvPicPr>
        <p:blipFill>
          <a:blip r:embed="rId3">
            <a:alphaModFix/>
          </a:blip>
          <a:stretch>
            <a:fillRect/>
          </a:stretch>
        </p:blipFill>
        <p:spPr>
          <a:xfrm>
            <a:off x="7881800" y="2818750"/>
            <a:ext cx="1678698" cy="1630750"/>
          </a:xfrm>
          <a:prstGeom prst="rect">
            <a:avLst/>
          </a:prstGeom>
          <a:noFill/>
          <a:ln>
            <a:noFill/>
          </a:ln>
        </p:spPr>
      </p:pic>
      <p:sp>
        <p:nvSpPr>
          <p:cNvPr id="227" name="Google Shape;227;g155c4b5e34f_0_57"/>
          <p:cNvSpPr txBox="1"/>
          <p:nvPr/>
        </p:nvSpPr>
        <p:spPr>
          <a:xfrm>
            <a:off x="7464138" y="4626088"/>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Fitchburg State</a:t>
            </a:r>
            <a:endParaRPr sz="2600">
              <a:solidFill>
                <a:srgbClr val="FFF1E2"/>
              </a:solidFill>
              <a:latin typeface="Roboto"/>
              <a:ea typeface="Roboto"/>
              <a:cs typeface="Roboto"/>
              <a:sym typeface="Roboto"/>
            </a:endParaRPr>
          </a:p>
        </p:txBody>
      </p:sp>
      <p:sp>
        <p:nvSpPr>
          <p:cNvPr id="228" name="Google Shape;228;g155c4b5e34f_0_57"/>
          <p:cNvSpPr txBox="1"/>
          <p:nvPr>
            <p:ph type="title"/>
          </p:nvPr>
        </p:nvSpPr>
        <p:spPr>
          <a:xfrm>
            <a:off x="838200" y="822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U</a:t>
            </a:r>
            <a:r>
              <a:rPr lang="en-US"/>
              <a:t>niversity Mission</a:t>
            </a:r>
            <a:endParaRPr/>
          </a:p>
        </p:txBody>
      </p:sp>
      <p:sp>
        <p:nvSpPr>
          <p:cNvPr id="229" name="Google Shape;229;g155c4b5e34f_0_57"/>
          <p:cNvSpPr txBox="1"/>
          <p:nvPr/>
        </p:nvSpPr>
        <p:spPr>
          <a:xfrm>
            <a:off x="1571600" y="2698600"/>
            <a:ext cx="57438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 .. </a:t>
            </a:r>
            <a:r>
              <a:rPr lang="en-US" sz="2600">
                <a:solidFill>
                  <a:srgbClr val="FFF1E2"/>
                </a:solidFill>
                <a:latin typeface="Roboto"/>
                <a:ea typeface="Roboto"/>
                <a:cs typeface="Roboto"/>
                <a:sym typeface="Roboto"/>
              </a:rPr>
              <a:t>leadership and support for the </a:t>
            </a:r>
            <a:r>
              <a:rPr b="1" lang="en-US" sz="2600" u="sng">
                <a:solidFill>
                  <a:srgbClr val="FFF1E2"/>
                </a:solidFill>
                <a:latin typeface="Roboto"/>
                <a:ea typeface="Roboto"/>
                <a:cs typeface="Roboto"/>
                <a:sym typeface="Roboto"/>
              </a:rPr>
              <a:t>economic, environmental, social, and cultural needs</a:t>
            </a:r>
            <a:r>
              <a:rPr lang="en-US" sz="2600">
                <a:solidFill>
                  <a:srgbClr val="FFF1E2"/>
                </a:solidFill>
                <a:latin typeface="Roboto"/>
                <a:ea typeface="Roboto"/>
                <a:cs typeface="Roboto"/>
                <a:sym typeface="Roboto"/>
              </a:rPr>
              <a:t> of North Central Massachusetts and the Commonwealth</a:t>
            </a:r>
            <a:endParaRPr sz="2600">
              <a:solidFill>
                <a:srgbClr val="FFF1E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155c4b5e34f_0_43"/>
          <p:cNvPicPr preferRelativeResize="0"/>
          <p:nvPr/>
        </p:nvPicPr>
        <p:blipFill>
          <a:blip r:embed="rId3">
            <a:alphaModFix/>
          </a:blip>
          <a:stretch>
            <a:fillRect/>
          </a:stretch>
        </p:blipFill>
        <p:spPr>
          <a:xfrm>
            <a:off x="5891245" y="2825900"/>
            <a:ext cx="846891" cy="585000"/>
          </a:xfrm>
          <a:prstGeom prst="rect">
            <a:avLst/>
          </a:prstGeom>
          <a:noFill/>
          <a:ln>
            <a:noFill/>
          </a:ln>
        </p:spPr>
      </p:pic>
      <p:sp>
        <p:nvSpPr>
          <p:cNvPr id="236" name="Google Shape;236;g155c4b5e34f_0_43"/>
          <p:cNvSpPr txBox="1"/>
          <p:nvPr/>
        </p:nvSpPr>
        <p:spPr>
          <a:xfrm>
            <a:off x="7034238" y="2455275"/>
            <a:ext cx="3495600" cy="33864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Schools</a:t>
            </a:r>
            <a:endParaRPr sz="2600">
              <a:solidFill>
                <a:srgbClr val="FFF1E2"/>
              </a:solidFill>
              <a:latin typeface="Roboto"/>
              <a:ea typeface="Roboto"/>
              <a:cs typeface="Roboto"/>
              <a:sym typeface="Roboto"/>
            </a:endParaRPr>
          </a:p>
          <a:p>
            <a:pPr indent="0" lvl="0" marL="0" rtl="0" algn="l">
              <a:spcBef>
                <a:spcPts val="0"/>
              </a:spcBef>
              <a:spcAft>
                <a:spcPts val="0"/>
              </a:spcAft>
              <a:buNone/>
            </a:pPr>
            <a:r>
              <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Gen.Ed.</a:t>
            </a:r>
            <a:endParaRPr sz="2600">
              <a:solidFill>
                <a:srgbClr val="FFF1E2"/>
              </a:solidFill>
              <a:latin typeface="Roboto"/>
              <a:ea typeface="Roboto"/>
              <a:cs typeface="Roboto"/>
              <a:sym typeface="Roboto"/>
            </a:endParaRPr>
          </a:p>
          <a:p>
            <a:pPr indent="0" lvl="0" marL="0" rtl="0" algn="l">
              <a:spcBef>
                <a:spcPts val="0"/>
              </a:spcBef>
              <a:spcAft>
                <a:spcPts val="0"/>
              </a:spcAft>
              <a:buNone/>
            </a:pPr>
            <a:r>
              <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First Year</a:t>
            </a:r>
            <a:endParaRPr sz="2600">
              <a:solidFill>
                <a:srgbClr val="FFF1E2"/>
              </a:solidFill>
              <a:latin typeface="Roboto"/>
              <a:ea typeface="Roboto"/>
              <a:cs typeface="Roboto"/>
              <a:sym typeface="Roboto"/>
            </a:endParaRPr>
          </a:p>
          <a:p>
            <a:pPr indent="0" lvl="0" marL="0" rtl="0" algn="l">
              <a:spcBef>
                <a:spcPts val="0"/>
              </a:spcBef>
              <a:spcAft>
                <a:spcPts val="0"/>
              </a:spcAft>
              <a:buNone/>
            </a:pPr>
            <a:r>
              <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Learning from Local &amp; Global Community</a:t>
            </a:r>
            <a:endParaRPr sz="2600">
              <a:solidFill>
                <a:srgbClr val="FFF1E2"/>
              </a:solidFill>
              <a:latin typeface="Roboto"/>
              <a:ea typeface="Roboto"/>
              <a:cs typeface="Roboto"/>
              <a:sym typeface="Roboto"/>
            </a:endParaRPr>
          </a:p>
        </p:txBody>
      </p:sp>
      <p:pic>
        <p:nvPicPr>
          <p:cNvPr id="237" name="Google Shape;237;g155c4b5e34f_0_43"/>
          <p:cNvPicPr preferRelativeResize="0"/>
          <p:nvPr/>
        </p:nvPicPr>
        <p:blipFill>
          <a:blip r:embed="rId4">
            <a:alphaModFix/>
          </a:blip>
          <a:stretch>
            <a:fillRect/>
          </a:stretch>
        </p:blipFill>
        <p:spPr>
          <a:xfrm>
            <a:off x="5917534" y="3487450"/>
            <a:ext cx="794299" cy="887976"/>
          </a:xfrm>
          <a:prstGeom prst="rect">
            <a:avLst/>
          </a:prstGeom>
          <a:noFill/>
          <a:ln>
            <a:noFill/>
          </a:ln>
        </p:spPr>
      </p:pic>
      <p:pic>
        <p:nvPicPr>
          <p:cNvPr id="238" name="Google Shape;238;g155c4b5e34f_0_43"/>
          <p:cNvPicPr preferRelativeResize="0"/>
          <p:nvPr/>
        </p:nvPicPr>
        <p:blipFill>
          <a:blip r:embed="rId5">
            <a:alphaModFix/>
          </a:blip>
          <a:stretch>
            <a:fillRect/>
          </a:stretch>
        </p:blipFill>
        <p:spPr>
          <a:xfrm>
            <a:off x="5917535" y="4375425"/>
            <a:ext cx="794300" cy="672116"/>
          </a:xfrm>
          <a:prstGeom prst="rect">
            <a:avLst/>
          </a:prstGeom>
          <a:noFill/>
          <a:ln>
            <a:noFill/>
          </a:ln>
        </p:spPr>
      </p:pic>
      <p:pic>
        <p:nvPicPr>
          <p:cNvPr id="239" name="Google Shape;239;g155c4b5e34f_0_43"/>
          <p:cNvPicPr preferRelativeResize="0"/>
          <p:nvPr/>
        </p:nvPicPr>
        <p:blipFill>
          <a:blip r:embed="rId6">
            <a:alphaModFix/>
          </a:blip>
          <a:stretch>
            <a:fillRect/>
          </a:stretch>
        </p:blipFill>
        <p:spPr>
          <a:xfrm>
            <a:off x="5917538" y="5153025"/>
            <a:ext cx="794300" cy="500025"/>
          </a:xfrm>
          <a:prstGeom prst="rect">
            <a:avLst/>
          </a:prstGeom>
          <a:noFill/>
          <a:ln>
            <a:noFill/>
          </a:ln>
        </p:spPr>
      </p:pic>
      <p:sp>
        <p:nvSpPr>
          <p:cNvPr id="240" name="Google Shape;240;g155c4b5e34f_0_43"/>
          <p:cNvSpPr txBox="1"/>
          <p:nvPr>
            <p:ph type="title"/>
          </p:nvPr>
        </p:nvSpPr>
        <p:spPr>
          <a:xfrm>
            <a:off x="838200" y="822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The Academic Facet of the </a:t>
            </a:r>
            <a:endParaRPr/>
          </a:p>
          <a:p>
            <a:pPr indent="0" lvl="0" marL="0" rtl="0" algn="ctr">
              <a:spcBef>
                <a:spcPts val="0"/>
              </a:spcBef>
              <a:spcAft>
                <a:spcPts val="0"/>
              </a:spcAft>
              <a:buNone/>
            </a:pPr>
            <a:r>
              <a:rPr lang="en-US"/>
              <a:t>University Mission is supported by ...</a:t>
            </a:r>
            <a:endParaRPr/>
          </a:p>
        </p:txBody>
      </p:sp>
      <p:pic>
        <p:nvPicPr>
          <p:cNvPr id="241" name="Google Shape;241;g155c4b5e34f_0_43"/>
          <p:cNvPicPr preferRelativeResize="0"/>
          <p:nvPr/>
        </p:nvPicPr>
        <p:blipFill>
          <a:blip r:embed="rId7">
            <a:alphaModFix/>
          </a:blip>
          <a:stretch>
            <a:fillRect/>
          </a:stretch>
        </p:blipFill>
        <p:spPr>
          <a:xfrm>
            <a:off x="1694400" y="3108487"/>
            <a:ext cx="3900725" cy="1645900"/>
          </a:xfrm>
          <a:prstGeom prst="rect">
            <a:avLst/>
          </a:prstGeom>
          <a:noFill/>
          <a:ln>
            <a:noFill/>
          </a:ln>
        </p:spPr>
      </p:pic>
      <p:sp>
        <p:nvSpPr>
          <p:cNvPr id="242" name="Google Shape;242;g155c4b5e34f_0_43"/>
          <p:cNvSpPr txBox="1"/>
          <p:nvPr/>
        </p:nvSpPr>
        <p:spPr>
          <a:xfrm>
            <a:off x="3027813" y="4924800"/>
            <a:ext cx="1233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Library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6128e9e2b8_1_2"/>
          <p:cNvSpPr txBox="1"/>
          <p:nvPr>
            <p:ph type="title"/>
          </p:nvPr>
        </p:nvSpPr>
        <p:spPr>
          <a:xfrm>
            <a:off x="2305100" y="822325"/>
            <a:ext cx="9048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Goals: The larger picture </a:t>
            </a:r>
            <a:endParaRPr/>
          </a:p>
          <a:p>
            <a:pPr indent="0" lvl="0" marL="0" rtl="0" algn="ctr">
              <a:spcBef>
                <a:spcPts val="0"/>
              </a:spcBef>
              <a:spcAft>
                <a:spcPts val="0"/>
              </a:spcAft>
              <a:buNone/>
            </a:pPr>
            <a:r>
              <a:rPr lang="en-US"/>
              <a:t>Department of Higher Education</a:t>
            </a:r>
            <a:endParaRPr/>
          </a:p>
        </p:txBody>
      </p:sp>
      <p:sp>
        <p:nvSpPr>
          <p:cNvPr id="249" name="Google Shape;249;g16128e9e2b8_1_2"/>
          <p:cNvSpPr txBox="1"/>
          <p:nvPr/>
        </p:nvSpPr>
        <p:spPr>
          <a:xfrm>
            <a:off x="3701438" y="2246038"/>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Massachusetts</a:t>
            </a:r>
            <a:endParaRPr sz="2600">
              <a:solidFill>
                <a:srgbClr val="FFF1E2"/>
              </a:solidFill>
              <a:latin typeface="Roboto"/>
              <a:ea typeface="Roboto"/>
              <a:cs typeface="Roboto"/>
              <a:sym typeface="Roboto"/>
            </a:endParaRPr>
          </a:p>
        </p:txBody>
      </p:sp>
      <p:sp>
        <p:nvSpPr>
          <p:cNvPr id="250" name="Google Shape;250;g16128e9e2b8_1_2"/>
          <p:cNvSpPr txBox="1"/>
          <p:nvPr/>
        </p:nvSpPr>
        <p:spPr>
          <a:xfrm>
            <a:off x="3964250" y="2950700"/>
            <a:ext cx="22461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Civic </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enrichment </a:t>
            </a:r>
            <a:endParaRPr sz="2600">
              <a:solidFill>
                <a:srgbClr val="FFF1E2"/>
              </a:solidFill>
              <a:latin typeface="Roboto"/>
              <a:ea typeface="Roboto"/>
              <a:cs typeface="Roboto"/>
              <a:sym typeface="Roboto"/>
            </a:endParaRPr>
          </a:p>
        </p:txBody>
      </p:sp>
      <p:sp>
        <p:nvSpPr>
          <p:cNvPr id="251" name="Google Shape;251;g16128e9e2b8_1_2"/>
          <p:cNvSpPr txBox="1"/>
          <p:nvPr/>
        </p:nvSpPr>
        <p:spPr>
          <a:xfrm>
            <a:off x="3964250" y="4055550"/>
            <a:ext cx="22461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Economic Development</a:t>
            </a:r>
            <a:endParaRPr sz="2600">
              <a:solidFill>
                <a:srgbClr val="FFF1E2"/>
              </a:solidFill>
              <a:latin typeface="Roboto"/>
              <a:ea typeface="Roboto"/>
              <a:cs typeface="Roboto"/>
              <a:sym typeface="Roboto"/>
            </a:endParaRPr>
          </a:p>
        </p:txBody>
      </p:sp>
      <p:sp>
        <p:nvSpPr>
          <p:cNvPr id="252" name="Google Shape;252;g16128e9e2b8_1_2"/>
          <p:cNvSpPr txBox="1"/>
          <p:nvPr/>
        </p:nvSpPr>
        <p:spPr>
          <a:xfrm>
            <a:off x="3964250" y="5246275"/>
            <a:ext cx="22461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Social Progress</a:t>
            </a:r>
            <a:endParaRPr sz="2600">
              <a:solidFill>
                <a:srgbClr val="FFF1E2"/>
              </a:solidFill>
              <a:latin typeface="Roboto"/>
              <a:ea typeface="Roboto"/>
              <a:cs typeface="Roboto"/>
              <a:sym typeface="Roboto"/>
            </a:endParaRPr>
          </a:p>
        </p:txBody>
      </p:sp>
      <p:sp>
        <p:nvSpPr>
          <p:cNvPr id="253" name="Google Shape;253;g16128e9e2b8_1_2"/>
          <p:cNvSpPr/>
          <p:nvPr/>
        </p:nvSpPr>
        <p:spPr>
          <a:xfrm>
            <a:off x="6377900" y="4120500"/>
            <a:ext cx="753600" cy="85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6128e9e2b8_1_2"/>
          <p:cNvSpPr txBox="1"/>
          <p:nvPr/>
        </p:nvSpPr>
        <p:spPr>
          <a:xfrm>
            <a:off x="7185638" y="2264013"/>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Fitchburg Univ.</a:t>
            </a:r>
            <a:endParaRPr sz="2600">
              <a:solidFill>
                <a:srgbClr val="FFF1E2"/>
              </a:solidFill>
              <a:latin typeface="Roboto"/>
              <a:ea typeface="Roboto"/>
              <a:cs typeface="Roboto"/>
              <a:sym typeface="Roboto"/>
            </a:endParaRPr>
          </a:p>
        </p:txBody>
      </p:sp>
      <p:sp>
        <p:nvSpPr>
          <p:cNvPr id="255" name="Google Shape;255;g16128e9e2b8_1_2"/>
          <p:cNvSpPr txBox="1"/>
          <p:nvPr/>
        </p:nvSpPr>
        <p:spPr>
          <a:xfrm>
            <a:off x="7317050" y="2950700"/>
            <a:ext cx="25089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Economic Development</a:t>
            </a:r>
            <a:endParaRPr sz="2600">
              <a:solidFill>
                <a:srgbClr val="FFF1E2"/>
              </a:solidFill>
              <a:latin typeface="Roboto"/>
              <a:ea typeface="Roboto"/>
              <a:cs typeface="Roboto"/>
              <a:sym typeface="Roboto"/>
            </a:endParaRPr>
          </a:p>
        </p:txBody>
      </p:sp>
      <p:sp>
        <p:nvSpPr>
          <p:cNvPr id="256" name="Google Shape;256;g16128e9e2b8_1_2"/>
          <p:cNvSpPr txBox="1"/>
          <p:nvPr/>
        </p:nvSpPr>
        <p:spPr>
          <a:xfrm>
            <a:off x="7317050" y="4055550"/>
            <a:ext cx="2508900" cy="21858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Environmental, Social, Cultural Needs (cultivating the mind)</a:t>
            </a:r>
            <a:endParaRPr sz="2600">
              <a:solidFill>
                <a:srgbClr val="FFF1E2"/>
              </a:solidFill>
              <a:latin typeface="Roboto"/>
              <a:ea typeface="Roboto"/>
              <a:cs typeface="Roboto"/>
              <a:sym typeface="Roboto"/>
            </a:endParaRPr>
          </a:p>
        </p:txBody>
      </p:sp>
      <p:sp>
        <p:nvSpPr>
          <p:cNvPr id="257" name="Google Shape;257;g16128e9e2b8_1_2"/>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Goals</a:t>
            </a:r>
            <a:endParaRPr b="1" sz="2600">
              <a:solidFill>
                <a:srgbClr val="FFE599"/>
              </a:solidFill>
              <a:latin typeface="Roboto"/>
              <a:ea typeface="Roboto"/>
              <a:cs typeface="Roboto"/>
              <a:sym typeface="Roboto"/>
            </a:endParaRPr>
          </a:p>
        </p:txBody>
      </p:sp>
      <p:sp>
        <p:nvSpPr>
          <p:cNvPr id="258" name="Google Shape;258;g16128e9e2b8_1_2"/>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259" name="Google Shape;259;g16128e9e2b8_1_2"/>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260" name="Google Shape;260;g16128e9e2b8_1_2"/>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g155c4b5e34f_0_91"/>
          <p:cNvPicPr preferRelativeResize="0"/>
          <p:nvPr/>
        </p:nvPicPr>
        <p:blipFill>
          <a:blip r:embed="rId3">
            <a:alphaModFix/>
          </a:blip>
          <a:stretch>
            <a:fillRect/>
          </a:stretch>
        </p:blipFill>
        <p:spPr>
          <a:xfrm>
            <a:off x="3776695" y="2825900"/>
            <a:ext cx="846891" cy="585000"/>
          </a:xfrm>
          <a:prstGeom prst="rect">
            <a:avLst/>
          </a:prstGeom>
          <a:noFill/>
          <a:ln>
            <a:noFill/>
          </a:ln>
        </p:spPr>
      </p:pic>
      <p:sp>
        <p:nvSpPr>
          <p:cNvPr id="267" name="Google Shape;267;g155c4b5e34f_0_91"/>
          <p:cNvSpPr txBox="1"/>
          <p:nvPr/>
        </p:nvSpPr>
        <p:spPr>
          <a:xfrm>
            <a:off x="4919709" y="2455275"/>
            <a:ext cx="5939100" cy="17856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..help students develop the </a:t>
            </a:r>
            <a:r>
              <a:rPr b="1" lang="en-US" sz="2600">
                <a:solidFill>
                  <a:srgbClr val="FFF1E2"/>
                </a:solidFill>
                <a:latin typeface="Roboto"/>
                <a:ea typeface="Roboto"/>
                <a:cs typeface="Roboto"/>
                <a:sym typeface="Roboto"/>
              </a:rPr>
              <a:t>skills and habits of mind necessary for </a:t>
            </a:r>
            <a:r>
              <a:rPr b="1" lang="en-US" sz="2600" u="sng">
                <a:solidFill>
                  <a:srgbClr val="FF9900"/>
                </a:solidFill>
                <a:latin typeface="Roboto"/>
                <a:ea typeface="Roboto"/>
                <a:cs typeface="Roboto"/>
                <a:sym typeface="Roboto"/>
              </a:rPr>
              <a:t>scientific inquiry and analysis</a:t>
            </a:r>
            <a:r>
              <a:rPr lang="en-US" sz="2600">
                <a:solidFill>
                  <a:srgbClr val="FFF1E2"/>
                </a:solidFill>
                <a:latin typeface="Roboto"/>
                <a:ea typeface="Roboto"/>
                <a:cs typeface="Roboto"/>
                <a:sym typeface="Roboto"/>
              </a:rPr>
              <a:t> in their </a:t>
            </a:r>
            <a:r>
              <a:rPr b="1" lang="en-US" sz="2600" u="sng">
                <a:solidFill>
                  <a:srgbClr val="FF9900"/>
                </a:solidFill>
                <a:latin typeface="Roboto"/>
                <a:ea typeface="Roboto"/>
                <a:cs typeface="Roboto"/>
                <a:sym typeface="Roboto"/>
              </a:rPr>
              <a:t>professional</a:t>
            </a:r>
            <a:r>
              <a:rPr b="1" lang="en-US" sz="2600">
                <a:solidFill>
                  <a:srgbClr val="FFF1E2"/>
                </a:solidFill>
                <a:latin typeface="Roboto"/>
                <a:ea typeface="Roboto"/>
                <a:cs typeface="Roboto"/>
                <a:sym typeface="Roboto"/>
              </a:rPr>
              <a:t>, personal and civic lives</a:t>
            </a:r>
            <a:endParaRPr b="1" sz="2600">
              <a:solidFill>
                <a:srgbClr val="FFF1E2"/>
              </a:solidFill>
              <a:latin typeface="Roboto"/>
              <a:ea typeface="Roboto"/>
              <a:cs typeface="Roboto"/>
              <a:sym typeface="Roboto"/>
            </a:endParaRPr>
          </a:p>
        </p:txBody>
      </p:sp>
      <p:sp>
        <p:nvSpPr>
          <p:cNvPr id="268" name="Google Shape;268;g155c4b5e34f_0_91"/>
          <p:cNvSpPr txBox="1"/>
          <p:nvPr>
            <p:ph type="title"/>
          </p:nvPr>
        </p:nvSpPr>
        <p:spPr>
          <a:xfrm>
            <a:off x="3057825" y="822325"/>
            <a:ext cx="8295900" cy="1236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School</a:t>
            </a:r>
            <a:r>
              <a:rPr lang="en-US"/>
              <a:t> Goals (Mission)</a:t>
            </a:r>
            <a:endParaRPr/>
          </a:p>
          <a:p>
            <a:pPr indent="0" lvl="0" marL="0" rtl="0" algn="ctr">
              <a:spcBef>
                <a:spcPts val="0"/>
              </a:spcBef>
              <a:spcAft>
                <a:spcPts val="0"/>
              </a:spcAft>
              <a:buNone/>
            </a:pPr>
            <a:r>
              <a:rPr lang="en-US"/>
              <a:t>Example: Health &amp; Natural Sciences</a:t>
            </a:r>
            <a:endParaRPr/>
          </a:p>
        </p:txBody>
      </p:sp>
      <p:sp>
        <p:nvSpPr>
          <p:cNvPr id="269" name="Google Shape;269;g155c4b5e34f_0_91"/>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Goals</a:t>
            </a:r>
            <a:endParaRPr b="1" sz="2600">
              <a:solidFill>
                <a:srgbClr val="FFE599"/>
              </a:solidFill>
              <a:latin typeface="Roboto"/>
              <a:ea typeface="Roboto"/>
              <a:cs typeface="Roboto"/>
              <a:sym typeface="Roboto"/>
            </a:endParaRPr>
          </a:p>
        </p:txBody>
      </p:sp>
      <p:sp>
        <p:nvSpPr>
          <p:cNvPr id="270" name="Google Shape;270;g155c4b5e34f_0_91"/>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271" name="Google Shape;271;g155c4b5e34f_0_91"/>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272" name="Google Shape;272;g155c4b5e34f_0_91"/>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6128e9e2b8_1_376"/>
          <p:cNvSpPr txBox="1"/>
          <p:nvPr>
            <p:ph type="title"/>
          </p:nvPr>
        </p:nvSpPr>
        <p:spPr>
          <a:xfrm>
            <a:off x="2305100" y="822325"/>
            <a:ext cx="9048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Goals: The larger picture </a:t>
            </a:r>
            <a:endParaRPr/>
          </a:p>
          <a:p>
            <a:pPr indent="0" lvl="0" marL="0" rtl="0" algn="ctr">
              <a:spcBef>
                <a:spcPts val="0"/>
              </a:spcBef>
              <a:spcAft>
                <a:spcPts val="0"/>
              </a:spcAft>
              <a:buNone/>
            </a:pPr>
            <a:r>
              <a:rPr lang="en-US"/>
              <a:t>Department of Higher Education</a:t>
            </a:r>
            <a:endParaRPr/>
          </a:p>
        </p:txBody>
      </p:sp>
      <p:sp>
        <p:nvSpPr>
          <p:cNvPr id="279" name="Google Shape;279;g16128e9e2b8_1_376"/>
          <p:cNvSpPr txBox="1"/>
          <p:nvPr/>
        </p:nvSpPr>
        <p:spPr>
          <a:xfrm>
            <a:off x="2558438" y="2246038"/>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Massachusetts</a:t>
            </a:r>
            <a:endParaRPr sz="2600">
              <a:solidFill>
                <a:srgbClr val="FFF1E2"/>
              </a:solidFill>
              <a:latin typeface="Roboto"/>
              <a:ea typeface="Roboto"/>
              <a:cs typeface="Roboto"/>
              <a:sym typeface="Roboto"/>
            </a:endParaRPr>
          </a:p>
        </p:txBody>
      </p:sp>
      <p:sp>
        <p:nvSpPr>
          <p:cNvPr id="280" name="Google Shape;280;g16128e9e2b8_1_376"/>
          <p:cNvSpPr txBox="1"/>
          <p:nvPr/>
        </p:nvSpPr>
        <p:spPr>
          <a:xfrm>
            <a:off x="2821250" y="2950700"/>
            <a:ext cx="22461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Civic </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enrichment </a:t>
            </a:r>
            <a:endParaRPr sz="2600">
              <a:solidFill>
                <a:srgbClr val="FFF1E2"/>
              </a:solidFill>
              <a:latin typeface="Roboto"/>
              <a:ea typeface="Roboto"/>
              <a:cs typeface="Roboto"/>
              <a:sym typeface="Roboto"/>
            </a:endParaRPr>
          </a:p>
        </p:txBody>
      </p:sp>
      <p:sp>
        <p:nvSpPr>
          <p:cNvPr id="281" name="Google Shape;281;g16128e9e2b8_1_376"/>
          <p:cNvSpPr txBox="1"/>
          <p:nvPr/>
        </p:nvSpPr>
        <p:spPr>
          <a:xfrm>
            <a:off x="2821250" y="4055550"/>
            <a:ext cx="22461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Economic Development</a:t>
            </a:r>
            <a:endParaRPr sz="2600">
              <a:solidFill>
                <a:srgbClr val="FFF1E2"/>
              </a:solidFill>
              <a:latin typeface="Roboto"/>
              <a:ea typeface="Roboto"/>
              <a:cs typeface="Roboto"/>
              <a:sym typeface="Roboto"/>
            </a:endParaRPr>
          </a:p>
        </p:txBody>
      </p:sp>
      <p:sp>
        <p:nvSpPr>
          <p:cNvPr id="282" name="Google Shape;282;g16128e9e2b8_1_376"/>
          <p:cNvSpPr txBox="1"/>
          <p:nvPr/>
        </p:nvSpPr>
        <p:spPr>
          <a:xfrm>
            <a:off x="2821250" y="5246275"/>
            <a:ext cx="22461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Social Progress</a:t>
            </a:r>
            <a:endParaRPr sz="2600">
              <a:solidFill>
                <a:srgbClr val="FFF1E2"/>
              </a:solidFill>
              <a:latin typeface="Roboto"/>
              <a:ea typeface="Roboto"/>
              <a:cs typeface="Roboto"/>
              <a:sym typeface="Roboto"/>
            </a:endParaRPr>
          </a:p>
        </p:txBody>
      </p:sp>
      <p:sp>
        <p:nvSpPr>
          <p:cNvPr id="283" name="Google Shape;283;g16128e9e2b8_1_376"/>
          <p:cNvSpPr txBox="1"/>
          <p:nvPr/>
        </p:nvSpPr>
        <p:spPr>
          <a:xfrm>
            <a:off x="5737838" y="2264013"/>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Fitchburg Univ.</a:t>
            </a:r>
            <a:endParaRPr sz="2600">
              <a:solidFill>
                <a:srgbClr val="FFF1E2"/>
              </a:solidFill>
              <a:latin typeface="Roboto"/>
              <a:ea typeface="Roboto"/>
              <a:cs typeface="Roboto"/>
              <a:sym typeface="Roboto"/>
            </a:endParaRPr>
          </a:p>
        </p:txBody>
      </p:sp>
      <p:sp>
        <p:nvSpPr>
          <p:cNvPr id="284" name="Google Shape;284;g16128e9e2b8_1_376"/>
          <p:cNvSpPr txBox="1"/>
          <p:nvPr/>
        </p:nvSpPr>
        <p:spPr>
          <a:xfrm>
            <a:off x="5869250" y="2950700"/>
            <a:ext cx="25089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Economic Development</a:t>
            </a:r>
            <a:endParaRPr sz="2600">
              <a:solidFill>
                <a:srgbClr val="FFF1E2"/>
              </a:solidFill>
              <a:latin typeface="Roboto"/>
              <a:ea typeface="Roboto"/>
              <a:cs typeface="Roboto"/>
              <a:sym typeface="Roboto"/>
            </a:endParaRPr>
          </a:p>
        </p:txBody>
      </p:sp>
      <p:sp>
        <p:nvSpPr>
          <p:cNvPr id="285" name="Google Shape;285;g16128e9e2b8_1_376"/>
          <p:cNvSpPr txBox="1"/>
          <p:nvPr/>
        </p:nvSpPr>
        <p:spPr>
          <a:xfrm>
            <a:off x="5869250" y="4055550"/>
            <a:ext cx="2508900" cy="21858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Environmental, Social, Cultural Needs (cultivating the mind)</a:t>
            </a:r>
            <a:endParaRPr sz="2600">
              <a:solidFill>
                <a:srgbClr val="FFF1E2"/>
              </a:solidFill>
              <a:latin typeface="Roboto"/>
              <a:ea typeface="Roboto"/>
              <a:cs typeface="Roboto"/>
              <a:sym typeface="Roboto"/>
            </a:endParaRPr>
          </a:p>
        </p:txBody>
      </p:sp>
      <p:sp>
        <p:nvSpPr>
          <p:cNvPr id="286" name="Google Shape;286;g16128e9e2b8_1_376"/>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Goals</a:t>
            </a:r>
            <a:endParaRPr b="1" sz="2600">
              <a:solidFill>
                <a:srgbClr val="FFE599"/>
              </a:solidFill>
              <a:latin typeface="Roboto"/>
              <a:ea typeface="Roboto"/>
              <a:cs typeface="Roboto"/>
              <a:sym typeface="Roboto"/>
            </a:endParaRPr>
          </a:p>
        </p:txBody>
      </p:sp>
      <p:sp>
        <p:nvSpPr>
          <p:cNvPr id="287" name="Google Shape;287;g16128e9e2b8_1_376"/>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288" name="Google Shape;288;g16128e9e2b8_1_376"/>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289" name="Google Shape;289;g16128e9e2b8_1_376"/>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
        <p:nvSpPr>
          <p:cNvPr id="290" name="Google Shape;290;g16128e9e2b8_1_376"/>
          <p:cNvSpPr txBox="1"/>
          <p:nvPr/>
        </p:nvSpPr>
        <p:spPr>
          <a:xfrm>
            <a:off x="9123963" y="2246038"/>
            <a:ext cx="27717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Health &amp; Natural Sciences</a:t>
            </a:r>
            <a:endParaRPr sz="2600">
              <a:solidFill>
                <a:srgbClr val="FFF1E2"/>
              </a:solidFill>
              <a:latin typeface="Roboto"/>
              <a:ea typeface="Roboto"/>
              <a:cs typeface="Roboto"/>
              <a:sym typeface="Roboto"/>
            </a:endParaRPr>
          </a:p>
        </p:txBody>
      </p:sp>
      <p:sp>
        <p:nvSpPr>
          <p:cNvPr id="291" name="Google Shape;291;g16128e9e2b8_1_376"/>
          <p:cNvSpPr txBox="1"/>
          <p:nvPr/>
        </p:nvSpPr>
        <p:spPr>
          <a:xfrm>
            <a:off x="9123963" y="3855438"/>
            <a:ext cx="2771700" cy="13854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Habits of mind for scientific inquiry &amp; Analysis</a:t>
            </a:r>
            <a:endParaRPr sz="2600">
              <a:solidFill>
                <a:srgbClr val="FFF1E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5e5adc5ccb_0_0"/>
          <p:cNvSpPr txBox="1"/>
          <p:nvPr/>
        </p:nvSpPr>
        <p:spPr>
          <a:xfrm>
            <a:off x="4100509" y="2655300"/>
            <a:ext cx="5939100" cy="2986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a:t>
            </a:r>
            <a:r>
              <a:rPr lang="en-US" sz="2600">
                <a:solidFill>
                  <a:srgbClr val="FFF1E2"/>
                </a:solidFill>
                <a:latin typeface="Roboto"/>
                <a:ea typeface="Roboto"/>
                <a:cs typeface="Roboto"/>
                <a:sym typeface="Roboto"/>
              </a:rPr>
              <a:t>innovative in problem solving, understand the inherent value of design, have high ethical standards, are skilled in communication, are cognizant of their responsibility for a sustainable future, and are responsive to change.</a:t>
            </a:r>
            <a:endParaRPr b="1" sz="2600">
              <a:solidFill>
                <a:srgbClr val="FFF1E2"/>
              </a:solidFill>
              <a:latin typeface="Roboto"/>
              <a:ea typeface="Roboto"/>
              <a:cs typeface="Roboto"/>
              <a:sym typeface="Roboto"/>
            </a:endParaRPr>
          </a:p>
        </p:txBody>
      </p:sp>
      <p:sp>
        <p:nvSpPr>
          <p:cNvPr id="298" name="Google Shape;298;g15e5adc5ccb_0_0"/>
          <p:cNvSpPr txBox="1"/>
          <p:nvPr>
            <p:ph type="title"/>
          </p:nvPr>
        </p:nvSpPr>
        <p:spPr>
          <a:xfrm>
            <a:off x="2786350" y="822325"/>
            <a:ext cx="8567400" cy="1378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Program</a:t>
            </a:r>
            <a:r>
              <a:rPr lang="en-US"/>
              <a:t> </a:t>
            </a:r>
            <a:endParaRPr/>
          </a:p>
          <a:p>
            <a:pPr indent="0" lvl="0" marL="0" rtl="0" algn="ctr">
              <a:spcBef>
                <a:spcPts val="0"/>
              </a:spcBef>
              <a:spcAft>
                <a:spcPts val="0"/>
              </a:spcAft>
              <a:buNone/>
            </a:pPr>
            <a:r>
              <a:rPr lang="en-US"/>
              <a:t>Example: Goals of the Engineering Technology Program</a:t>
            </a:r>
            <a:endParaRPr/>
          </a:p>
        </p:txBody>
      </p:sp>
      <p:sp>
        <p:nvSpPr>
          <p:cNvPr id="299" name="Google Shape;299;g15e5adc5ccb_0_0"/>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Goals</a:t>
            </a:r>
            <a:endParaRPr b="1" sz="2600">
              <a:solidFill>
                <a:srgbClr val="FFE599"/>
              </a:solidFill>
              <a:latin typeface="Roboto"/>
              <a:ea typeface="Roboto"/>
              <a:cs typeface="Roboto"/>
              <a:sym typeface="Roboto"/>
            </a:endParaRPr>
          </a:p>
        </p:txBody>
      </p:sp>
      <p:sp>
        <p:nvSpPr>
          <p:cNvPr id="300" name="Google Shape;300;g15e5adc5ccb_0_0"/>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01" name="Google Shape;301;g15e5adc5ccb_0_0"/>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02" name="Google Shape;302;g15e5adc5ccb_0_0"/>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Learning Outcomes for this Session</a:t>
            </a:r>
            <a:endParaRPr/>
          </a:p>
        </p:txBody>
      </p:sp>
      <p:sp>
        <p:nvSpPr>
          <p:cNvPr id="80" name="Google Shape;8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Participants will be able to identify the differences between goals, objectives, and outcomes.</a:t>
            </a:r>
            <a:endParaRPr/>
          </a:p>
          <a:p>
            <a:pPr indent="-228600" lvl="0" marL="228600" rtl="0" algn="l">
              <a:lnSpc>
                <a:spcPct val="90000"/>
              </a:lnSpc>
              <a:spcBef>
                <a:spcPts val="1000"/>
              </a:spcBef>
              <a:spcAft>
                <a:spcPts val="0"/>
              </a:spcAft>
              <a:buClr>
                <a:schemeClr val="dk1"/>
              </a:buClr>
              <a:buSzPts val="2800"/>
              <a:buChar char="●"/>
            </a:pPr>
            <a:r>
              <a:rPr lang="en-US"/>
              <a:t>Participants will be able to identify the differences between course, program, or Institutional Outcomes.</a:t>
            </a:r>
            <a:endParaRPr/>
          </a:p>
          <a:p>
            <a:pPr indent="-228600" lvl="0" marL="228600" rtl="0" algn="l">
              <a:lnSpc>
                <a:spcPct val="90000"/>
              </a:lnSpc>
              <a:spcBef>
                <a:spcPts val="1000"/>
              </a:spcBef>
              <a:spcAft>
                <a:spcPts val="0"/>
              </a:spcAft>
              <a:buClr>
                <a:schemeClr val="dk1"/>
              </a:buClr>
              <a:buSzPts val="2800"/>
              <a:buChar char="●"/>
            </a:pPr>
            <a:r>
              <a:rPr lang="en-US"/>
              <a:t>Participants will be able to utilize Bloom’s taxonomy in writing learning outcome statements.</a:t>
            </a:r>
            <a:endParaRPr/>
          </a:p>
          <a:p>
            <a:pPr indent="-228600" lvl="0" marL="228600" rtl="0" algn="l">
              <a:lnSpc>
                <a:spcPct val="90000"/>
              </a:lnSpc>
              <a:spcBef>
                <a:spcPts val="1000"/>
              </a:spcBef>
              <a:spcAft>
                <a:spcPts val="0"/>
              </a:spcAft>
              <a:buClr>
                <a:schemeClr val="dk1"/>
              </a:buClr>
              <a:buSzPts val="2800"/>
              <a:buChar char="●"/>
            </a:pPr>
            <a:r>
              <a:rPr lang="en-US"/>
              <a:t>Participants will be able to identify the main components of an effective learning outcome statement.</a:t>
            </a:r>
            <a:endParaRPr/>
          </a:p>
          <a:p>
            <a:pPr indent="0" lvl="0" marL="228600" rtl="0" algn="l">
              <a:lnSpc>
                <a:spcPct val="90000"/>
              </a:lnSpc>
              <a:spcBef>
                <a:spcPts val="10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6128e9e2b8_1_395"/>
          <p:cNvSpPr txBox="1"/>
          <p:nvPr>
            <p:ph type="title"/>
          </p:nvPr>
        </p:nvSpPr>
        <p:spPr>
          <a:xfrm>
            <a:off x="2305100" y="822325"/>
            <a:ext cx="9048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University, School &amp; Program Goals</a:t>
            </a:r>
            <a:endParaRPr/>
          </a:p>
        </p:txBody>
      </p:sp>
      <p:sp>
        <p:nvSpPr>
          <p:cNvPr id="309" name="Google Shape;309;g16128e9e2b8_1_395"/>
          <p:cNvSpPr txBox="1"/>
          <p:nvPr/>
        </p:nvSpPr>
        <p:spPr>
          <a:xfrm>
            <a:off x="2951788" y="2264013"/>
            <a:ext cx="2771700" cy="5850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Fitchburg Univ.</a:t>
            </a:r>
            <a:endParaRPr sz="2600">
              <a:solidFill>
                <a:srgbClr val="FFF1E2"/>
              </a:solidFill>
              <a:latin typeface="Roboto"/>
              <a:ea typeface="Roboto"/>
              <a:cs typeface="Roboto"/>
              <a:sym typeface="Roboto"/>
            </a:endParaRPr>
          </a:p>
        </p:txBody>
      </p:sp>
      <p:sp>
        <p:nvSpPr>
          <p:cNvPr id="310" name="Google Shape;310;g16128e9e2b8_1_395"/>
          <p:cNvSpPr txBox="1"/>
          <p:nvPr/>
        </p:nvSpPr>
        <p:spPr>
          <a:xfrm>
            <a:off x="3083200" y="2950700"/>
            <a:ext cx="25089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Economic Development</a:t>
            </a:r>
            <a:endParaRPr sz="2600">
              <a:solidFill>
                <a:srgbClr val="FFF1E2"/>
              </a:solidFill>
              <a:latin typeface="Roboto"/>
              <a:ea typeface="Roboto"/>
              <a:cs typeface="Roboto"/>
              <a:sym typeface="Roboto"/>
            </a:endParaRPr>
          </a:p>
        </p:txBody>
      </p:sp>
      <p:sp>
        <p:nvSpPr>
          <p:cNvPr id="311" name="Google Shape;311;g16128e9e2b8_1_395"/>
          <p:cNvSpPr txBox="1"/>
          <p:nvPr/>
        </p:nvSpPr>
        <p:spPr>
          <a:xfrm>
            <a:off x="3083200" y="4055550"/>
            <a:ext cx="2508900" cy="21858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Environmental, Social, Cultural Needs (cultivating the mind)</a:t>
            </a:r>
            <a:endParaRPr sz="2600">
              <a:solidFill>
                <a:srgbClr val="FFF1E2"/>
              </a:solidFill>
              <a:latin typeface="Roboto"/>
              <a:ea typeface="Roboto"/>
              <a:cs typeface="Roboto"/>
              <a:sym typeface="Roboto"/>
            </a:endParaRPr>
          </a:p>
        </p:txBody>
      </p:sp>
      <p:sp>
        <p:nvSpPr>
          <p:cNvPr id="312" name="Google Shape;312;g16128e9e2b8_1_395"/>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Goals</a:t>
            </a:r>
            <a:endParaRPr b="1" sz="2600">
              <a:solidFill>
                <a:srgbClr val="FFE599"/>
              </a:solidFill>
              <a:latin typeface="Roboto"/>
              <a:ea typeface="Roboto"/>
              <a:cs typeface="Roboto"/>
              <a:sym typeface="Roboto"/>
            </a:endParaRPr>
          </a:p>
        </p:txBody>
      </p:sp>
      <p:sp>
        <p:nvSpPr>
          <p:cNvPr id="313" name="Google Shape;313;g16128e9e2b8_1_395"/>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14" name="Google Shape;314;g16128e9e2b8_1_395"/>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15" name="Google Shape;315;g16128e9e2b8_1_395"/>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
        <p:nvSpPr>
          <p:cNvPr id="316" name="Google Shape;316;g16128e9e2b8_1_395"/>
          <p:cNvSpPr txBox="1"/>
          <p:nvPr/>
        </p:nvSpPr>
        <p:spPr>
          <a:xfrm>
            <a:off x="5995013" y="2264013"/>
            <a:ext cx="27717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Health &amp; Natural Sciences</a:t>
            </a:r>
            <a:endParaRPr sz="2600">
              <a:solidFill>
                <a:srgbClr val="FFF1E2"/>
              </a:solidFill>
              <a:latin typeface="Roboto"/>
              <a:ea typeface="Roboto"/>
              <a:cs typeface="Roboto"/>
              <a:sym typeface="Roboto"/>
            </a:endParaRPr>
          </a:p>
        </p:txBody>
      </p:sp>
      <p:sp>
        <p:nvSpPr>
          <p:cNvPr id="317" name="Google Shape;317;g16128e9e2b8_1_395"/>
          <p:cNvSpPr txBox="1"/>
          <p:nvPr/>
        </p:nvSpPr>
        <p:spPr>
          <a:xfrm>
            <a:off x="5995013" y="3873413"/>
            <a:ext cx="2771700" cy="13854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Habits of mind for scientific inquiry &amp; Analysis</a:t>
            </a:r>
            <a:endParaRPr sz="2600">
              <a:solidFill>
                <a:srgbClr val="FFF1E2"/>
              </a:solidFill>
              <a:latin typeface="Roboto"/>
              <a:ea typeface="Roboto"/>
              <a:cs typeface="Roboto"/>
              <a:sym typeface="Roboto"/>
            </a:endParaRPr>
          </a:p>
        </p:txBody>
      </p:sp>
      <p:sp>
        <p:nvSpPr>
          <p:cNvPr id="318" name="Google Shape;318;g16128e9e2b8_1_395"/>
          <p:cNvSpPr txBox="1"/>
          <p:nvPr/>
        </p:nvSpPr>
        <p:spPr>
          <a:xfrm>
            <a:off x="9169638" y="2264013"/>
            <a:ext cx="2771700" cy="9852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Engineering Technology P.</a:t>
            </a:r>
            <a:endParaRPr sz="2600">
              <a:solidFill>
                <a:srgbClr val="FFF1E2"/>
              </a:solidFill>
              <a:latin typeface="Roboto"/>
              <a:ea typeface="Roboto"/>
              <a:cs typeface="Roboto"/>
              <a:sym typeface="Roboto"/>
            </a:endParaRPr>
          </a:p>
        </p:txBody>
      </p:sp>
      <p:sp>
        <p:nvSpPr>
          <p:cNvPr id="319" name="Google Shape;319;g16128e9e2b8_1_395"/>
          <p:cNvSpPr txBox="1"/>
          <p:nvPr/>
        </p:nvSpPr>
        <p:spPr>
          <a:xfrm>
            <a:off x="9169638" y="3873413"/>
            <a:ext cx="2771700" cy="2185800"/>
          </a:xfrm>
          <a:prstGeom prst="rect">
            <a:avLst/>
          </a:prstGeom>
          <a:noFill/>
          <a:ln cap="flat" cmpd="sng" w="9525">
            <a:solidFill>
              <a:srgbClr val="FFF1E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Innovative &amp; agile problem solvers, understand design, sustainability</a:t>
            </a:r>
            <a:endParaRPr sz="2600">
              <a:solidFill>
                <a:srgbClr val="FFF1E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55c4b5e34f_0_160"/>
          <p:cNvSpPr txBox="1"/>
          <p:nvPr>
            <p:ph type="title"/>
          </p:nvPr>
        </p:nvSpPr>
        <p:spPr>
          <a:xfrm>
            <a:off x="3757900" y="822325"/>
            <a:ext cx="7596000" cy="100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Objectives and Outcomes</a:t>
            </a:r>
            <a:endParaRPr/>
          </a:p>
        </p:txBody>
      </p:sp>
      <p:sp>
        <p:nvSpPr>
          <p:cNvPr id="326" name="Google Shape;326;g155c4b5e34f_0_160"/>
          <p:cNvSpPr/>
          <p:nvPr/>
        </p:nvSpPr>
        <p:spPr>
          <a:xfrm>
            <a:off x="3568600" y="2026725"/>
            <a:ext cx="7974600" cy="437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latin typeface="Roboto"/>
                <a:ea typeface="Roboto"/>
                <a:cs typeface="Roboto"/>
                <a:sym typeface="Roboto"/>
              </a:rPr>
              <a:t>CONTENT:  		What is being taught</a:t>
            </a:r>
            <a:endParaRPr sz="2600">
              <a:latin typeface="Roboto"/>
              <a:ea typeface="Roboto"/>
              <a:cs typeface="Roboto"/>
              <a:sym typeface="Roboto"/>
            </a:endParaRPr>
          </a:p>
          <a:p>
            <a:pPr indent="0" lvl="0" marL="0" rtl="0" algn="l">
              <a:spcBef>
                <a:spcPts val="0"/>
              </a:spcBef>
              <a:spcAft>
                <a:spcPts val="0"/>
              </a:spcAft>
              <a:buNone/>
            </a:pPr>
            <a:r>
              <a:rPr b="1" lang="en-US" sz="2600" u="sng">
                <a:solidFill>
                  <a:srgbClr val="FF0000"/>
                </a:solidFill>
                <a:latin typeface="Roboto"/>
                <a:ea typeface="Roboto"/>
                <a:cs typeface="Roboto"/>
                <a:sym typeface="Roboto"/>
              </a:rPr>
              <a:t>GOAL</a:t>
            </a:r>
            <a:r>
              <a:rPr b="1" lang="en-US" sz="2600">
                <a:solidFill>
                  <a:srgbClr val="FF0000"/>
                </a:solidFill>
                <a:latin typeface="Roboto"/>
                <a:ea typeface="Roboto"/>
                <a:cs typeface="Roboto"/>
                <a:sym typeface="Roboto"/>
              </a:rPr>
              <a:t>:         		Why is it being taught</a:t>
            </a:r>
            <a:endParaRPr b="1" sz="2600">
              <a:solidFill>
                <a:srgbClr val="FF0000"/>
              </a:solidFill>
              <a:latin typeface="Roboto"/>
              <a:ea typeface="Roboto"/>
              <a:cs typeface="Roboto"/>
              <a:sym typeface="Roboto"/>
            </a:endParaRPr>
          </a:p>
          <a:p>
            <a:pPr indent="0" lvl="0" marL="0" rtl="0" algn="l">
              <a:spcBef>
                <a:spcPts val="0"/>
              </a:spcBef>
              <a:spcAft>
                <a:spcPts val="0"/>
              </a:spcAft>
              <a:buNone/>
            </a:pPr>
            <a:r>
              <a:rPr b="1" lang="en-US" sz="2600" u="sng">
                <a:solidFill>
                  <a:srgbClr val="FF0000"/>
                </a:solidFill>
                <a:latin typeface="Roboto"/>
                <a:ea typeface="Roboto"/>
                <a:cs typeface="Roboto"/>
                <a:sym typeface="Roboto"/>
              </a:rPr>
              <a:t>OBJECTIVES</a:t>
            </a:r>
            <a:r>
              <a:rPr lang="en-US" sz="2600">
                <a:latin typeface="Roboto"/>
                <a:ea typeface="Roboto"/>
                <a:cs typeface="Roboto"/>
                <a:sym typeface="Roboto"/>
              </a:rPr>
              <a:t>	Advance towards the GOAL with “</a:t>
            </a:r>
            <a:r>
              <a:rPr lang="en-US" sz="2600">
                <a:solidFill>
                  <a:srgbClr val="FF0000"/>
                </a:solidFill>
                <a:latin typeface="Roboto"/>
                <a:ea typeface="Roboto"/>
                <a:cs typeface="Roboto"/>
                <a:sym typeface="Roboto"/>
              </a:rPr>
              <a:t>bite sized to-do items</a:t>
            </a:r>
            <a:r>
              <a:rPr lang="en-US" sz="2600">
                <a:latin typeface="Roboto"/>
                <a:ea typeface="Roboto"/>
                <a:cs typeface="Roboto"/>
                <a:sym typeface="Roboto"/>
              </a:rPr>
              <a:t>” or </a:t>
            </a:r>
            <a:r>
              <a:rPr lang="en-US" sz="2600">
                <a:latin typeface="Roboto"/>
                <a:ea typeface="Roboto"/>
                <a:cs typeface="Roboto"/>
                <a:sym typeface="Roboto"/>
              </a:rPr>
              <a:t>assessible</a:t>
            </a:r>
            <a:r>
              <a:rPr lang="en-US" sz="2600">
                <a:latin typeface="Roboto"/>
                <a:ea typeface="Roboto"/>
                <a:cs typeface="Roboto"/>
                <a:sym typeface="Roboto"/>
              </a:rPr>
              <a:t> objectives.</a:t>
            </a:r>
            <a:endParaRPr sz="2600">
              <a:latin typeface="Roboto"/>
              <a:ea typeface="Roboto"/>
              <a:cs typeface="Roboto"/>
              <a:sym typeface="Roboto"/>
            </a:endParaRPr>
          </a:p>
          <a:p>
            <a:pPr indent="0" lvl="0" marL="0" rtl="0" algn="l">
              <a:spcBef>
                <a:spcPts val="0"/>
              </a:spcBef>
              <a:spcAft>
                <a:spcPts val="0"/>
              </a:spcAft>
              <a:buNone/>
            </a:pPr>
            <a:r>
              <a:rPr b="1" lang="en-US" sz="2600" u="sng">
                <a:solidFill>
                  <a:srgbClr val="FF0000"/>
                </a:solidFill>
                <a:latin typeface="Roboto"/>
                <a:ea typeface="Roboto"/>
                <a:cs typeface="Roboto"/>
                <a:sym typeface="Roboto"/>
              </a:rPr>
              <a:t>OUTCOMES</a:t>
            </a:r>
            <a:r>
              <a:rPr lang="en-US" sz="2600">
                <a:latin typeface="Roboto"/>
                <a:ea typeface="Roboto"/>
                <a:cs typeface="Roboto"/>
                <a:sym typeface="Roboto"/>
              </a:rPr>
              <a:t>:	Assess the objectives by checking outcomes (what the student is able to do at the end of the course) addressing one or more “</a:t>
            </a:r>
            <a:r>
              <a:rPr lang="en-US" sz="2600">
                <a:solidFill>
                  <a:srgbClr val="FF0000"/>
                </a:solidFill>
                <a:latin typeface="Roboto"/>
                <a:ea typeface="Roboto"/>
                <a:cs typeface="Roboto"/>
                <a:sym typeface="Roboto"/>
              </a:rPr>
              <a:t>Key performance indicators” or KPI’s</a:t>
            </a:r>
            <a:r>
              <a:rPr lang="en-US" sz="2600">
                <a:latin typeface="Roboto"/>
                <a:ea typeface="Roboto"/>
                <a:cs typeface="Roboto"/>
                <a:sym typeface="Roboto"/>
              </a:rPr>
              <a:t> </a:t>
            </a:r>
            <a:endParaRPr sz="2600">
              <a:latin typeface="Roboto"/>
              <a:ea typeface="Roboto"/>
              <a:cs typeface="Roboto"/>
              <a:sym typeface="Roboto"/>
            </a:endParaRPr>
          </a:p>
        </p:txBody>
      </p:sp>
      <p:sp>
        <p:nvSpPr>
          <p:cNvPr id="327" name="Google Shape;327;g155c4b5e34f_0_160"/>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328" name="Google Shape;328;g155c4b5e34f_0_160"/>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29" name="Google Shape;329;g155c4b5e34f_0_160"/>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30" name="Google Shape;330;g155c4b5e34f_0_160"/>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g155c4b5e34f_0_105"/>
          <p:cNvPicPr preferRelativeResize="0"/>
          <p:nvPr/>
        </p:nvPicPr>
        <p:blipFill>
          <a:blip r:embed="rId3">
            <a:alphaModFix/>
          </a:blip>
          <a:stretch>
            <a:fillRect/>
          </a:stretch>
        </p:blipFill>
        <p:spPr>
          <a:xfrm>
            <a:off x="3842999" y="2237750"/>
            <a:ext cx="6043250" cy="4258676"/>
          </a:xfrm>
          <a:prstGeom prst="rect">
            <a:avLst/>
          </a:prstGeom>
          <a:noFill/>
          <a:ln>
            <a:noFill/>
          </a:ln>
        </p:spPr>
      </p:pic>
      <p:sp>
        <p:nvSpPr>
          <p:cNvPr id="337" name="Google Shape;337;g155c4b5e34f_0_105"/>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338" name="Google Shape;338;g155c4b5e34f_0_105"/>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39" name="Google Shape;339;g155c4b5e34f_0_105"/>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40" name="Google Shape;340;g155c4b5e34f_0_105"/>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
        <p:nvSpPr>
          <p:cNvPr id="341" name="Google Shape;341;g155c4b5e34f_0_105"/>
          <p:cNvSpPr txBox="1"/>
          <p:nvPr/>
        </p:nvSpPr>
        <p:spPr>
          <a:xfrm>
            <a:off x="3399175" y="191275"/>
            <a:ext cx="69309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4000">
                <a:solidFill>
                  <a:schemeClr val="dk1"/>
                </a:solidFill>
                <a:latin typeface="Roboto Slab"/>
                <a:ea typeface="Roboto Slab"/>
                <a:cs typeface="Roboto Slab"/>
                <a:sym typeface="Roboto Slab"/>
              </a:rPr>
              <a:t>Objectives and Outcomes</a:t>
            </a:r>
            <a:endParaRPr sz="4000">
              <a:solidFill>
                <a:schemeClr val="dk1"/>
              </a:solidFill>
              <a:latin typeface="Roboto Slab"/>
              <a:ea typeface="Roboto Slab"/>
              <a:cs typeface="Roboto Slab"/>
              <a:sym typeface="Roboto Slab"/>
            </a:endParaRPr>
          </a:p>
          <a:p>
            <a:pPr indent="0" lvl="0" marL="0" rtl="0" algn="ctr">
              <a:lnSpc>
                <a:spcPct val="90000"/>
              </a:lnSpc>
              <a:spcBef>
                <a:spcPts val="0"/>
              </a:spcBef>
              <a:spcAft>
                <a:spcPts val="0"/>
              </a:spcAft>
              <a:buNone/>
            </a:pPr>
            <a:r>
              <a:rPr lang="en-US" sz="4000">
                <a:solidFill>
                  <a:schemeClr val="dk1"/>
                </a:solidFill>
                <a:latin typeface="Roboto Slab"/>
                <a:ea typeface="Roboto Slab"/>
                <a:cs typeface="Roboto Slab"/>
                <a:sym typeface="Roboto Slab"/>
              </a:rPr>
              <a:t>addressed by</a:t>
            </a:r>
            <a:endParaRPr sz="4000">
              <a:solidFill>
                <a:schemeClr val="dk1"/>
              </a:solidFill>
              <a:latin typeface="Roboto Slab"/>
              <a:ea typeface="Roboto Slab"/>
              <a:cs typeface="Roboto Slab"/>
              <a:sym typeface="Roboto Slab"/>
            </a:endParaRPr>
          </a:p>
          <a:p>
            <a:pPr indent="0" lvl="0" marL="0" rtl="0" algn="ctr">
              <a:lnSpc>
                <a:spcPct val="90000"/>
              </a:lnSpc>
              <a:spcBef>
                <a:spcPts val="0"/>
              </a:spcBef>
              <a:spcAft>
                <a:spcPts val="0"/>
              </a:spcAft>
              <a:buNone/>
            </a:pPr>
            <a:r>
              <a:rPr lang="en-US" sz="4000">
                <a:solidFill>
                  <a:schemeClr val="dk1"/>
                </a:solidFill>
                <a:latin typeface="Roboto Slab"/>
                <a:ea typeface="Roboto Slab"/>
                <a:cs typeface="Roboto Slab"/>
                <a:sym typeface="Roboto Slab"/>
              </a:rPr>
              <a:t>Program Content</a:t>
            </a:r>
            <a:endParaRPr sz="4000">
              <a:solidFill>
                <a:schemeClr val="dk1"/>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55c4b5e34f_0_0"/>
          <p:cNvSpPr txBox="1"/>
          <p:nvPr/>
        </p:nvSpPr>
        <p:spPr>
          <a:xfrm>
            <a:off x="2067875" y="2135825"/>
            <a:ext cx="203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48" name="Google Shape;348;g155c4b5e34f_0_0"/>
          <p:cNvSpPr txBox="1"/>
          <p:nvPr/>
        </p:nvSpPr>
        <p:spPr>
          <a:xfrm>
            <a:off x="1479575" y="1967725"/>
            <a:ext cx="181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49" name="Google Shape;349;g155c4b5e34f_0_0"/>
          <p:cNvSpPr/>
          <p:nvPr/>
        </p:nvSpPr>
        <p:spPr>
          <a:xfrm>
            <a:off x="2885375" y="4258525"/>
            <a:ext cx="3225000" cy="2189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600">
              <a:latin typeface="Roboto"/>
              <a:ea typeface="Roboto"/>
              <a:cs typeface="Roboto"/>
              <a:sym typeface="Roboto"/>
            </a:endParaRPr>
          </a:p>
          <a:p>
            <a:pPr indent="0" lvl="0" marL="0" rtl="0" algn="ctr">
              <a:spcBef>
                <a:spcPts val="0"/>
              </a:spcBef>
              <a:spcAft>
                <a:spcPts val="0"/>
              </a:spcAft>
              <a:buNone/>
            </a:pPr>
            <a:r>
              <a:rPr b="1" lang="en-US" sz="2600">
                <a:latin typeface="Roboto"/>
                <a:ea typeface="Roboto"/>
                <a:cs typeface="Roboto"/>
                <a:sym typeface="Roboto"/>
              </a:rPr>
              <a:t>What </a:t>
            </a:r>
            <a:r>
              <a:rPr lang="en-US" sz="2600">
                <a:latin typeface="Roboto"/>
                <a:ea typeface="Roboto"/>
                <a:cs typeface="Roboto"/>
                <a:sym typeface="Roboto"/>
              </a:rPr>
              <a:t>are students being taught and </a:t>
            </a:r>
            <a:r>
              <a:rPr b="1" lang="en-US" sz="2600">
                <a:latin typeface="Roboto"/>
                <a:ea typeface="Roboto"/>
                <a:cs typeface="Roboto"/>
                <a:sym typeface="Roboto"/>
              </a:rPr>
              <a:t>why</a:t>
            </a:r>
            <a:r>
              <a:rPr lang="en-US" sz="2600">
                <a:latin typeface="Roboto"/>
                <a:ea typeface="Roboto"/>
                <a:cs typeface="Roboto"/>
                <a:sym typeface="Roboto"/>
              </a:rPr>
              <a:t>?</a:t>
            </a:r>
            <a:endParaRPr sz="2600">
              <a:latin typeface="Roboto"/>
              <a:ea typeface="Roboto"/>
              <a:cs typeface="Roboto"/>
              <a:sym typeface="Roboto"/>
            </a:endParaRPr>
          </a:p>
          <a:p>
            <a:pPr indent="0" lvl="0" marL="0" rtl="0" algn="ctr">
              <a:spcBef>
                <a:spcPts val="0"/>
              </a:spcBef>
              <a:spcAft>
                <a:spcPts val="0"/>
              </a:spcAft>
              <a:buNone/>
            </a:pPr>
            <a:r>
              <a:t/>
            </a:r>
            <a:endParaRPr sz="2600">
              <a:latin typeface="Roboto"/>
              <a:ea typeface="Roboto"/>
              <a:cs typeface="Roboto"/>
              <a:sym typeface="Roboto"/>
            </a:endParaRPr>
          </a:p>
        </p:txBody>
      </p:sp>
      <p:pic>
        <p:nvPicPr>
          <p:cNvPr id="350" name="Google Shape;350;g155c4b5e34f_0_0"/>
          <p:cNvPicPr preferRelativeResize="0"/>
          <p:nvPr/>
        </p:nvPicPr>
        <p:blipFill>
          <a:blip r:embed="rId3">
            <a:alphaModFix/>
          </a:blip>
          <a:stretch>
            <a:fillRect/>
          </a:stretch>
        </p:blipFill>
        <p:spPr>
          <a:xfrm>
            <a:off x="2506475" y="2510125"/>
            <a:ext cx="3944600" cy="1587825"/>
          </a:xfrm>
          <a:prstGeom prst="rect">
            <a:avLst/>
          </a:prstGeom>
          <a:noFill/>
          <a:ln>
            <a:noFill/>
          </a:ln>
        </p:spPr>
      </p:pic>
      <p:sp>
        <p:nvSpPr>
          <p:cNvPr id="351" name="Google Shape;351;g155c4b5e34f_0_0"/>
          <p:cNvSpPr/>
          <p:nvPr/>
        </p:nvSpPr>
        <p:spPr>
          <a:xfrm>
            <a:off x="6312000" y="4640350"/>
            <a:ext cx="874200" cy="588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155c4b5e34f_0_0"/>
          <p:cNvSpPr/>
          <p:nvPr/>
        </p:nvSpPr>
        <p:spPr>
          <a:xfrm>
            <a:off x="7563050" y="4019725"/>
            <a:ext cx="2941800" cy="180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latin typeface="Roboto"/>
                <a:ea typeface="Roboto"/>
                <a:cs typeface="Roboto"/>
                <a:sym typeface="Roboto"/>
              </a:rPr>
              <a:t>Goal &amp; Content</a:t>
            </a:r>
            <a:endParaRPr sz="2600">
              <a:latin typeface="Roboto"/>
              <a:ea typeface="Roboto"/>
              <a:cs typeface="Roboto"/>
              <a:sym typeface="Roboto"/>
            </a:endParaRPr>
          </a:p>
        </p:txBody>
      </p:sp>
      <p:sp>
        <p:nvSpPr>
          <p:cNvPr id="353" name="Google Shape;353;g155c4b5e34f_0_0"/>
          <p:cNvSpPr/>
          <p:nvPr/>
        </p:nvSpPr>
        <p:spPr>
          <a:xfrm>
            <a:off x="6822350" y="2820732"/>
            <a:ext cx="4423200" cy="96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600">
              <a:latin typeface="Roboto"/>
              <a:ea typeface="Roboto"/>
              <a:cs typeface="Roboto"/>
              <a:sym typeface="Roboto"/>
            </a:endParaRPr>
          </a:p>
          <a:p>
            <a:pPr indent="0" lvl="0" marL="0" rtl="0" algn="ctr">
              <a:spcBef>
                <a:spcPts val="0"/>
              </a:spcBef>
              <a:spcAft>
                <a:spcPts val="0"/>
              </a:spcAft>
              <a:buNone/>
            </a:pPr>
            <a:r>
              <a:rPr lang="en-US" sz="2600">
                <a:latin typeface="Roboto"/>
                <a:ea typeface="Roboto"/>
                <a:cs typeface="Roboto"/>
                <a:sym typeface="Roboto"/>
              </a:rPr>
              <a:t>Accrediting Body Standards</a:t>
            </a:r>
            <a:endParaRPr sz="2600">
              <a:latin typeface="Roboto"/>
              <a:ea typeface="Roboto"/>
              <a:cs typeface="Roboto"/>
              <a:sym typeface="Roboto"/>
            </a:endParaRPr>
          </a:p>
          <a:p>
            <a:pPr indent="0" lvl="0" marL="0" rtl="0" algn="ctr">
              <a:spcBef>
                <a:spcPts val="0"/>
              </a:spcBef>
              <a:spcAft>
                <a:spcPts val="0"/>
              </a:spcAft>
              <a:buNone/>
            </a:pPr>
            <a:r>
              <a:t/>
            </a:r>
            <a:endParaRPr sz="2600">
              <a:latin typeface="Roboto"/>
              <a:ea typeface="Roboto"/>
              <a:cs typeface="Roboto"/>
              <a:sym typeface="Roboto"/>
            </a:endParaRPr>
          </a:p>
        </p:txBody>
      </p:sp>
      <p:sp>
        <p:nvSpPr>
          <p:cNvPr id="354" name="Google Shape;354;g155c4b5e34f_0_0"/>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355" name="Google Shape;355;g155c4b5e34f_0_0"/>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56" name="Google Shape;356;g155c4b5e34f_0_0"/>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57" name="Google Shape;357;g155c4b5e34f_0_0"/>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
        <p:nvSpPr>
          <p:cNvPr id="358" name="Google Shape;358;g155c4b5e34f_0_0"/>
          <p:cNvSpPr txBox="1"/>
          <p:nvPr/>
        </p:nvSpPr>
        <p:spPr>
          <a:xfrm>
            <a:off x="3462425" y="191275"/>
            <a:ext cx="72426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4000">
                <a:solidFill>
                  <a:schemeClr val="dk1"/>
                </a:solidFill>
                <a:latin typeface="Roboto Slab"/>
                <a:ea typeface="Roboto Slab"/>
                <a:cs typeface="Roboto Slab"/>
                <a:sym typeface="Roboto Slab"/>
              </a:rPr>
              <a:t>Objectives and Outcomes</a:t>
            </a:r>
            <a:endParaRPr sz="4000">
              <a:solidFill>
                <a:schemeClr val="dk1"/>
              </a:solidFill>
              <a:latin typeface="Roboto Slab"/>
              <a:ea typeface="Roboto Slab"/>
              <a:cs typeface="Roboto Slab"/>
              <a:sym typeface="Roboto Slab"/>
            </a:endParaRPr>
          </a:p>
          <a:p>
            <a:pPr indent="0" lvl="0" marL="0" rtl="0" algn="ctr">
              <a:lnSpc>
                <a:spcPct val="90000"/>
              </a:lnSpc>
              <a:spcBef>
                <a:spcPts val="0"/>
              </a:spcBef>
              <a:spcAft>
                <a:spcPts val="0"/>
              </a:spcAft>
              <a:buNone/>
            </a:pPr>
            <a:r>
              <a:rPr lang="en-US" sz="4000">
                <a:solidFill>
                  <a:schemeClr val="dk1"/>
                </a:solidFill>
                <a:latin typeface="Roboto Slab"/>
                <a:ea typeface="Roboto Slab"/>
                <a:cs typeface="Roboto Slab"/>
                <a:sym typeface="Roboto Slab"/>
              </a:rPr>
              <a:t>&amp;</a:t>
            </a:r>
            <a:endParaRPr sz="4000">
              <a:solidFill>
                <a:schemeClr val="dk1"/>
              </a:solidFill>
              <a:latin typeface="Roboto Slab"/>
              <a:ea typeface="Roboto Slab"/>
              <a:cs typeface="Roboto Slab"/>
              <a:sym typeface="Roboto Slab"/>
            </a:endParaRPr>
          </a:p>
          <a:p>
            <a:pPr indent="0" lvl="0" marL="0" rtl="0" algn="ctr">
              <a:lnSpc>
                <a:spcPct val="90000"/>
              </a:lnSpc>
              <a:spcBef>
                <a:spcPts val="0"/>
              </a:spcBef>
              <a:spcAft>
                <a:spcPts val="0"/>
              </a:spcAft>
              <a:buNone/>
            </a:pPr>
            <a:r>
              <a:rPr lang="en-US" sz="4000">
                <a:solidFill>
                  <a:schemeClr val="dk1"/>
                </a:solidFill>
                <a:latin typeface="Roboto Slab"/>
                <a:ea typeface="Roboto Slab"/>
                <a:cs typeface="Roboto Slab"/>
                <a:sym typeface="Roboto Slab"/>
              </a:rPr>
              <a:t>Program Assessment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6129d76035_0_82"/>
          <p:cNvSpPr txBox="1"/>
          <p:nvPr>
            <p:ph type="title"/>
          </p:nvPr>
        </p:nvSpPr>
        <p:spPr>
          <a:xfrm>
            <a:off x="2800400" y="490650"/>
            <a:ext cx="8759700" cy="1509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Objectives and Outcomes</a:t>
            </a:r>
            <a:endParaRPr/>
          </a:p>
          <a:p>
            <a:pPr indent="0" lvl="0" marL="0" rtl="0" algn="ctr">
              <a:spcBef>
                <a:spcPts val="0"/>
              </a:spcBef>
              <a:spcAft>
                <a:spcPts val="0"/>
              </a:spcAft>
              <a:buNone/>
            </a:pPr>
            <a:r>
              <a:rPr lang="en-US"/>
              <a:t>ABET Objectives</a:t>
            </a:r>
            <a:endParaRPr/>
          </a:p>
        </p:txBody>
      </p:sp>
      <p:sp>
        <p:nvSpPr>
          <p:cNvPr id="365" name="Google Shape;365;g16129d76035_0_82"/>
          <p:cNvSpPr txBox="1"/>
          <p:nvPr/>
        </p:nvSpPr>
        <p:spPr>
          <a:xfrm>
            <a:off x="3472150" y="2101200"/>
            <a:ext cx="48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66" name="Google Shape;366;g16129d76035_0_82"/>
          <p:cNvSpPr/>
          <p:nvPr/>
        </p:nvSpPr>
        <p:spPr>
          <a:xfrm>
            <a:off x="10518625" y="1901175"/>
            <a:ext cx="1554600" cy="155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ABET</a:t>
            </a:r>
            <a:endParaRPr sz="2600"/>
          </a:p>
        </p:txBody>
      </p:sp>
      <p:sp>
        <p:nvSpPr>
          <p:cNvPr id="367" name="Google Shape;367;g16129d76035_0_82"/>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368" name="Google Shape;368;g16129d76035_0_82"/>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69" name="Google Shape;369;g16129d76035_0_82"/>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70" name="Google Shape;370;g16129d76035_0_82"/>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pic>
        <p:nvPicPr>
          <p:cNvPr id="371" name="Google Shape;371;g16129d76035_0_82"/>
          <p:cNvPicPr preferRelativeResize="0"/>
          <p:nvPr/>
        </p:nvPicPr>
        <p:blipFill>
          <a:blip r:embed="rId3">
            <a:alphaModFix/>
          </a:blip>
          <a:stretch>
            <a:fillRect/>
          </a:stretch>
        </p:blipFill>
        <p:spPr>
          <a:xfrm>
            <a:off x="2947500" y="2940400"/>
            <a:ext cx="7538235" cy="1557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55c4b5e34f_0_140"/>
          <p:cNvSpPr txBox="1"/>
          <p:nvPr>
            <p:ph type="title"/>
          </p:nvPr>
        </p:nvSpPr>
        <p:spPr>
          <a:xfrm>
            <a:off x="2800400" y="490650"/>
            <a:ext cx="8759700" cy="1509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Objectives and Outcomes</a:t>
            </a:r>
            <a:endParaRPr/>
          </a:p>
          <a:p>
            <a:pPr indent="0" lvl="0" marL="0" rtl="0" algn="ctr">
              <a:spcBef>
                <a:spcPts val="0"/>
              </a:spcBef>
              <a:spcAft>
                <a:spcPts val="0"/>
              </a:spcAft>
              <a:buNone/>
            </a:pPr>
            <a:r>
              <a:rPr lang="en-US"/>
              <a:t>ABET Outcomes</a:t>
            </a:r>
            <a:endParaRPr/>
          </a:p>
        </p:txBody>
      </p:sp>
      <p:sp>
        <p:nvSpPr>
          <p:cNvPr id="378" name="Google Shape;378;g155c4b5e34f_0_140"/>
          <p:cNvSpPr txBox="1"/>
          <p:nvPr/>
        </p:nvSpPr>
        <p:spPr>
          <a:xfrm>
            <a:off x="3472150" y="2101200"/>
            <a:ext cx="48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9" name="Google Shape;379;g155c4b5e34f_0_140"/>
          <p:cNvSpPr/>
          <p:nvPr/>
        </p:nvSpPr>
        <p:spPr>
          <a:xfrm>
            <a:off x="10518625" y="1901175"/>
            <a:ext cx="1554600" cy="155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ABET</a:t>
            </a:r>
            <a:endParaRPr sz="2600"/>
          </a:p>
        </p:txBody>
      </p:sp>
      <p:sp>
        <p:nvSpPr>
          <p:cNvPr id="380" name="Google Shape;380;g155c4b5e34f_0_140"/>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381" name="Google Shape;381;g155c4b5e34f_0_140"/>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382" name="Google Shape;382;g155c4b5e34f_0_140"/>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383" name="Google Shape;383;g155c4b5e34f_0_140"/>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pic>
        <p:nvPicPr>
          <p:cNvPr id="384" name="Google Shape;384;g155c4b5e34f_0_140"/>
          <p:cNvPicPr preferRelativeResize="0"/>
          <p:nvPr/>
        </p:nvPicPr>
        <p:blipFill>
          <a:blip r:embed="rId3">
            <a:alphaModFix/>
          </a:blip>
          <a:stretch>
            <a:fillRect/>
          </a:stretch>
        </p:blipFill>
        <p:spPr>
          <a:xfrm>
            <a:off x="3257275" y="2572325"/>
            <a:ext cx="6265350" cy="3290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6129d76035_0_60"/>
          <p:cNvSpPr txBox="1"/>
          <p:nvPr>
            <p:ph type="title"/>
          </p:nvPr>
        </p:nvSpPr>
        <p:spPr>
          <a:xfrm>
            <a:off x="2800400" y="490650"/>
            <a:ext cx="8759700" cy="1509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Objectives and Outcomes</a:t>
            </a:r>
            <a:endParaRPr/>
          </a:p>
          <a:p>
            <a:pPr indent="0" lvl="0" marL="0" rtl="0" algn="ctr">
              <a:spcBef>
                <a:spcPts val="0"/>
              </a:spcBef>
              <a:spcAft>
                <a:spcPts val="0"/>
              </a:spcAft>
              <a:buNone/>
            </a:pPr>
            <a:r>
              <a:rPr lang="en-US"/>
              <a:t>Program Content</a:t>
            </a:r>
            <a:endParaRPr/>
          </a:p>
        </p:txBody>
      </p:sp>
      <p:sp>
        <p:nvSpPr>
          <p:cNvPr id="391" name="Google Shape;391;g16129d76035_0_60"/>
          <p:cNvSpPr txBox="1"/>
          <p:nvPr/>
        </p:nvSpPr>
        <p:spPr>
          <a:xfrm>
            <a:off x="3472150" y="2101200"/>
            <a:ext cx="48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92" name="Google Shape;392;g16129d76035_0_60"/>
          <p:cNvSpPr/>
          <p:nvPr/>
        </p:nvSpPr>
        <p:spPr>
          <a:xfrm>
            <a:off x="3294875" y="4828350"/>
            <a:ext cx="2825100" cy="47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Visualization</a:t>
            </a:r>
            <a:endParaRPr sz="2600"/>
          </a:p>
        </p:txBody>
      </p:sp>
      <p:sp>
        <p:nvSpPr>
          <p:cNvPr id="393" name="Google Shape;393;g16129d76035_0_60"/>
          <p:cNvSpPr/>
          <p:nvPr/>
        </p:nvSpPr>
        <p:spPr>
          <a:xfrm>
            <a:off x="3294875" y="4259850"/>
            <a:ext cx="28251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Thermodynamics</a:t>
            </a:r>
            <a:endParaRPr sz="2600"/>
          </a:p>
        </p:txBody>
      </p:sp>
      <p:sp>
        <p:nvSpPr>
          <p:cNvPr id="394" name="Google Shape;394;g16129d76035_0_60"/>
          <p:cNvSpPr/>
          <p:nvPr/>
        </p:nvSpPr>
        <p:spPr>
          <a:xfrm>
            <a:off x="6119975" y="4828350"/>
            <a:ext cx="2825100" cy="47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Mechanics</a:t>
            </a:r>
            <a:endParaRPr sz="2600"/>
          </a:p>
        </p:txBody>
      </p:sp>
      <p:sp>
        <p:nvSpPr>
          <p:cNvPr id="395" name="Google Shape;395;g16129d76035_0_60"/>
          <p:cNvSpPr/>
          <p:nvPr/>
        </p:nvSpPr>
        <p:spPr>
          <a:xfrm>
            <a:off x="8945075" y="4828350"/>
            <a:ext cx="2825100" cy="47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Electr. Systems</a:t>
            </a:r>
            <a:endParaRPr sz="2600"/>
          </a:p>
        </p:txBody>
      </p:sp>
      <p:sp>
        <p:nvSpPr>
          <p:cNvPr id="396" name="Google Shape;396;g16129d76035_0_60"/>
          <p:cNvSpPr/>
          <p:nvPr/>
        </p:nvSpPr>
        <p:spPr>
          <a:xfrm>
            <a:off x="6119975" y="4259850"/>
            <a:ext cx="28251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Electronics</a:t>
            </a:r>
            <a:endParaRPr sz="2600"/>
          </a:p>
        </p:txBody>
      </p:sp>
      <p:sp>
        <p:nvSpPr>
          <p:cNvPr id="397" name="Google Shape;397;g16129d76035_0_60"/>
          <p:cNvSpPr/>
          <p:nvPr/>
        </p:nvSpPr>
        <p:spPr>
          <a:xfrm>
            <a:off x="8945075" y="4259850"/>
            <a:ext cx="28251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Fluid Mechanics</a:t>
            </a:r>
            <a:endParaRPr sz="2600"/>
          </a:p>
        </p:txBody>
      </p:sp>
      <p:sp>
        <p:nvSpPr>
          <p:cNvPr id="398" name="Google Shape;398;g16129d76035_0_60"/>
          <p:cNvSpPr/>
          <p:nvPr/>
        </p:nvSpPr>
        <p:spPr>
          <a:xfrm>
            <a:off x="3294875" y="3691350"/>
            <a:ext cx="28251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Project Planning</a:t>
            </a:r>
            <a:endParaRPr sz="2600"/>
          </a:p>
        </p:txBody>
      </p:sp>
      <p:sp>
        <p:nvSpPr>
          <p:cNvPr id="399" name="Google Shape;399;g16129d76035_0_60"/>
          <p:cNvSpPr/>
          <p:nvPr/>
        </p:nvSpPr>
        <p:spPr>
          <a:xfrm>
            <a:off x="4550600" y="2602350"/>
            <a:ext cx="58293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t>Engineering Design</a:t>
            </a:r>
            <a:endParaRPr sz="2600"/>
          </a:p>
        </p:txBody>
      </p:sp>
      <p:sp>
        <p:nvSpPr>
          <p:cNvPr id="400" name="Google Shape;400;g16129d76035_0_60"/>
          <p:cNvSpPr/>
          <p:nvPr/>
        </p:nvSpPr>
        <p:spPr>
          <a:xfrm>
            <a:off x="4617875" y="5598075"/>
            <a:ext cx="58293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t>Science and Mathematics</a:t>
            </a:r>
            <a:endParaRPr sz="2600"/>
          </a:p>
        </p:txBody>
      </p:sp>
      <p:sp>
        <p:nvSpPr>
          <p:cNvPr id="401" name="Google Shape;401;g16129d76035_0_60"/>
          <p:cNvSpPr/>
          <p:nvPr/>
        </p:nvSpPr>
        <p:spPr>
          <a:xfrm>
            <a:off x="6119975" y="3691350"/>
            <a:ext cx="5650200" cy="56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Software &amp; Hardware</a:t>
            </a:r>
            <a:endParaRPr sz="2600"/>
          </a:p>
        </p:txBody>
      </p:sp>
      <p:sp>
        <p:nvSpPr>
          <p:cNvPr id="402" name="Google Shape;402;g16129d76035_0_60"/>
          <p:cNvSpPr/>
          <p:nvPr/>
        </p:nvSpPr>
        <p:spPr>
          <a:xfrm>
            <a:off x="10518625" y="1901175"/>
            <a:ext cx="1554600" cy="155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ABET &amp; FE</a:t>
            </a:r>
            <a:endParaRPr sz="2600"/>
          </a:p>
        </p:txBody>
      </p:sp>
      <p:sp>
        <p:nvSpPr>
          <p:cNvPr id="403" name="Google Shape;403;g16129d76035_0_60"/>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404" name="Google Shape;404;g16129d76035_0_60"/>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405" name="Google Shape;405;g16129d76035_0_60"/>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Example</a:t>
            </a:r>
            <a:endParaRPr sz="2600">
              <a:solidFill>
                <a:srgbClr val="FFE599"/>
              </a:solidFill>
              <a:latin typeface="Roboto"/>
              <a:ea typeface="Roboto"/>
              <a:cs typeface="Roboto"/>
              <a:sym typeface="Roboto"/>
            </a:endParaRPr>
          </a:p>
        </p:txBody>
      </p:sp>
      <p:cxnSp>
        <p:nvCxnSpPr>
          <p:cNvPr id="406" name="Google Shape;406;g16129d76035_0_60"/>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55c4b5e34f_0_191"/>
          <p:cNvSpPr txBox="1"/>
          <p:nvPr>
            <p:ph type="title"/>
          </p:nvPr>
        </p:nvSpPr>
        <p:spPr>
          <a:xfrm>
            <a:off x="838200" y="23939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Creating </a:t>
            </a:r>
            <a:r>
              <a:rPr lang="en-US"/>
              <a:t>Learning Outcomes</a:t>
            </a:r>
            <a:endParaRPr/>
          </a:p>
        </p:txBody>
      </p:sp>
      <p:sp>
        <p:nvSpPr>
          <p:cNvPr id="413" name="Google Shape;413;g155c4b5e34f_0_191"/>
          <p:cNvSpPr txBox="1"/>
          <p:nvPr/>
        </p:nvSpPr>
        <p:spPr>
          <a:xfrm>
            <a:off x="2044925" y="1896100"/>
            <a:ext cx="788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155c4b5e34f_0_170"/>
          <p:cNvSpPr txBox="1"/>
          <p:nvPr>
            <p:ph type="title"/>
          </p:nvPr>
        </p:nvSpPr>
        <p:spPr>
          <a:xfrm>
            <a:off x="838200" y="822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“Bloom’s Taxonomy”</a:t>
            </a:r>
            <a:endParaRPr/>
          </a:p>
        </p:txBody>
      </p:sp>
      <p:sp>
        <p:nvSpPr>
          <p:cNvPr id="420" name="Google Shape;420;g155c4b5e34f_0_170"/>
          <p:cNvSpPr txBox="1"/>
          <p:nvPr/>
        </p:nvSpPr>
        <p:spPr>
          <a:xfrm>
            <a:off x="2044925" y="1896100"/>
            <a:ext cx="788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21" name="Google Shape;421;g155c4b5e34f_0_170"/>
          <p:cNvSpPr/>
          <p:nvPr/>
        </p:nvSpPr>
        <p:spPr>
          <a:xfrm>
            <a:off x="971850" y="2296300"/>
            <a:ext cx="2886000" cy="394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 ) </a:t>
            </a:r>
            <a:r>
              <a:rPr lang="en-US" sz="2600"/>
              <a:t>Create</a:t>
            </a:r>
            <a:endParaRPr sz="2600"/>
          </a:p>
          <a:p>
            <a:pPr indent="0" lvl="0" marL="0" rtl="0" algn="l">
              <a:spcBef>
                <a:spcPts val="0"/>
              </a:spcBef>
              <a:spcAft>
                <a:spcPts val="0"/>
              </a:spcAft>
              <a:buNone/>
            </a:pPr>
            <a:r>
              <a:rPr lang="en-US" sz="2600"/>
              <a:t>( ) </a:t>
            </a:r>
            <a:r>
              <a:rPr lang="en-US" sz="2600"/>
              <a:t>Evaluate</a:t>
            </a:r>
            <a:endParaRPr sz="2600"/>
          </a:p>
          <a:p>
            <a:pPr indent="0" lvl="0" marL="0" rtl="0" algn="l">
              <a:spcBef>
                <a:spcPts val="0"/>
              </a:spcBef>
              <a:spcAft>
                <a:spcPts val="0"/>
              </a:spcAft>
              <a:buNone/>
            </a:pPr>
            <a:r>
              <a:rPr lang="en-US" sz="2600"/>
              <a:t>( ) </a:t>
            </a:r>
            <a:r>
              <a:rPr lang="en-US" sz="2600"/>
              <a:t>Analyze</a:t>
            </a:r>
            <a:endParaRPr sz="2600"/>
          </a:p>
          <a:p>
            <a:pPr indent="0" lvl="0" marL="0" rtl="0" algn="l">
              <a:spcBef>
                <a:spcPts val="0"/>
              </a:spcBef>
              <a:spcAft>
                <a:spcPts val="0"/>
              </a:spcAft>
              <a:buNone/>
            </a:pPr>
            <a:r>
              <a:rPr lang="en-US" sz="2600"/>
              <a:t>( ) </a:t>
            </a:r>
            <a:r>
              <a:rPr lang="en-US" sz="2600"/>
              <a:t>Apply</a:t>
            </a:r>
            <a:endParaRPr sz="2600"/>
          </a:p>
          <a:p>
            <a:pPr indent="0" lvl="0" marL="0" rtl="0" algn="l">
              <a:spcBef>
                <a:spcPts val="0"/>
              </a:spcBef>
              <a:spcAft>
                <a:spcPts val="0"/>
              </a:spcAft>
              <a:buNone/>
            </a:pPr>
            <a:r>
              <a:rPr lang="en-US" sz="2600"/>
              <a:t>( ) </a:t>
            </a:r>
            <a:r>
              <a:rPr lang="en-US" sz="2600"/>
              <a:t>Understand</a:t>
            </a:r>
            <a:endParaRPr sz="2600"/>
          </a:p>
          <a:p>
            <a:pPr indent="0" lvl="0" marL="0" rtl="0" algn="l">
              <a:spcBef>
                <a:spcPts val="0"/>
              </a:spcBef>
              <a:spcAft>
                <a:spcPts val="0"/>
              </a:spcAft>
              <a:buNone/>
            </a:pPr>
            <a:r>
              <a:rPr lang="en-US" sz="2600"/>
              <a:t>( ) Remember</a:t>
            </a:r>
            <a:endParaRPr sz="2600"/>
          </a:p>
          <a:p>
            <a:pPr indent="0" lvl="0" marL="0" rtl="0" algn="l">
              <a:spcBef>
                <a:spcPts val="0"/>
              </a:spcBef>
              <a:spcAft>
                <a:spcPts val="0"/>
              </a:spcAft>
              <a:buNone/>
            </a:pPr>
            <a:r>
              <a:t/>
            </a:r>
            <a:endParaRPr sz="2600"/>
          </a:p>
          <a:p>
            <a:pPr indent="0" lvl="0" marL="0" rtl="0" algn="ctr">
              <a:spcBef>
                <a:spcPts val="0"/>
              </a:spcBef>
              <a:spcAft>
                <a:spcPts val="0"/>
              </a:spcAft>
              <a:buNone/>
            </a:pPr>
            <a:r>
              <a:rPr b="1" lang="en-US" sz="2600"/>
              <a:t>Cognitive</a:t>
            </a:r>
            <a:endParaRPr b="1" sz="2600"/>
          </a:p>
          <a:p>
            <a:pPr indent="0" lvl="0" marL="0" rtl="0" algn="ctr">
              <a:spcBef>
                <a:spcPts val="0"/>
              </a:spcBef>
              <a:spcAft>
                <a:spcPts val="0"/>
              </a:spcAft>
              <a:buNone/>
            </a:pPr>
            <a:r>
              <a:rPr lang="en-US" sz="2000"/>
              <a:t>[</a:t>
            </a:r>
            <a:r>
              <a:rPr lang="en-US" sz="2000"/>
              <a:t>Baseline Course]</a:t>
            </a:r>
            <a:endParaRPr sz="2000"/>
          </a:p>
          <a:p>
            <a:pPr indent="0" lvl="0" marL="0" rtl="0" algn="ctr">
              <a:spcBef>
                <a:spcPts val="0"/>
              </a:spcBef>
              <a:spcAft>
                <a:spcPts val="0"/>
              </a:spcAft>
              <a:buNone/>
            </a:pPr>
            <a:r>
              <a:rPr lang="en-US" sz="2000"/>
              <a:t>[Credits]</a:t>
            </a:r>
            <a:endParaRPr sz="2000"/>
          </a:p>
        </p:txBody>
      </p:sp>
      <p:sp>
        <p:nvSpPr>
          <p:cNvPr id="422" name="Google Shape;422;g155c4b5e34f_0_170"/>
          <p:cNvSpPr/>
          <p:nvPr/>
        </p:nvSpPr>
        <p:spPr>
          <a:xfrm>
            <a:off x="4684350" y="2296300"/>
            <a:ext cx="2823300" cy="394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p>
          <a:p>
            <a:pPr indent="0" lvl="0" marL="0" rtl="0" algn="l">
              <a:spcBef>
                <a:spcPts val="0"/>
              </a:spcBef>
              <a:spcAft>
                <a:spcPts val="0"/>
              </a:spcAft>
              <a:buNone/>
            </a:pPr>
            <a:r>
              <a:rPr lang="en-US" sz="2600"/>
              <a:t>( ) Naturalization</a:t>
            </a:r>
            <a:endParaRPr sz="2600"/>
          </a:p>
          <a:p>
            <a:pPr indent="0" lvl="0" marL="0" rtl="0" algn="l">
              <a:spcBef>
                <a:spcPts val="0"/>
              </a:spcBef>
              <a:spcAft>
                <a:spcPts val="0"/>
              </a:spcAft>
              <a:buNone/>
            </a:pPr>
            <a:r>
              <a:rPr lang="en-US" sz="2600"/>
              <a:t>( ) Articulation</a:t>
            </a:r>
            <a:endParaRPr sz="2600"/>
          </a:p>
          <a:p>
            <a:pPr indent="0" lvl="0" marL="0" rtl="0" algn="l">
              <a:spcBef>
                <a:spcPts val="0"/>
              </a:spcBef>
              <a:spcAft>
                <a:spcPts val="0"/>
              </a:spcAft>
              <a:buNone/>
            </a:pPr>
            <a:r>
              <a:rPr lang="en-US" sz="2600"/>
              <a:t>( ) Precision</a:t>
            </a:r>
            <a:endParaRPr sz="2600"/>
          </a:p>
          <a:p>
            <a:pPr indent="0" lvl="0" marL="0" rtl="0" algn="l">
              <a:spcBef>
                <a:spcPts val="0"/>
              </a:spcBef>
              <a:spcAft>
                <a:spcPts val="0"/>
              </a:spcAft>
              <a:buNone/>
            </a:pPr>
            <a:r>
              <a:rPr lang="en-US" sz="2600"/>
              <a:t>( ) Manipulation</a:t>
            </a:r>
            <a:endParaRPr sz="2600"/>
          </a:p>
          <a:p>
            <a:pPr indent="0" lvl="0" marL="0" rtl="0" algn="l">
              <a:spcBef>
                <a:spcPts val="0"/>
              </a:spcBef>
              <a:spcAft>
                <a:spcPts val="0"/>
              </a:spcAft>
              <a:buNone/>
            </a:pPr>
            <a:r>
              <a:rPr lang="en-US" sz="2600"/>
              <a:t>( ) Imitation</a:t>
            </a:r>
            <a:endParaRPr sz="2600"/>
          </a:p>
          <a:p>
            <a:pPr indent="0" lvl="0" marL="0" rtl="0" algn="l">
              <a:spcBef>
                <a:spcPts val="0"/>
              </a:spcBef>
              <a:spcAft>
                <a:spcPts val="0"/>
              </a:spcAft>
              <a:buNone/>
            </a:pPr>
            <a:r>
              <a:t/>
            </a:r>
            <a:endParaRPr sz="2600"/>
          </a:p>
          <a:p>
            <a:pPr indent="0" lvl="0" marL="0" rtl="0" algn="ctr">
              <a:spcBef>
                <a:spcPts val="0"/>
              </a:spcBef>
              <a:spcAft>
                <a:spcPts val="0"/>
              </a:spcAft>
              <a:buNone/>
            </a:pPr>
            <a:r>
              <a:rPr b="1" lang="en-US" sz="2600"/>
              <a:t>Psychomotor</a:t>
            </a:r>
            <a:endParaRPr b="1" sz="2600"/>
          </a:p>
          <a:p>
            <a:pPr indent="0" lvl="0" marL="0" rtl="0" algn="ctr">
              <a:spcBef>
                <a:spcPts val="0"/>
              </a:spcBef>
              <a:spcAft>
                <a:spcPts val="0"/>
              </a:spcAft>
              <a:buNone/>
            </a:pPr>
            <a:r>
              <a:rPr lang="en-US" sz="2000"/>
              <a:t>[Baseline Course]</a:t>
            </a:r>
            <a:endParaRPr sz="2000"/>
          </a:p>
          <a:p>
            <a:pPr indent="0" lvl="0" marL="0" rtl="0" algn="ctr">
              <a:spcBef>
                <a:spcPts val="0"/>
              </a:spcBef>
              <a:spcAft>
                <a:spcPts val="0"/>
              </a:spcAft>
              <a:buNone/>
            </a:pPr>
            <a:r>
              <a:rPr lang="en-US" sz="2000"/>
              <a:t>[Credits]</a:t>
            </a:r>
            <a:endParaRPr sz="2000"/>
          </a:p>
        </p:txBody>
      </p:sp>
      <p:sp>
        <p:nvSpPr>
          <p:cNvPr id="423" name="Google Shape;423;g155c4b5e34f_0_170"/>
          <p:cNvSpPr/>
          <p:nvPr/>
        </p:nvSpPr>
        <p:spPr>
          <a:xfrm>
            <a:off x="8147250" y="2296300"/>
            <a:ext cx="2886000" cy="394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p>
          <a:p>
            <a:pPr indent="0" lvl="0" marL="0" rtl="0" algn="l">
              <a:spcBef>
                <a:spcPts val="0"/>
              </a:spcBef>
              <a:spcAft>
                <a:spcPts val="0"/>
              </a:spcAft>
              <a:buNone/>
            </a:pPr>
            <a:r>
              <a:rPr lang="en-US" sz="2600"/>
              <a:t>( ) Characterizing</a:t>
            </a:r>
            <a:endParaRPr sz="2600"/>
          </a:p>
          <a:p>
            <a:pPr indent="0" lvl="0" marL="0" rtl="0" algn="l">
              <a:spcBef>
                <a:spcPts val="0"/>
              </a:spcBef>
              <a:spcAft>
                <a:spcPts val="0"/>
              </a:spcAft>
              <a:buNone/>
            </a:pPr>
            <a:r>
              <a:rPr lang="en-US" sz="2600"/>
              <a:t>( ) Organizing</a:t>
            </a:r>
            <a:endParaRPr sz="2600"/>
          </a:p>
          <a:p>
            <a:pPr indent="0" lvl="0" marL="0" rtl="0" algn="l">
              <a:spcBef>
                <a:spcPts val="0"/>
              </a:spcBef>
              <a:spcAft>
                <a:spcPts val="0"/>
              </a:spcAft>
              <a:buNone/>
            </a:pPr>
            <a:r>
              <a:rPr lang="en-US" sz="2600"/>
              <a:t>( ) Valuing</a:t>
            </a:r>
            <a:endParaRPr sz="2600"/>
          </a:p>
          <a:p>
            <a:pPr indent="0" lvl="0" marL="0" rtl="0" algn="l">
              <a:spcBef>
                <a:spcPts val="0"/>
              </a:spcBef>
              <a:spcAft>
                <a:spcPts val="0"/>
              </a:spcAft>
              <a:buNone/>
            </a:pPr>
            <a:r>
              <a:rPr lang="en-US" sz="2600"/>
              <a:t>( ) Responding</a:t>
            </a:r>
            <a:endParaRPr sz="2600"/>
          </a:p>
          <a:p>
            <a:pPr indent="0" lvl="0" marL="0" rtl="0" algn="l">
              <a:spcBef>
                <a:spcPts val="0"/>
              </a:spcBef>
              <a:spcAft>
                <a:spcPts val="0"/>
              </a:spcAft>
              <a:buNone/>
            </a:pPr>
            <a:r>
              <a:rPr lang="en-US" sz="2600"/>
              <a:t>( ) Receiving</a:t>
            </a:r>
            <a:endParaRPr sz="2600"/>
          </a:p>
          <a:p>
            <a:pPr indent="0" lvl="0" marL="0" rtl="0" algn="l">
              <a:spcBef>
                <a:spcPts val="0"/>
              </a:spcBef>
              <a:spcAft>
                <a:spcPts val="0"/>
              </a:spcAft>
              <a:buNone/>
            </a:pPr>
            <a:r>
              <a:t/>
            </a:r>
            <a:endParaRPr sz="2600"/>
          </a:p>
          <a:p>
            <a:pPr indent="0" lvl="0" marL="0" rtl="0" algn="ctr">
              <a:spcBef>
                <a:spcPts val="0"/>
              </a:spcBef>
              <a:spcAft>
                <a:spcPts val="0"/>
              </a:spcAft>
              <a:buNone/>
            </a:pPr>
            <a:r>
              <a:rPr b="1" lang="en-US" sz="2600"/>
              <a:t>Affective</a:t>
            </a:r>
            <a:endParaRPr b="1" sz="2600"/>
          </a:p>
          <a:p>
            <a:pPr indent="0" lvl="0" marL="0" rtl="0" algn="ctr">
              <a:spcBef>
                <a:spcPts val="0"/>
              </a:spcBef>
              <a:spcAft>
                <a:spcPts val="0"/>
              </a:spcAft>
              <a:buNone/>
            </a:pPr>
            <a:r>
              <a:rPr lang="en-US" sz="2000"/>
              <a:t>[Baseline Course]</a:t>
            </a:r>
            <a:endParaRPr sz="2000"/>
          </a:p>
          <a:p>
            <a:pPr indent="0" lvl="0" marL="0" rtl="0" algn="ctr">
              <a:spcBef>
                <a:spcPts val="0"/>
              </a:spcBef>
              <a:spcAft>
                <a:spcPts val="0"/>
              </a:spcAft>
              <a:buNone/>
            </a:pPr>
            <a:r>
              <a:rPr lang="en-US" sz="2000"/>
              <a:t>[Credits]</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55c4b5e34f_0_328"/>
          <p:cNvSpPr txBox="1"/>
          <p:nvPr>
            <p:ph type="title"/>
          </p:nvPr>
        </p:nvSpPr>
        <p:spPr>
          <a:xfrm>
            <a:off x="3816550" y="718000"/>
            <a:ext cx="7218300" cy="1178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Example</a:t>
            </a:r>
            <a:endParaRPr/>
          </a:p>
          <a:p>
            <a:pPr indent="0" lvl="0" marL="0" rtl="0" algn="ctr">
              <a:spcBef>
                <a:spcPts val="0"/>
              </a:spcBef>
              <a:spcAft>
                <a:spcPts val="0"/>
              </a:spcAft>
              <a:buNone/>
            </a:pPr>
            <a:r>
              <a:rPr lang="en-US"/>
              <a:t>From Objectives to Outcomes</a:t>
            </a:r>
            <a:endParaRPr/>
          </a:p>
        </p:txBody>
      </p:sp>
      <p:sp>
        <p:nvSpPr>
          <p:cNvPr id="430" name="Google Shape;430;g155c4b5e34f_0_328"/>
          <p:cNvSpPr txBox="1"/>
          <p:nvPr/>
        </p:nvSpPr>
        <p:spPr>
          <a:xfrm>
            <a:off x="2044925" y="1896100"/>
            <a:ext cx="788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1" name="Google Shape;431;g155c4b5e34f_0_328"/>
          <p:cNvSpPr txBox="1"/>
          <p:nvPr/>
        </p:nvSpPr>
        <p:spPr>
          <a:xfrm>
            <a:off x="3001000" y="2447925"/>
            <a:ext cx="8272200" cy="4146600"/>
          </a:xfrm>
          <a:prstGeom prst="rect">
            <a:avLst/>
          </a:prstGeom>
          <a:noFill/>
          <a:ln>
            <a:noFill/>
          </a:ln>
        </p:spPr>
        <p:txBody>
          <a:bodyPr anchorCtr="0" anchor="t" bIns="91425" lIns="91425" spcFirstLastPara="1" rIns="91425" wrap="square" tIns="91425">
            <a:spAutoFit/>
          </a:bodyPr>
          <a:lstStyle/>
          <a:p>
            <a:pPr indent="-393700" lvl="0" marL="457200" rtl="0" algn="l">
              <a:lnSpc>
                <a:spcPct val="90000"/>
              </a:lnSpc>
              <a:spcBef>
                <a:spcPts val="0"/>
              </a:spcBef>
              <a:spcAft>
                <a:spcPts val="0"/>
              </a:spcAft>
              <a:buClr>
                <a:schemeClr val="dk1"/>
              </a:buClr>
              <a:buSzPts val="2600"/>
              <a:buFont typeface="Roboto Slab"/>
              <a:buAutoNum type="arabicParenBoth"/>
            </a:pPr>
            <a:r>
              <a:rPr lang="en-US" sz="2600">
                <a:solidFill>
                  <a:schemeClr val="dk1"/>
                </a:solidFill>
                <a:latin typeface="Roboto Slab"/>
                <a:ea typeface="Roboto Slab"/>
                <a:cs typeface="Roboto Slab"/>
                <a:sym typeface="Roboto Slab"/>
              </a:rPr>
              <a:t>Starting with the Learning Objectives, determine the “level” at which the student is expected to perform</a:t>
            </a:r>
            <a:endParaRPr sz="2600">
              <a:solidFill>
                <a:schemeClr val="dk1"/>
              </a:solidFill>
              <a:latin typeface="Roboto Slab"/>
              <a:ea typeface="Roboto Slab"/>
              <a:cs typeface="Roboto Slab"/>
              <a:sym typeface="Roboto Slab"/>
            </a:endParaRPr>
          </a:p>
          <a:p>
            <a:pPr indent="0" lvl="0" marL="0" rtl="0" algn="l">
              <a:lnSpc>
                <a:spcPct val="90000"/>
              </a:lnSpc>
              <a:spcBef>
                <a:spcPts val="0"/>
              </a:spcBef>
              <a:spcAft>
                <a:spcPts val="0"/>
              </a:spcAft>
              <a:buNone/>
            </a:pPr>
            <a:r>
              <a:t/>
            </a:r>
            <a:endParaRPr sz="2600">
              <a:solidFill>
                <a:schemeClr val="dk1"/>
              </a:solidFill>
              <a:latin typeface="Roboto Slab"/>
              <a:ea typeface="Roboto Slab"/>
              <a:cs typeface="Roboto Slab"/>
              <a:sym typeface="Roboto Slab"/>
            </a:endParaRPr>
          </a:p>
          <a:p>
            <a:pPr indent="-393700" lvl="0" marL="457200" rtl="0" algn="l">
              <a:lnSpc>
                <a:spcPct val="90000"/>
              </a:lnSpc>
              <a:spcBef>
                <a:spcPts val="0"/>
              </a:spcBef>
              <a:spcAft>
                <a:spcPts val="0"/>
              </a:spcAft>
              <a:buClr>
                <a:schemeClr val="dk1"/>
              </a:buClr>
              <a:buSzPts val="2600"/>
              <a:buFont typeface="Roboto Slab"/>
              <a:buAutoNum type="arabicParenBoth"/>
            </a:pPr>
            <a:r>
              <a:rPr lang="en-US" sz="2600">
                <a:solidFill>
                  <a:schemeClr val="dk1"/>
                </a:solidFill>
                <a:latin typeface="Roboto Slab"/>
                <a:ea typeface="Roboto Slab"/>
                <a:cs typeface="Roboto Slab"/>
                <a:sym typeface="Roboto Slab"/>
              </a:rPr>
              <a:t>Think of what student artifact (this depends on the content of the course. for example, in a communications heavy course one may look at presentation performance) </a:t>
            </a:r>
            <a:endParaRPr sz="2600">
              <a:solidFill>
                <a:schemeClr val="dk1"/>
              </a:solidFill>
              <a:latin typeface="Roboto Slab"/>
              <a:ea typeface="Roboto Slab"/>
              <a:cs typeface="Roboto Slab"/>
              <a:sym typeface="Roboto Slab"/>
            </a:endParaRPr>
          </a:p>
          <a:p>
            <a:pPr indent="0" lvl="0" marL="457200" rtl="0" algn="l">
              <a:lnSpc>
                <a:spcPct val="90000"/>
              </a:lnSpc>
              <a:spcBef>
                <a:spcPts val="0"/>
              </a:spcBef>
              <a:spcAft>
                <a:spcPts val="0"/>
              </a:spcAft>
              <a:buNone/>
            </a:pPr>
            <a:r>
              <a:t/>
            </a:r>
            <a:endParaRPr sz="2600">
              <a:solidFill>
                <a:schemeClr val="dk1"/>
              </a:solidFill>
              <a:latin typeface="Roboto Slab"/>
              <a:ea typeface="Roboto Slab"/>
              <a:cs typeface="Roboto Slab"/>
              <a:sym typeface="Roboto Slab"/>
            </a:endParaRPr>
          </a:p>
          <a:p>
            <a:pPr indent="-393700" lvl="0" marL="457200" rtl="0" algn="l">
              <a:lnSpc>
                <a:spcPct val="90000"/>
              </a:lnSpc>
              <a:spcBef>
                <a:spcPts val="0"/>
              </a:spcBef>
              <a:spcAft>
                <a:spcPts val="0"/>
              </a:spcAft>
              <a:buClr>
                <a:schemeClr val="dk1"/>
              </a:buClr>
              <a:buSzPts val="2600"/>
              <a:buFont typeface="Roboto Slab"/>
              <a:buAutoNum type="arabicParenBoth"/>
            </a:pPr>
            <a:r>
              <a:rPr lang="en-US" sz="2600">
                <a:solidFill>
                  <a:schemeClr val="dk1"/>
                </a:solidFill>
                <a:latin typeface="Roboto Slab"/>
                <a:ea typeface="Roboto Slab"/>
                <a:cs typeface="Roboto Slab"/>
                <a:sym typeface="Roboto Slab"/>
              </a:rPr>
              <a:t>Identify key Learning Indicators. Best to keep 1 to 3 KPI’s per Outcome</a:t>
            </a:r>
            <a:endParaRPr sz="100"/>
          </a:p>
        </p:txBody>
      </p:sp>
      <p:sp>
        <p:nvSpPr>
          <p:cNvPr id="432" name="Google Shape;432;g155c4b5e34f_0_328"/>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433" name="Google Shape;433;g155c4b5e34f_0_328"/>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434" name="Google Shape;434;g155c4b5e34f_0_328"/>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Example</a:t>
            </a:r>
            <a:endParaRPr b="1" sz="2600">
              <a:solidFill>
                <a:srgbClr val="FFE599"/>
              </a:solidFill>
              <a:latin typeface="Roboto"/>
              <a:ea typeface="Roboto"/>
              <a:cs typeface="Roboto"/>
              <a:sym typeface="Roboto"/>
            </a:endParaRPr>
          </a:p>
        </p:txBody>
      </p:sp>
      <p:cxnSp>
        <p:nvCxnSpPr>
          <p:cNvPr id="435" name="Google Shape;435;g155c4b5e34f_0_328"/>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Goals, Objectives and Outcomes</a:t>
            </a:r>
            <a:endParaRPr/>
          </a:p>
        </p:txBody>
      </p:sp>
      <p:sp>
        <p:nvSpPr>
          <p:cNvPr id="86" name="Google Shape;8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Goals are the larger category usually relating to the larger aims such as critical thinking or creativity.</a:t>
            </a:r>
            <a:endParaRPr/>
          </a:p>
          <a:p>
            <a:pPr indent="0" lvl="0" marL="228600" rtl="0" algn="l">
              <a:lnSpc>
                <a:spcPct val="90000"/>
              </a:lnSpc>
              <a:spcBef>
                <a:spcPts val="0"/>
              </a:spcBef>
              <a:spcAft>
                <a:spcPts val="0"/>
              </a:spcAft>
              <a:buNone/>
            </a:pPr>
            <a:r>
              <a:t/>
            </a:r>
            <a:endParaRPr/>
          </a:p>
          <a:p>
            <a:pPr indent="-228600" lvl="0" marL="228600" rtl="0" algn="l">
              <a:lnSpc>
                <a:spcPct val="90000"/>
              </a:lnSpc>
              <a:spcBef>
                <a:spcPts val="1000"/>
              </a:spcBef>
              <a:spcAft>
                <a:spcPts val="0"/>
              </a:spcAft>
              <a:buClr>
                <a:schemeClr val="dk1"/>
              </a:buClr>
              <a:buSzPts val="2800"/>
              <a:buChar char="●"/>
            </a:pPr>
            <a:r>
              <a:rPr lang="en-US"/>
              <a:t>Objectives are what an instructor puts into the course and plans for achieving the course goals. Tied to instructional materials.</a:t>
            </a:r>
            <a:endParaRPr/>
          </a:p>
          <a:p>
            <a:pPr indent="0" lvl="0" marL="228600" rtl="0" algn="l">
              <a:lnSpc>
                <a:spcPct val="90000"/>
              </a:lnSpc>
              <a:spcBef>
                <a:spcPts val="1000"/>
              </a:spcBef>
              <a:spcAft>
                <a:spcPts val="0"/>
              </a:spcAft>
              <a:buNone/>
            </a:pPr>
            <a:r>
              <a:t/>
            </a:r>
            <a:endParaRPr/>
          </a:p>
          <a:p>
            <a:pPr indent="-228600" lvl="0" marL="228600" rtl="0" algn="l">
              <a:lnSpc>
                <a:spcPct val="90000"/>
              </a:lnSpc>
              <a:spcBef>
                <a:spcPts val="1000"/>
              </a:spcBef>
              <a:spcAft>
                <a:spcPts val="1600"/>
              </a:spcAft>
              <a:buClr>
                <a:schemeClr val="dk1"/>
              </a:buClr>
              <a:buSzPts val="2800"/>
              <a:buChar char="●"/>
            </a:pPr>
            <a:r>
              <a:rPr lang="en-US"/>
              <a:t>Outcomes are what learners actually produce. They explain what students will be able to do because of the instruction, analysis , or discussion. Learning outcomes are measurable and observable. Tied to student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1579f6c30b4_0_2"/>
          <p:cNvSpPr txBox="1"/>
          <p:nvPr>
            <p:ph type="title"/>
          </p:nvPr>
        </p:nvSpPr>
        <p:spPr>
          <a:xfrm>
            <a:off x="3453275" y="822325"/>
            <a:ext cx="7900500" cy="1385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Example: </a:t>
            </a:r>
            <a:endParaRPr/>
          </a:p>
          <a:p>
            <a:pPr indent="0" lvl="0" marL="0" rtl="0" algn="ctr">
              <a:spcBef>
                <a:spcPts val="0"/>
              </a:spcBef>
              <a:spcAft>
                <a:spcPts val="0"/>
              </a:spcAft>
              <a:buNone/>
            </a:pPr>
            <a:r>
              <a:rPr lang="en-US"/>
              <a:t>Applying Bloom’s Taxonomy </a:t>
            </a:r>
            <a:endParaRPr/>
          </a:p>
          <a:p>
            <a:pPr indent="0" lvl="0" marL="0" rtl="0" algn="ctr">
              <a:spcBef>
                <a:spcPts val="0"/>
              </a:spcBef>
              <a:spcAft>
                <a:spcPts val="0"/>
              </a:spcAft>
              <a:buNone/>
            </a:pPr>
            <a:r>
              <a:rPr lang="en-US"/>
              <a:t>to Learning </a:t>
            </a:r>
            <a:r>
              <a:rPr lang="en-US"/>
              <a:t>Outcomes</a:t>
            </a:r>
            <a:endParaRPr/>
          </a:p>
        </p:txBody>
      </p:sp>
      <p:sp>
        <p:nvSpPr>
          <p:cNvPr id="442" name="Google Shape;442;g1579f6c30b4_0_2"/>
          <p:cNvSpPr txBox="1"/>
          <p:nvPr/>
        </p:nvSpPr>
        <p:spPr>
          <a:xfrm>
            <a:off x="2882675" y="5358725"/>
            <a:ext cx="2248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Prerequisites</a:t>
            </a:r>
            <a:endParaRPr sz="2600">
              <a:solidFill>
                <a:srgbClr val="FFF1E2"/>
              </a:solidFill>
              <a:latin typeface="Roboto"/>
              <a:ea typeface="Roboto"/>
              <a:cs typeface="Roboto"/>
              <a:sym typeface="Roboto"/>
            </a:endParaRPr>
          </a:p>
        </p:txBody>
      </p:sp>
      <p:sp>
        <p:nvSpPr>
          <p:cNvPr id="443" name="Google Shape;443;g1579f6c30b4_0_2"/>
          <p:cNvSpPr/>
          <p:nvPr/>
        </p:nvSpPr>
        <p:spPr>
          <a:xfrm>
            <a:off x="3691250" y="4701400"/>
            <a:ext cx="400200" cy="4716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1579f6c30b4_0_2"/>
          <p:cNvSpPr txBox="1"/>
          <p:nvPr/>
        </p:nvSpPr>
        <p:spPr>
          <a:xfrm>
            <a:off x="2766950" y="3868050"/>
            <a:ext cx="2248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rgbClr val="FFF1E2"/>
                </a:solidFill>
                <a:latin typeface="Roboto"/>
                <a:ea typeface="Roboto"/>
                <a:cs typeface="Roboto"/>
                <a:sym typeface="Roboto"/>
              </a:rPr>
              <a:t>Objectives</a:t>
            </a:r>
            <a:endParaRPr sz="2600">
              <a:solidFill>
                <a:srgbClr val="FFF1E2"/>
              </a:solidFill>
              <a:latin typeface="Roboto"/>
              <a:ea typeface="Roboto"/>
              <a:cs typeface="Roboto"/>
              <a:sym typeface="Roboto"/>
            </a:endParaRPr>
          </a:p>
        </p:txBody>
      </p:sp>
      <p:sp>
        <p:nvSpPr>
          <p:cNvPr id="445" name="Google Shape;445;g1579f6c30b4_0_2"/>
          <p:cNvSpPr/>
          <p:nvPr/>
        </p:nvSpPr>
        <p:spPr>
          <a:xfrm>
            <a:off x="3691250" y="3329800"/>
            <a:ext cx="400200" cy="4716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1579f6c30b4_0_2"/>
          <p:cNvSpPr txBox="1"/>
          <p:nvPr/>
        </p:nvSpPr>
        <p:spPr>
          <a:xfrm>
            <a:off x="2766950" y="2496450"/>
            <a:ext cx="2248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rgbClr val="FFF1E2"/>
                </a:solidFill>
                <a:latin typeface="Roboto"/>
                <a:ea typeface="Roboto"/>
                <a:cs typeface="Roboto"/>
                <a:sym typeface="Roboto"/>
              </a:rPr>
              <a:t>Outcomes</a:t>
            </a:r>
            <a:endParaRPr sz="2600">
              <a:solidFill>
                <a:srgbClr val="FFF1E2"/>
              </a:solidFill>
              <a:latin typeface="Roboto"/>
              <a:ea typeface="Roboto"/>
              <a:cs typeface="Roboto"/>
              <a:sym typeface="Roboto"/>
            </a:endParaRPr>
          </a:p>
        </p:txBody>
      </p:sp>
      <p:sp>
        <p:nvSpPr>
          <p:cNvPr id="447" name="Google Shape;447;g1579f6c30b4_0_2"/>
          <p:cNvSpPr txBox="1"/>
          <p:nvPr/>
        </p:nvSpPr>
        <p:spPr>
          <a:xfrm>
            <a:off x="5820075" y="2744125"/>
            <a:ext cx="2248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F1E2"/>
                </a:solidFill>
                <a:latin typeface="Roboto"/>
                <a:ea typeface="Roboto"/>
                <a:cs typeface="Roboto"/>
                <a:sym typeface="Roboto"/>
              </a:rPr>
              <a:t>Identify Key Performance Indicators</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..Remember?</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..Understand</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 Apply?</a:t>
            </a:r>
            <a:endParaRPr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a:t>
            </a:r>
            <a:endParaRPr sz="2600">
              <a:solidFill>
                <a:srgbClr val="FFF1E2"/>
              </a:solidFill>
              <a:latin typeface="Roboto"/>
              <a:ea typeface="Roboto"/>
              <a:cs typeface="Roboto"/>
              <a:sym typeface="Roboto"/>
            </a:endParaRPr>
          </a:p>
        </p:txBody>
      </p:sp>
      <p:cxnSp>
        <p:nvCxnSpPr>
          <p:cNvPr id="448" name="Google Shape;448;g1579f6c30b4_0_2"/>
          <p:cNvCxnSpPr>
            <a:stCxn id="446" idx="3"/>
            <a:endCxn id="447" idx="1"/>
          </p:cNvCxnSpPr>
          <p:nvPr/>
        </p:nvCxnSpPr>
        <p:spPr>
          <a:xfrm>
            <a:off x="5015750" y="2788950"/>
            <a:ext cx="804300" cy="1448400"/>
          </a:xfrm>
          <a:prstGeom prst="straightConnector1">
            <a:avLst/>
          </a:prstGeom>
          <a:noFill/>
          <a:ln cap="flat" cmpd="sng" w="9525">
            <a:solidFill>
              <a:srgbClr val="FFF1E2"/>
            </a:solidFill>
            <a:prstDash val="solid"/>
            <a:round/>
            <a:headEnd len="med" w="med" type="none"/>
            <a:tailEnd len="med" w="med" type="none"/>
          </a:ln>
        </p:spPr>
      </p:cxnSp>
      <p:sp>
        <p:nvSpPr>
          <p:cNvPr id="449" name="Google Shape;449;g1579f6c30b4_0_2"/>
          <p:cNvSpPr txBox="1"/>
          <p:nvPr/>
        </p:nvSpPr>
        <p:spPr>
          <a:xfrm>
            <a:off x="8629950" y="2917200"/>
            <a:ext cx="2596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rgbClr val="FFF1E2"/>
                </a:solidFill>
                <a:latin typeface="Roboto"/>
                <a:ea typeface="Roboto"/>
                <a:cs typeface="Roboto"/>
                <a:sym typeface="Roboto"/>
              </a:rPr>
              <a:t>Foundational? Intermediate? Integrative?</a:t>
            </a:r>
            <a:endParaRPr sz="2600">
              <a:solidFill>
                <a:srgbClr val="FFF1E2"/>
              </a:solidFill>
              <a:latin typeface="Roboto"/>
              <a:ea typeface="Roboto"/>
              <a:cs typeface="Roboto"/>
              <a:sym typeface="Roboto"/>
            </a:endParaRPr>
          </a:p>
        </p:txBody>
      </p:sp>
      <p:sp>
        <p:nvSpPr>
          <p:cNvPr id="450" name="Google Shape;450;g1579f6c30b4_0_2"/>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451" name="Google Shape;451;g1579f6c30b4_0_2"/>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452" name="Google Shape;452;g1579f6c30b4_0_2"/>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Example</a:t>
            </a:r>
            <a:endParaRPr b="1" sz="2600">
              <a:solidFill>
                <a:srgbClr val="FFE599"/>
              </a:solidFill>
              <a:latin typeface="Roboto"/>
              <a:ea typeface="Roboto"/>
              <a:cs typeface="Roboto"/>
              <a:sym typeface="Roboto"/>
            </a:endParaRPr>
          </a:p>
        </p:txBody>
      </p:sp>
      <p:cxnSp>
        <p:nvCxnSpPr>
          <p:cNvPr id="453" name="Google Shape;453;g1579f6c30b4_0_2"/>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155c4b5e34f_0_3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From Objectives to Outcomes and performance indicators</a:t>
            </a:r>
            <a:endParaRPr/>
          </a:p>
        </p:txBody>
      </p:sp>
      <p:sp>
        <p:nvSpPr>
          <p:cNvPr id="460" name="Google Shape;460;g155c4b5e34f_0_349"/>
          <p:cNvSpPr txBox="1"/>
          <p:nvPr/>
        </p:nvSpPr>
        <p:spPr>
          <a:xfrm>
            <a:off x="351750" y="1743375"/>
            <a:ext cx="114450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F1E2"/>
                </a:solidFill>
                <a:latin typeface="Roboto"/>
                <a:ea typeface="Roboto"/>
                <a:cs typeface="Roboto"/>
                <a:sym typeface="Roboto"/>
              </a:rPr>
              <a:t>Example:</a:t>
            </a:r>
            <a:endParaRPr b="1" sz="2600">
              <a:solidFill>
                <a:srgbClr val="FFF1E2"/>
              </a:solidFill>
              <a:latin typeface="Roboto"/>
              <a:ea typeface="Roboto"/>
              <a:cs typeface="Roboto"/>
              <a:sym typeface="Roboto"/>
            </a:endParaRPr>
          </a:p>
          <a:p>
            <a:pPr indent="0" lvl="0" marL="0" rtl="0" algn="l">
              <a:spcBef>
                <a:spcPts val="0"/>
              </a:spcBef>
              <a:spcAft>
                <a:spcPts val="0"/>
              </a:spcAft>
              <a:buNone/>
            </a:pPr>
            <a:r>
              <a:rPr lang="en-US" sz="2600">
                <a:solidFill>
                  <a:srgbClr val="FFF1E2"/>
                </a:solidFill>
                <a:latin typeface="Roboto"/>
                <a:ea typeface="Roboto"/>
                <a:cs typeface="Roboto"/>
                <a:sym typeface="Roboto"/>
              </a:rPr>
              <a:t> </a:t>
            </a:r>
            <a:endParaRPr sz="2600">
              <a:solidFill>
                <a:srgbClr val="FFF1E2"/>
              </a:solidFill>
              <a:latin typeface="Roboto"/>
              <a:ea typeface="Roboto"/>
              <a:cs typeface="Roboto"/>
              <a:sym typeface="Roboto"/>
            </a:endParaRPr>
          </a:p>
          <a:p>
            <a:pPr indent="0" lvl="0" marL="0" rtl="0" algn="l">
              <a:spcBef>
                <a:spcPts val="0"/>
              </a:spcBef>
              <a:spcAft>
                <a:spcPts val="0"/>
              </a:spcAft>
              <a:buNone/>
            </a:pPr>
            <a:r>
              <a:rPr b="1" lang="en-US" sz="2600" u="sng">
                <a:solidFill>
                  <a:srgbClr val="FFF1E2"/>
                </a:solidFill>
                <a:latin typeface="Roboto"/>
                <a:ea typeface="Roboto"/>
                <a:cs typeface="Roboto"/>
                <a:sym typeface="Roboto"/>
              </a:rPr>
              <a:t>Goal</a:t>
            </a:r>
            <a:r>
              <a:rPr lang="en-US" sz="2600">
                <a:solidFill>
                  <a:srgbClr val="FFF1E2"/>
                </a:solidFill>
                <a:latin typeface="Roboto"/>
                <a:ea typeface="Roboto"/>
                <a:cs typeface="Roboto"/>
                <a:sym typeface="Roboto"/>
              </a:rPr>
              <a:t>:	Foundational concepts in Thermodynamics </a:t>
            </a:r>
            <a:endParaRPr sz="2600">
              <a:solidFill>
                <a:srgbClr val="FFF1E2"/>
              </a:solidFill>
              <a:latin typeface="Roboto"/>
              <a:ea typeface="Roboto"/>
              <a:cs typeface="Roboto"/>
              <a:sym typeface="Roboto"/>
            </a:endParaRPr>
          </a:p>
          <a:p>
            <a:pPr indent="0" lvl="0" marL="0" rtl="0" algn="l">
              <a:spcBef>
                <a:spcPts val="0"/>
              </a:spcBef>
              <a:spcAft>
                <a:spcPts val="0"/>
              </a:spcAft>
              <a:buNone/>
            </a:pPr>
            <a:r>
              <a:t/>
            </a:r>
            <a:endParaRPr sz="2600">
              <a:solidFill>
                <a:srgbClr val="FFF1E2"/>
              </a:solidFill>
              <a:latin typeface="Roboto"/>
              <a:ea typeface="Roboto"/>
              <a:cs typeface="Roboto"/>
              <a:sym typeface="Roboto"/>
            </a:endParaRPr>
          </a:p>
          <a:p>
            <a:pPr indent="0" lvl="0" marL="0" rtl="0" algn="l">
              <a:spcBef>
                <a:spcPts val="0"/>
              </a:spcBef>
              <a:spcAft>
                <a:spcPts val="0"/>
              </a:spcAft>
              <a:buNone/>
            </a:pPr>
            <a:r>
              <a:rPr b="1" lang="en-US" sz="2600" u="sng">
                <a:solidFill>
                  <a:srgbClr val="FFF1E2"/>
                </a:solidFill>
                <a:latin typeface="Roboto"/>
                <a:ea typeface="Roboto"/>
                <a:cs typeface="Roboto"/>
                <a:sym typeface="Roboto"/>
              </a:rPr>
              <a:t>Learning Objective</a:t>
            </a:r>
            <a:r>
              <a:rPr lang="en-US" sz="2600">
                <a:solidFill>
                  <a:srgbClr val="FFF1E2"/>
                </a:solidFill>
                <a:latin typeface="Roboto"/>
                <a:ea typeface="Roboto"/>
                <a:cs typeface="Roboto"/>
                <a:sym typeface="Roboto"/>
              </a:rPr>
              <a:t>:	Students will be able to apply the Zeroth, First and Second Laws of Thermodynamics.</a:t>
            </a:r>
            <a:endParaRPr sz="2600">
              <a:solidFill>
                <a:srgbClr val="FFF1E2"/>
              </a:solidFill>
              <a:latin typeface="Roboto"/>
              <a:ea typeface="Roboto"/>
              <a:cs typeface="Roboto"/>
              <a:sym typeface="Roboto"/>
            </a:endParaRPr>
          </a:p>
          <a:p>
            <a:pPr indent="0" lvl="0" marL="0" rtl="0" algn="l">
              <a:spcBef>
                <a:spcPts val="0"/>
              </a:spcBef>
              <a:spcAft>
                <a:spcPts val="0"/>
              </a:spcAft>
              <a:buNone/>
            </a:pPr>
            <a:r>
              <a:t/>
            </a:r>
            <a:endParaRPr sz="2600">
              <a:solidFill>
                <a:srgbClr val="FFF1E2"/>
              </a:solidFill>
              <a:latin typeface="Roboto"/>
              <a:ea typeface="Roboto"/>
              <a:cs typeface="Roboto"/>
              <a:sym typeface="Roboto"/>
            </a:endParaRPr>
          </a:p>
          <a:p>
            <a:pPr indent="0" lvl="0" marL="0" rtl="0" algn="l">
              <a:spcBef>
                <a:spcPts val="0"/>
              </a:spcBef>
              <a:spcAft>
                <a:spcPts val="0"/>
              </a:spcAft>
              <a:buNone/>
            </a:pPr>
            <a:r>
              <a:rPr b="1" lang="en-US" sz="2600" u="sng">
                <a:solidFill>
                  <a:srgbClr val="FFF1E2"/>
                </a:solidFill>
                <a:latin typeface="Roboto"/>
                <a:ea typeface="Roboto"/>
                <a:cs typeface="Roboto"/>
                <a:sym typeface="Roboto"/>
              </a:rPr>
              <a:t>Learning Outcome</a:t>
            </a:r>
            <a:r>
              <a:rPr lang="en-US" sz="2600">
                <a:solidFill>
                  <a:srgbClr val="FFF1E2"/>
                </a:solidFill>
                <a:latin typeface="Roboto"/>
                <a:ea typeface="Roboto"/>
                <a:cs typeface="Roboto"/>
                <a:sym typeface="Roboto"/>
              </a:rPr>
              <a:t>: Students will be able to compute the relation between energy supplied, change in internal energy and work done</a:t>
            </a:r>
            <a:endParaRPr sz="2600">
              <a:solidFill>
                <a:srgbClr val="FFF1E2"/>
              </a:solidFill>
              <a:latin typeface="Roboto"/>
              <a:ea typeface="Roboto"/>
              <a:cs typeface="Roboto"/>
              <a:sym typeface="Roboto"/>
            </a:endParaRPr>
          </a:p>
          <a:p>
            <a:pPr indent="0" lvl="0" marL="0" rtl="0" algn="l">
              <a:spcBef>
                <a:spcPts val="0"/>
              </a:spcBef>
              <a:spcAft>
                <a:spcPts val="0"/>
              </a:spcAft>
              <a:buNone/>
            </a:pPr>
            <a:r>
              <a:t/>
            </a:r>
            <a:endParaRPr sz="2600">
              <a:solidFill>
                <a:srgbClr val="FFF1E2"/>
              </a:solidFill>
              <a:latin typeface="Roboto"/>
              <a:ea typeface="Roboto"/>
              <a:cs typeface="Roboto"/>
              <a:sym typeface="Roboto"/>
            </a:endParaRPr>
          </a:p>
          <a:p>
            <a:pPr indent="0" lvl="0" marL="0" rtl="0" algn="l">
              <a:spcBef>
                <a:spcPts val="0"/>
              </a:spcBef>
              <a:spcAft>
                <a:spcPts val="0"/>
              </a:spcAft>
              <a:buNone/>
            </a:pPr>
            <a:r>
              <a:rPr b="1" lang="en-US" sz="2600" u="sng">
                <a:solidFill>
                  <a:srgbClr val="FFF1E2"/>
                </a:solidFill>
                <a:latin typeface="Roboto"/>
                <a:ea typeface="Roboto"/>
                <a:cs typeface="Roboto"/>
                <a:sym typeface="Roboto"/>
              </a:rPr>
              <a:t>Performance Indicator</a:t>
            </a:r>
            <a:r>
              <a:rPr lang="en-US" sz="2600">
                <a:solidFill>
                  <a:srgbClr val="FFF1E2"/>
                </a:solidFill>
                <a:latin typeface="Roboto"/>
                <a:ea typeface="Roboto"/>
                <a:cs typeface="Roboto"/>
                <a:sym typeface="Roboto"/>
              </a:rPr>
              <a:t>: A numerical problem on the work done by a gas-filled system when it is heated.</a:t>
            </a:r>
            <a:endParaRPr sz="2600">
              <a:solidFill>
                <a:srgbClr val="FFF1E2"/>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6129d76035_0_32"/>
          <p:cNvSpPr txBox="1"/>
          <p:nvPr>
            <p:ph type="title"/>
          </p:nvPr>
        </p:nvSpPr>
        <p:spPr>
          <a:xfrm>
            <a:off x="5373525" y="498575"/>
            <a:ext cx="2372400" cy="1316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a:t>
            </a:r>
            <a:endParaRPr/>
          </a:p>
        </p:txBody>
      </p:sp>
      <p:sp>
        <p:nvSpPr>
          <p:cNvPr id="467" name="Google Shape;467;g16129d76035_0_32"/>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468" name="Google Shape;468;g16129d76035_0_32"/>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469" name="Google Shape;469;g16129d76035_0_32"/>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Example</a:t>
            </a:r>
            <a:endParaRPr b="1" sz="2600">
              <a:solidFill>
                <a:srgbClr val="FFE599"/>
              </a:solidFill>
              <a:latin typeface="Roboto"/>
              <a:ea typeface="Roboto"/>
              <a:cs typeface="Roboto"/>
              <a:sym typeface="Roboto"/>
            </a:endParaRPr>
          </a:p>
        </p:txBody>
      </p:sp>
      <p:cxnSp>
        <p:nvCxnSpPr>
          <p:cNvPr id="470" name="Google Shape;470;g16129d76035_0_32"/>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pic>
        <p:nvPicPr>
          <p:cNvPr id="471" name="Google Shape;471;g16129d76035_0_32"/>
          <p:cNvPicPr preferRelativeResize="0"/>
          <p:nvPr/>
        </p:nvPicPr>
        <p:blipFill>
          <a:blip r:embed="rId3">
            <a:alphaModFix/>
          </a:blip>
          <a:stretch>
            <a:fillRect/>
          </a:stretch>
        </p:blipFill>
        <p:spPr>
          <a:xfrm>
            <a:off x="2570975" y="2155450"/>
            <a:ext cx="6132107" cy="3719775"/>
          </a:xfrm>
          <a:prstGeom prst="rect">
            <a:avLst/>
          </a:prstGeom>
          <a:noFill/>
          <a:ln>
            <a:noFill/>
          </a:ln>
        </p:spPr>
      </p:pic>
      <p:sp>
        <p:nvSpPr>
          <p:cNvPr id="472" name="Google Shape;472;g16129d76035_0_32"/>
          <p:cNvSpPr/>
          <p:nvPr/>
        </p:nvSpPr>
        <p:spPr>
          <a:xfrm>
            <a:off x="8860400" y="2122738"/>
            <a:ext cx="2886000" cy="394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 ) Create</a:t>
            </a:r>
            <a:endParaRPr sz="2600"/>
          </a:p>
          <a:p>
            <a:pPr indent="0" lvl="0" marL="0" rtl="0" algn="l">
              <a:spcBef>
                <a:spcPts val="0"/>
              </a:spcBef>
              <a:spcAft>
                <a:spcPts val="0"/>
              </a:spcAft>
              <a:buNone/>
            </a:pPr>
            <a:r>
              <a:rPr lang="en-US" sz="2600"/>
              <a:t>( ) Evaluate</a:t>
            </a:r>
            <a:endParaRPr sz="2600"/>
          </a:p>
          <a:p>
            <a:pPr indent="0" lvl="0" marL="0" rtl="0" algn="l">
              <a:spcBef>
                <a:spcPts val="0"/>
              </a:spcBef>
              <a:spcAft>
                <a:spcPts val="0"/>
              </a:spcAft>
              <a:buNone/>
            </a:pPr>
            <a:r>
              <a:rPr lang="en-US" sz="2600"/>
              <a:t>( ) Analyze</a:t>
            </a:r>
            <a:endParaRPr sz="2600"/>
          </a:p>
          <a:p>
            <a:pPr indent="0" lvl="0" marL="0" rtl="0" algn="l">
              <a:spcBef>
                <a:spcPts val="0"/>
              </a:spcBef>
              <a:spcAft>
                <a:spcPts val="0"/>
              </a:spcAft>
              <a:buNone/>
            </a:pPr>
            <a:r>
              <a:rPr lang="en-US" sz="2600"/>
              <a:t>( ) Apply</a:t>
            </a:r>
            <a:endParaRPr sz="2600"/>
          </a:p>
          <a:p>
            <a:pPr indent="0" lvl="0" marL="0" rtl="0" algn="l">
              <a:spcBef>
                <a:spcPts val="0"/>
              </a:spcBef>
              <a:spcAft>
                <a:spcPts val="0"/>
              </a:spcAft>
              <a:buNone/>
            </a:pPr>
            <a:r>
              <a:rPr lang="en-US" sz="2600"/>
              <a:t>( ) Understand</a:t>
            </a:r>
            <a:endParaRPr sz="2600"/>
          </a:p>
          <a:p>
            <a:pPr indent="0" lvl="0" marL="0" rtl="0" algn="l">
              <a:spcBef>
                <a:spcPts val="0"/>
              </a:spcBef>
              <a:spcAft>
                <a:spcPts val="0"/>
              </a:spcAft>
              <a:buNone/>
            </a:pPr>
            <a:r>
              <a:rPr lang="en-US" sz="2600"/>
              <a:t>( ) Remember</a:t>
            </a:r>
            <a:endParaRPr sz="2600"/>
          </a:p>
          <a:p>
            <a:pPr indent="0" lvl="0" marL="0" rtl="0" algn="l">
              <a:spcBef>
                <a:spcPts val="0"/>
              </a:spcBef>
              <a:spcAft>
                <a:spcPts val="0"/>
              </a:spcAft>
              <a:buNone/>
            </a:pPr>
            <a:r>
              <a:t/>
            </a:r>
            <a:endParaRPr sz="2600"/>
          </a:p>
          <a:p>
            <a:pPr indent="0" lvl="0" marL="0" rtl="0" algn="ctr">
              <a:spcBef>
                <a:spcPts val="0"/>
              </a:spcBef>
              <a:spcAft>
                <a:spcPts val="0"/>
              </a:spcAft>
              <a:buNone/>
            </a:pPr>
            <a:r>
              <a:rPr b="1" lang="en-US" sz="2600"/>
              <a:t>Cognitive</a:t>
            </a:r>
            <a:endParaRPr b="1" sz="2600"/>
          </a:p>
          <a:p>
            <a:pPr indent="0" lvl="0" marL="0" rtl="0" algn="ctr">
              <a:spcBef>
                <a:spcPts val="0"/>
              </a:spcBef>
              <a:spcAft>
                <a:spcPts val="0"/>
              </a:spcAft>
              <a:buNone/>
            </a:pPr>
            <a:r>
              <a:rPr lang="en-US" sz="2000"/>
              <a:t>[Baseline Course]</a:t>
            </a:r>
            <a:endParaRPr sz="2000"/>
          </a:p>
          <a:p>
            <a:pPr indent="0" lvl="0" marL="0" rtl="0" algn="ctr">
              <a:spcBef>
                <a:spcPts val="0"/>
              </a:spcBef>
              <a:spcAft>
                <a:spcPts val="0"/>
              </a:spcAft>
              <a:buNone/>
            </a:pPr>
            <a:r>
              <a:rPr lang="en-US" sz="2000"/>
              <a:t>[Credits]</a:t>
            </a:r>
            <a:endParaRPr sz="2000"/>
          </a:p>
        </p:txBody>
      </p:sp>
      <p:sp>
        <p:nvSpPr>
          <p:cNvPr id="473" name="Google Shape;473;g16129d76035_0_32"/>
          <p:cNvSpPr/>
          <p:nvPr/>
        </p:nvSpPr>
        <p:spPr>
          <a:xfrm>
            <a:off x="8902600" y="3416600"/>
            <a:ext cx="2253900" cy="407700"/>
          </a:xfrm>
          <a:prstGeom prst="rect">
            <a:avLst/>
          </a:prstGeom>
          <a:no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16129d76035_0_32"/>
          <p:cNvSpPr/>
          <p:nvPr/>
        </p:nvSpPr>
        <p:spPr>
          <a:xfrm>
            <a:off x="2615475" y="4158000"/>
            <a:ext cx="1008300" cy="16533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6129d76035_0_46"/>
          <p:cNvSpPr txBox="1"/>
          <p:nvPr/>
        </p:nvSpPr>
        <p:spPr>
          <a:xfrm>
            <a:off x="645175" y="822325"/>
            <a:ext cx="115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Goals</a:t>
            </a:r>
            <a:endParaRPr sz="2600">
              <a:solidFill>
                <a:srgbClr val="FFE599"/>
              </a:solidFill>
              <a:latin typeface="Roboto"/>
              <a:ea typeface="Roboto"/>
              <a:cs typeface="Roboto"/>
              <a:sym typeface="Roboto"/>
            </a:endParaRPr>
          </a:p>
        </p:txBody>
      </p:sp>
      <p:sp>
        <p:nvSpPr>
          <p:cNvPr id="481" name="Google Shape;481;g16129d76035_0_46"/>
          <p:cNvSpPr txBox="1"/>
          <p:nvPr/>
        </p:nvSpPr>
        <p:spPr>
          <a:xfrm>
            <a:off x="184675" y="2473325"/>
            <a:ext cx="2076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FFE599"/>
                </a:solidFill>
                <a:latin typeface="Roboto"/>
                <a:ea typeface="Roboto"/>
                <a:cs typeface="Roboto"/>
                <a:sym typeface="Roboto"/>
              </a:rPr>
              <a:t>Objectives &amp; Outcomes</a:t>
            </a:r>
            <a:endParaRPr sz="2600">
              <a:solidFill>
                <a:srgbClr val="FFE599"/>
              </a:solidFill>
              <a:latin typeface="Roboto"/>
              <a:ea typeface="Roboto"/>
              <a:cs typeface="Roboto"/>
              <a:sym typeface="Roboto"/>
            </a:endParaRPr>
          </a:p>
        </p:txBody>
      </p:sp>
      <p:sp>
        <p:nvSpPr>
          <p:cNvPr id="482" name="Google Shape;482;g16129d76035_0_46"/>
          <p:cNvSpPr txBox="1"/>
          <p:nvPr/>
        </p:nvSpPr>
        <p:spPr>
          <a:xfrm>
            <a:off x="402325" y="4376500"/>
            <a:ext cx="164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FE599"/>
                </a:solidFill>
                <a:latin typeface="Roboto"/>
                <a:ea typeface="Roboto"/>
                <a:cs typeface="Roboto"/>
                <a:sym typeface="Roboto"/>
              </a:rPr>
              <a:t>Example</a:t>
            </a:r>
            <a:endParaRPr b="1" sz="2600">
              <a:solidFill>
                <a:srgbClr val="FFE599"/>
              </a:solidFill>
              <a:latin typeface="Roboto"/>
              <a:ea typeface="Roboto"/>
              <a:cs typeface="Roboto"/>
              <a:sym typeface="Roboto"/>
            </a:endParaRPr>
          </a:p>
        </p:txBody>
      </p:sp>
      <p:cxnSp>
        <p:nvCxnSpPr>
          <p:cNvPr id="483" name="Google Shape;483;g16129d76035_0_46"/>
          <p:cNvCxnSpPr/>
          <p:nvPr/>
        </p:nvCxnSpPr>
        <p:spPr>
          <a:xfrm>
            <a:off x="2261275" y="369525"/>
            <a:ext cx="0" cy="6029100"/>
          </a:xfrm>
          <a:prstGeom prst="straightConnector1">
            <a:avLst/>
          </a:prstGeom>
          <a:noFill/>
          <a:ln cap="flat" cmpd="sng" w="114300">
            <a:solidFill>
              <a:srgbClr val="FFF1E2"/>
            </a:solidFill>
            <a:prstDash val="solid"/>
            <a:round/>
            <a:headEnd len="med" w="med" type="none"/>
            <a:tailEnd len="med" w="med" type="none"/>
          </a:ln>
        </p:spPr>
      </p:cxnSp>
      <p:pic>
        <p:nvPicPr>
          <p:cNvPr id="484" name="Google Shape;484;g16129d76035_0_46"/>
          <p:cNvPicPr preferRelativeResize="0"/>
          <p:nvPr/>
        </p:nvPicPr>
        <p:blipFill>
          <a:blip r:embed="rId3">
            <a:alphaModFix/>
          </a:blip>
          <a:stretch>
            <a:fillRect/>
          </a:stretch>
        </p:blipFill>
        <p:spPr>
          <a:xfrm>
            <a:off x="2559325" y="1994675"/>
            <a:ext cx="9274752" cy="4179974"/>
          </a:xfrm>
          <a:prstGeom prst="rect">
            <a:avLst/>
          </a:prstGeom>
          <a:noFill/>
          <a:ln>
            <a:noFill/>
          </a:ln>
        </p:spPr>
      </p:pic>
      <p:sp>
        <p:nvSpPr>
          <p:cNvPr id="485" name="Google Shape;485;g16129d76035_0_46"/>
          <p:cNvSpPr txBox="1"/>
          <p:nvPr/>
        </p:nvSpPr>
        <p:spPr>
          <a:xfrm>
            <a:off x="4655975" y="422125"/>
            <a:ext cx="60069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rgbClr val="FFF1E2"/>
                </a:solidFill>
                <a:latin typeface="Roboto"/>
                <a:ea typeface="Roboto"/>
                <a:cs typeface="Roboto"/>
                <a:sym typeface="Roboto"/>
              </a:rPr>
              <a:t>The Students are our future. </a:t>
            </a:r>
            <a:endParaRPr sz="2600">
              <a:solidFill>
                <a:srgbClr val="FFF1E2"/>
              </a:solidFill>
              <a:latin typeface="Roboto"/>
              <a:ea typeface="Roboto"/>
              <a:cs typeface="Roboto"/>
              <a:sym typeface="Roboto"/>
            </a:endParaRPr>
          </a:p>
          <a:p>
            <a:pPr indent="0" lvl="0" marL="0" rtl="0" algn="ctr">
              <a:spcBef>
                <a:spcPts val="0"/>
              </a:spcBef>
              <a:spcAft>
                <a:spcPts val="0"/>
              </a:spcAft>
              <a:buNone/>
            </a:pPr>
            <a:r>
              <a:rPr lang="en-US" sz="2600">
                <a:solidFill>
                  <a:srgbClr val="FFF1E2"/>
                </a:solidFill>
                <a:latin typeface="Roboto"/>
                <a:ea typeface="Roboto"/>
                <a:cs typeface="Roboto"/>
                <a:sym typeface="Roboto"/>
              </a:rPr>
              <a:t>They are all “different”</a:t>
            </a:r>
            <a:endParaRPr sz="2600">
              <a:solidFill>
                <a:srgbClr val="FFF1E2"/>
              </a:solidFill>
              <a:latin typeface="Roboto"/>
              <a:ea typeface="Roboto"/>
              <a:cs typeface="Roboto"/>
              <a:sym typeface="Roboto"/>
            </a:endParaRPr>
          </a:p>
          <a:p>
            <a:pPr indent="0" lvl="0" marL="0" rtl="0" algn="ctr">
              <a:spcBef>
                <a:spcPts val="0"/>
              </a:spcBef>
              <a:spcAft>
                <a:spcPts val="0"/>
              </a:spcAft>
              <a:buNone/>
            </a:pPr>
            <a:r>
              <a:rPr lang="en-US" sz="2600">
                <a:solidFill>
                  <a:srgbClr val="FFF1E2"/>
                </a:solidFill>
                <a:latin typeface="Roboto"/>
                <a:ea typeface="Roboto"/>
                <a:cs typeface="Roboto"/>
                <a:sym typeface="Roboto"/>
              </a:rPr>
              <a:t>They need our faith and effort</a:t>
            </a:r>
            <a:endParaRPr sz="2600">
              <a:solidFill>
                <a:srgbClr val="FFF1E2"/>
              </a:solidFill>
              <a:latin typeface="Roboto"/>
              <a:ea typeface="Roboto"/>
              <a:cs typeface="Roboto"/>
              <a:sym typeface="Roboto"/>
            </a:endParaRPr>
          </a:p>
        </p:txBody>
      </p:sp>
      <p:pic>
        <p:nvPicPr>
          <p:cNvPr id="486" name="Google Shape;486;g16129d76035_0_46"/>
          <p:cNvPicPr preferRelativeResize="0"/>
          <p:nvPr/>
        </p:nvPicPr>
        <p:blipFill>
          <a:blip r:embed="rId4">
            <a:alphaModFix/>
          </a:blip>
          <a:stretch>
            <a:fillRect/>
          </a:stretch>
        </p:blipFill>
        <p:spPr>
          <a:xfrm>
            <a:off x="2874602" y="446925"/>
            <a:ext cx="1781374" cy="13358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16129d76035_0_9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Questions?</a:t>
            </a:r>
            <a:endParaRPr/>
          </a:p>
        </p:txBody>
      </p:sp>
      <p:sp>
        <p:nvSpPr>
          <p:cNvPr id="493" name="Google Shape;493;g16129d76035_0_9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b="0" l="0" r="0" t="0"/>
          <a:stretch/>
        </p:blipFill>
        <p:spPr>
          <a:xfrm>
            <a:off x="671119" y="0"/>
            <a:ext cx="10746298" cy="69167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Institutional Outcomes</a:t>
            </a:r>
            <a:endParaRPr/>
          </a:p>
        </p:txBody>
      </p:sp>
      <p:sp>
        <p:nvSpPr>
          <p:cNvPr id="97" name="Google Shape;9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lang="en-US" sz="2700"/>
              <a:t>Institutional Outcomes are Broad statements which represent the values of an institution. Institutional outcomes are grounded in the University’s mission.   Institutional outcomes provide guidance to departments for the development of program outcomes</a:t>
            </a:r>
            <a:r>
              <a:rPr lang="en-US"/>
              <a:t>.  </a:t>
            </a:r>
            <a:endParaRPr/>
          </a:p>
          <a:p>
            <a:pPr indent="-50800" lvl="0" marL="228600" rtl="0" algn="l">
              <a:lnSpc>
                <a:spcPct val="90000"/>
              </a:lnSpc>
              <a:spcBef>
                <a:spcPts val="1000"/>
              </a:spcBef>
              <a:spcAft>
                <a:spcPts val="0"/>
              </a:spcAft>
              <a:buClr>
                <a:schemeClr val="dk1"/>
              </a:buClr>
              <a:buSzPct val="116666"/>
              <a:buNone/>
            </a:pPr>
            <a:r>
              <a:t/>
            </a:r>
            <a:endParaRPr/>
          </a:p>
          <a:p>
            <a:pPr indent="0" lvl="0" marL="0" rtl="0" algn="l">
              <a:lnSpc>
                <a:spcPct val="132200"/>
              </a:lnSpc>
              <a:spcBef>
                <a:spcPts val="1600"/>
              </a:spcBef>
              <a:spcAft>
                <a:spcPts val="0"/>
              </a:spcAft>
              <a:buNone/>
            </a:pPr>
            <a:r>
              <a:rPr b="1" lang="en-US" sz="3100"/>
              <a:t>Institutional Learning Priorities (ILPs)</a:t>
            </a:r>
            <a:endParaRPr b="1" sz="3100"/>
          </a:p>
          <a:p>
            <a:pPr indent="0" lvl="0" marL="0" rtl="0" algn="l">
              <a:lnSpc>
                <a:spcPct val="158000"/>
              </a:lnSpc>
              <a:spcBef>
                <a:spcPts val="700"/>
              </a:spcBef>
              <a:spcAft>
                <a:spcPts val="0"/>
              </a:spcAft>
              <a:buNone/>
            </a:pPr>
            <a:r>
              <a:rPr b="1" i="1" lang="en-US" sz="1608"/>
              <a:t>What students know, are able to do, and value upon graduation from Fitchburg State University</a:t>
            </a:r>
            <a:endParaRPr b="1" i="1" sz="1608"/>
          </a:p>
          <a:p>
            <a:pPr indent="0" lvl="0" marL="0" rtl="0" algn="l">
              <a:lnSpc>
                <a:spcPct val="158000"/>
              </a:lnSpc>
              <a:spcBef>
                <a:spcPts val="1700"/>
              </a:spcBef>
              <a:spcAft>
                <a:spcPts val="0"/>
              </a:spcAft>
              <a:buNone/>
            </a:pPr>
            <a:r>
              <a:rPr lang="en-US" sz="1608"/>
              <a:t>Through their complete educational experience, Fitchburg State graduates will be creative and critical thinkers who integrate and communicate their learning from a variety of disciplines and experiences in ways that enhance their civic, personal and professional lives.</a:t>
            </a:r>
            <a:endParaRPr sz="1608"/>
          </a:p>
          <a:p>
            <a:pPr indent="-50800" lvl="0" marL="228600" rtl="0" algn="l">
              <a:lnSpc>
                <a:spcPct val="90000"/>
              </a:lnSpc>
              <a:spcBef>
                <a:spcPts val="1700"/>
              </a:spcBef>
              <a:spcAft>
                <a:spcPts val="1600"/>
              </a:spcAft>
              <a:buClr>
                <a:schemeClr val="dk1"/>
              </a:buClr>
              <a:buSzPct val="96282"/>
              <a:buNone/>
            </a:pPr>
            <a:r>
              <a:t/>
            </a:r>
            <a:endParaRPr sz="2908"/>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Program Learning Outcomes</a:t>
            </a:r>
            <a:endParaRPr/>
          </a:p>
        </p:txBody>
      </p:sp>
      <p:sp>
        <p:nvSpPr>
          <p:cNvPr id="103" name="Google Shape;10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1600"/>
              </a:spcAft>
              <a:buNone/>
            </a:pPr>
            <a:r>
              <a:rPr lang="en-US" sz="2600"/>
              <a:t>Program Outcomes are mapped to the institutional outcomes and show how students achieve institutional outcomes in that academic program. Program outcomes emphasize the specific knowledge, skills, and dispositions students can expect to achieve upon completion of a particular course of study.</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Course Learning Outcomes</a:t>
            </a:r>
            <a:endParaRPr/>
          </a:p>
        </p:txBody>
      </p:sp>
      <p:sp>
        <p:nvSpPr>
          <p:cNvPr id="109" name="Google Shape;10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1600"/>
              </a:spcAft>
              <a:buNone/>
            </a:pPr>
            <a:r>
              <a:rPr lang="en-US" sz="2600"/>
              <a:t>Course outcomes articulate what students will know and be able to do as a result of taking the course.  Course outcomes are more specific than program outcomes.  They are mapped to the program outcomes, and can be thought of as building blocks to help students achieve program outcomes.</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553dbca039_1_6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Structure of Learning Outcome Statements</a:t>
            </a:r>
            <a:endParaRPr/>
          </a:p>
        </p:txBody>
      </p:sp>
      <p:sp>
        <p:nvSpPr>
          <p:cNvPr id="116" name="Google Shape;116;g1553dbca039_1_6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393700" lvl="0" marL="457200" rtl="0" algn="l">
              <a:spcBef>
                <a:spcPts val="1000"/>
              </a:spcBef>
              <a:spcAft>
                <a:spcPts val="0"/>
              </a:spcAft>
              <a:buSzPts val="2600"/>
              <a:buFont typeface="Calibri"/>
              <a:buChar char="●"/>
            </a:pPr>
            <a:r>
              <a:rPr lang="en-US" sz="2600"/>
              <a:t>Begin with an </a:t>
            </a:r>
            <a:r>
              <a:rPr b="1" lang="en-US" sz="2600"/>
              <a:t>action verb</a:t>
            </a:r>
            <a:r>
              <a:rPr lang="en-US" sz="2600"/>
              <a:t> that corresponds to the level of learning you are hoping your students achieve.  </a:t>
            </a:r>
            <a:endParaRPr sz="2600"/>
          </a:p>
          <a:p>
            <a:pPr indent="0" lvl="0" marL="0" rtl="0" algn="l">
              <a:spcBef>
                <a:spcPts val="1000"/>
              </a:spcBef>
              <a:spcAft>
                <a:spcPts val="0"/>
              </a:spcAft>
              <a:buNone/>
            </a:pPr>
            <a:r>
              <a:rPr lang="en-US" sz="2600"/>
              <a:t>Terms such as </a:t>
            </a:r>
            <a:r>
              <a:rPr i="1" lang="en-US" sz="2600"/>
              <a:t>know</a:t>
            </a:r>
            <a:r>
              <a:rPr lang="en-US" sz="2600"/>
              <a:t>, </a:t>
            </a:r>
            <a:r>
              <a:rPr i="1" lang="en-US" sz="2600"/>
              <a:t>understand</a:t>
            </a:r>
            <a:r>
              <a:rPr lang="en-US" sz="2600"/>
              <a:t>, </a:t>
            </a:r>
            <a:r>
              <a:rPr i="1" lang="en-US" sz="2600"/>
              <a:t>learn</a:t>
            </a:r>
            <a:r>
              <a:rPr lang="en-US" sz="2600"/>
              <a:t>, </a:t>
            </a:r>
            <a:r>
              <a:rPr i="1" lang="en-US" sz="2600"/>
              <a:t>appreciate</a:t>
            </a:r>
            <a:r>
              <a:rPr lang="en-US" sz="2600"/>
              <a:t> are generally </a:t>
            </a:r>
            <a:r>
              <a:rPr b="1" lang="en-US" sz="2600"/>
              <a:t>not</a:t>
            </a:r>
            <a:r>
              <a:rPr lang="en-US" sz="2600"/>
              <a:t> specific enough to be measurable. Levels of learning and associated verbs may include the following:</a:t>
            </a:r>
            <a:endParaRPr sz="2600"/>
          </a:p>
          <a:p>
            <a:pPr indent="-393700" lvl="0" marL="457200" rtl="0" algn="l">
              <a:spcBef>
                <a:spcPts val="1000"/>
              </a:spcBef>
              <a:spcAft>
                <a:spcPts val="0"/>
              </a:spcAft>
              <a:buSzPts val="2600"/>
              <a:buChar char="●"/>
            </a:pPr>
            <a:r>
              <a:rPr lang="en-US" sz="2600"/>
              <a:t>Remembering and understanding: recall, identify, label, illustrate, summarize.</a:t>
            </a:r>
            <a:endParaRPr sz="2600"/>
          </a:p>
          <a:p>
            <a:pPr indent="-393700" lvl="0" marL="457200" rtl="0" algn="l">
              <a:spcBef>
                <a:spcPts val="0"/>
              </a:spcBef>
              <a:spcAft>
                <a:spcPts val="0"/>
              </a:spcAft>
              <a:buSzPts val="2600"/>
              <a:buChar char="●"/>
            </a:pPr>
            <a:r>
              <a:rPr lang="en-US" sz="2600"/>
              <a:t>Applying and analyzing: use, differentiate, organize, integrate, apply, solve, analyze.</a:t>
            </a:r>
            <a:endParaRPr sz="2600"/>
          </a:p>
          <a:p>
            <a:pPr indent="-393700" lvl="0" marL="457200" rtl="0" algn="l">
              <a:spcBef>
                <a:spcPts val="0"/>
              </a:spcBef>
              <a:spcAft>
                <a:spcPts val="0"/>
              </a:spcAft>
              <a:buSzPts val="2600"/>
              <a:buChar char="●"/>
            </a:pPr>
            <a:r>
              <a:rPr lang="en-US" sz="2600"/>
              <a:t>Evaluating and creating: Monitor, test, judge, produce, revise, compose.</a:t>
            </a:r>
            <a:endParaRPr sz="2600"/>
          </a:p>
          <a:p>
            <a:pPr indent="0" lvl="0" marL="0" rtl="0" algn="l">
              <a:spcBef>
                <a:spcPts val="10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p9"/>
          <p:cNvGrpSpPr/>
          <p:nvPr/>
        </p:nvGrpSpPr>
        <p:grpSpPr>
          <a:xfrm>
            <a:off x="1645920" y="398125"/>
            <a:ext cx="8505786" cy="6077490"/>
            <a:chOff x="2274794" y="1116582"/>
            <a:chExt cx="7702553" cy="5338028"/>
          </a:xfrm>
        </p:grpSpPr>
        <p:sp>
          <p:nvSpPr>
            <p:cNvPr id="123" name="Google Shape;123;p9"/>
            <p:cNvSpPr txBox="1"/>
            <p:nvPr/>
          </p:nvSpPr>
          <p:spPr>
            <a:xfrm>
              <a:off x="2274794" y="1373350"/>
              <a:ext cx="3676800" cy="403800"/>
            </a:xfrm>
            <a:prstGeom prst="rect">
              <a:avLst/>
            </a:prstGeom>
            <a:noFill/>
            <a:ln>
              <a:noFill/>
            </a:ln>
          </p:spPr>
          <p:txBody>
            <a:bodyPr anchorCtr="0" anchor="t" bIns="0" lIns="0" spcFirstLastPara="1" rIns="0" wrap="square" tIns="11200">
              <a:spAutoFit/>
            </a:bodyPr>
            <a:lstStyle/>
            <a:p>
              <a:pPr indent="0" lvl="0" marL="11206" marR="4483" rtl="0" algn="l">
                <a:spcBef>
                  <a:spcPts val="0"/>
                </a:spcBef>
                <a:spcAft>
                  <a:spcPts val="0"/>
                </a:spcAft>
                <a:buNone/>
              </a:pPr>
              <a:r>
                <a:rPr b="0" i="0" lang="en-US" sz="971" u="none" cap="none" strike="noStrike">
                  <a:solidFill>
                    <a:schemeClr val="dk1"/>
                  </a:solidFill>
                  <a:latin typeface="Cambria"/>
                  <a:ea typeface="Cambria"/>
                  <a:cs typeface="Cambria"/>
                  <a:sym typeface="Cambria"/>
                </a:rPr>
                <a:t>In this model, each of the colored blocks shows an example of a  learning o</a:t>
              </a:r>
              <a:r>
                <a:rPr lang="en-US" sz="971">
                  <a:solidFill>
                    <a:schemeClr val="dk1"/>
                  </a:solidFill>
                  <a:latin typeface="Cambria"/>
                  <a:ea typeface="Cambria"/>
                  <a:cs typeface="Cambria"/>
                  <a:sym typeface="Cambria"/>
                </a:rPr>
                <a:t>utcome </a:t>
              </a:r>
              <a:r>
                <a:rPr b="0" i="0" lang="en-US" sz="971" u="none" cap="none" strike="noStrike">
                  <a:solidFill>
                    <a:schemeClr val="dk1"/>
                  </a:solidFill>
                  <a:latin typeface="Cambria"/>
                  <a:ea typeface="Cambria"/>
                  <a:cs typeface="Cambria"/>
                  <a:sym typeface="Cambria"/>
                </a:rPr>
                <a:t> that generally corresponds with each of the various  combinations of the cognitive process and knowledge dimensions.</a:t>
              </a:r>
              <a:endParaRPr/>
            </a:p>
          </p:txBody>
        </p:sp>
        <p:sp>
          <p:nvSpPr>
            <p:cNvPr id="124" name="Google Shape;124;p9"/>
            <p:cNvSpPr txBox="1"/>
            <p:nvPr/>
          </p:nvSpPr>
          <p:spPr>
            <a:xfrm>
              <a:off x="2274795" y="1965020"/>
              <a:ext cx="3342300" cy="403800"/>
            </a:xfrm>
            <a:prstGeom prst="rect">
              <a:avLst/>
            </a:prstGeom>
            <a:noFill/>
            <a:ln>
              <a:noFill/>
            </a:ln>
          </p:spPr>
          <p:txBody>
            <a:bodyPr anchorCtr="0" anchor="t" bIns="0" lIns="0" spcFirstLastPara="1" rIns="0" wrap="square" tIns="11200">
              <a:spAutoFit/>
            </a:bodyPr>
            <a:lstStyle/>
            <a:p>
              <a:pPr indent="0" lvl="0" marL="11206" marR="0" rtl="0" algn="l">
                <a:spcBef>
                  <a:spcPts val="0"/>
                </a:spcBef>
                <a:spcAft>
                  <a:spcPts val="0"/>
                </a:spcAft>
                <a:buNone/>
              </a:pPr>
              <a:r>
                <a:rPr b="1" i="0" lang="en-US" sz="971" u="none" cap="none" strike="noStrike">
                  <a:solidFill>
                    <a:srgbClr val="020303"/>
                  </a:solidFill>
                  <a:latin typeface="Calibri"/>
                  <a:ea typeface="Calibri"/>
                  <a:cs typeface="Calibri"/>
                  <a:sym typeface="Calibri"/>
                </a:rPr>
                <a:t>Remember: </a:t>
              </a:r>
              <a:r>
                <a:rPr b="0" i="0" lang="en-US" sz="971" u="none" cap="none" strike="noStrike">
                  <a:solidFill>
                    <a:srgbClr val="020303"/>
                  </a:solidFill>
                  <a:latin typeface="Cambria"/>
                  <a:ea typeface="Cambria"/>
                  <a:cs typeface="Cambria"/>
                  <a:sym typeface="Cambria"/>
                </a:rPr>
                <a:t>these are </a:t>
              </a:r>
              <a:r>
                <a:rPr b="1" i="0" lang="en-US" sz="971" u="none" cap="none" strike="noStrike">
                  <a:solidFill>
                    <a:srgbClr val="020303"/>
                  </a:solidFill>
                  <a:latin typeface="Calibri"/>
                  <a:ea typeface="Calibri"/>
                  <a:cs typeface="Calibri"/>
                  <a:sym typeface="Calibri"/>
                </a:rPr>
                <a:t>learning </a:t>
              </a:r>
              <a:r>
                <a:rPr b="1" i="1" lang="en-US" sz="971" u="none" cap="none" strike="noStrike">
                  <a:solidFill>
                    <a:srgbClr val="020303"/>
                  </a:solidFill>
                  <a:latin typeface="Calibri"/>
                  <a:ea typeface="Calibri"/>
                  <a:cs typeface="Calibri"/>
                  <a:sym typeface="Calibri"/>
                </a:rPr>
                <a:t>o</a:t>
              </a:r>
              <a:r>
                <a:rPr b="1" i="1" lang="en-US" sz="971">
                  <a:solidFill>
                    <a:srgbClr val="020303"/>
                  </a:solidFill>
                  <a:latin typeface="Calibri"/>
                  <a:ea typeface="Calibri"/>
                  <a:cs typeface="Calibri"/>
                  <a:sym typeface="Calibri"/>
                </a:rPr>
                <a:t>utcomes</a:t>
              </a:r>
              <a:r>
                <a:rPr b="0" i="0" lang="en-US" sz="971" u="none" cap="none" strike="noStrike">
                  <a:solidFill>
                    <a:srgbClr val="020303"/>
                  </a:solidFill>
                  <a:latin typeface="Cambria"/>
                  <a:ea typeface="Cambria"/>
                  <a:cs typeface="Cambria"/>
                  <a:sym typeface="Cambria"/>
                </a:rPr>
                <a:t>—not </a:t>
              </a:r>
              <a:r>
                <a:rPr b="0" i="0" lang="en-US" sz="971" u="none" cap="none" strike="noStrike">
                  <a:solidFill>
                    <a:srgbClr val="020303"/>
                  </a:solidFill>
                  <a:latin typeface="Calibri"/>
                  <a:ea typeface="Calibri"/>
                  <a:cs typeface="Calibri"/>
                  <a:sym typeface="Calibri"/>
                </a:rPr>
                <a:t>learning </a:t>
              </a:r>
              <a:r>
                <a:rPr b="0" i="1" lang="en-US" sz="971" u="none" cap="none" strike="noStrike">
                  <a:solidFill>
                    <a:srgbClr val="020303"/>
                  </a:solidFill>
                  <a:latin typeface="Calibri"/>
                  <a:ea typeface="Calibri"/>
                  <a:cs typeface="Calibri"/>
                  <a:sym typeface="Calibri"/>
                </a:rPr>
                <a:t>activities</a:t>
              </a:r>
              <a:r>
                <a:rPr b="0" i="0" lang="en-US" sz="971" u="none" cap="none" strike="noStrike">
                  <a:solidFill>
                    <a:srgbClr val="020303"/>
                  </a:solidFill>
                  <a:latin typeface="Cambria"/>
                  <a:ea typeface="Cambria"/>
                  <a:cs typeface="Cambria"/>
                  <a:sym typeface="Cambria"/>
                </a:rPr>
                <a:t>.</a:t>
              </a:r>
              <a:endParaRPr b="0" i="0" sz="971" u="none" cap="none" strike="noStrike">
                <a:solidFill>
                  <a:schemeClr val="dk1"/>
                </a:solidFill>
                <a:latin typeface="Cambria"/>
                <a:ea typeface="Cambria"/>
                <a:cs typeface="Cambria"/>
                <a:sym typeface="Cambria"/>
              </a:endParaRPr>
            </a:p>
            <a:p>
              <a:pPr indent="0" lvl="0" marL="11206" marR="601228" rtl="0" algn="l">
                <a:spcBef>
                  <a:spcPts val="0"/>
                </a:spcBef>
                <a:spcAft>
                  <a:spcPts val="0"/>
                </a:spcAft>
                <a:buNone/>
              </a:pPr>
              <a:r>
                <a:rPr b="0" i="0" lang="en-US" sz="971" u="none" cap="none" strike="noStrike">
                  <a:solidFill>
                    <a:srgbClr val="020303"/>
                  </a:solidFill>
                  <a:latin typeface="Cambria"/>
                  <a:ea typeface="Cambria"/>
                  <a:cs typeface="Cambria"/>
                  <a:sym typeface="Cambria"/>
                </a:rPr>
                <a:t>It may be useful to think of preceding each objective  with something like: “Students will be able to . . .”</a:t>
              </a:r>
              <a:endParaRPr b="0" i="0" sz="971" u="none" cap="none" strike="noStrike">
                <a:solidFill>
                  <a:schemeClr val="dk1"/>
                </a:solidFill>
                <a:latin typeface="Cambria"/>
                <a:ea typeface="Cambria"/>
                <a:cs typeface="Cambria"/>
                <a:sym typeface="Cambria"/>
              </a:endParaRPr>
            </a:p>
          </p:txBody>
        </p:sp>
        <p:sp>
          <p:nvSpPr>
            <p:cNvPr id="125" name="Google Shape;125;p9"/>
            <p:cNvSpPr txBox="1"/>
            <p:nvPr/>
          </p:nvSpPr>
          <p:spPr>
            <a:xfrm>
              <a:off x="2274794" y="5596846"/>
              <a:ext cx="2063003" cy="811326"/>
            </a:xfrm>
            <a:prstGeom prst="rect">
              <a:avLst/>
            </a:prstGeom>
            <a:noFill/>
            <a:ln>
              <a:noFill/>
            </a:ln>
          </p:spPr>
          <p:txBody>
            <a:bodyPr anchorCtr="0" anchor="t" bIns="0" lIns="0" spcFirstLastPara="1" rIns="0" wrap="square" tIns="11200">
              <a:spAutoFit/>
            </a:bodyPr>
            <a:lstStyle/>
            <a:p>
              <a:pPr indent="0" lvl="0" marL="11206" marR="1034918" rtl="0" algn="l">
                <a:spcBef>
                  <a:spcPts val="0"/>
                </a:spcBef>
                <a:spcAft>
                  <a:spcPts val="0"/>
                </a:spcAft>
                <a:buNone/>
              </a:pPr>
              <a:r>
                <a:rPr b="0" i="0" lang="en-US" sz="706" u="none" cap="none" strike="noStrike">
                  <a:solidFill>
                    <a:schemeClr val="dk1"/>
                  </a:solidFill>
                  <a:latin typeface="Calibri"/>
                  <a:ea typeface="Calibri"/>
                  <a:cs typeface="Calibri"/>
                  <a:sym typeface="Calibri"/>
                </a:rPr>
                <a:t>Model created by: Rex Heer  Iowa State University</a:t>
              </a:r>
              <a:endParaRPr b="0" i="0" sz="706" u="none" cap="none" strike="noStrike">
                <a:solidFill>
                  <a:schemeClr val="dk1"/>
                </a:solidFill>
                <a:latin typeface="Calibri"/>
                <a:ea typeface="Calibri"/>
                <a:cs typeface="Calibri"/>
                <a:sym typeface="Calibri"/>
              </a:endParaRPr>
            </a:p>
            <a:p>
              <a:pPr indent="0" lvl="0" marL="11206" marR="360849" rtl="0" algn="l">
                <a:spcBef>
                  <a:spcPts val="0"/>
                </a:spcBef>
                <a:spcAft>
                  <a:spcPts val="0"/>
                </a:spcAft>
                <a:buNone/>
              </a:pPr>
              <a:r>
                <a:rPr b="0" i="0" lang="en-US" sz="706" u="none" cap="none" strike="noStrike">
                  <a:solidFill>
                    <a:schemeClr val="dk1"/>
                  </a:solidFill>
                  <a:latin typeface="Calibri"/>
                  <a:ea typeface="Calibri"/>
                  <a:cs typeface="Calibri"/>
                  <a:sym typeface="Calibri"/>
                </a:rPr>
                <a:t>Center for Excellence in Learning and Teaching  Updated January, 2012</a:t>
              </a:r>
              <a:endParaRPr/>
            </a:p>
            <a:p>
              <a:pPr indent="0" lvl="0" marL="11206" marR="232533" rtl="0" algn="l">
                <a:spcBef>
                  <a:spcPts val="0"/>
                </a:spcBef>
                <a:spcAft>
                  <a:spcPts val="0"/>
                </a:spcAft>
                <a:buNone/>
              </a:pPr>
              <a:r>
                <a:rPr b="0" i="0" lang="en-US" sz="706" u="none" cap="none" strike="noStrike">
                  <a:solidFill>
                    <a:schemeClr val="dk1"/>
                  </a:solidFill>
                  <a:latin typeface="Calibri"/>
                  <a:ea typeface="Calibri"/>
                  <a:cs typeface="Calibri"/>
                  <a:sym typeface="Calibri"/>
                </a:rPr>
                <a:t>Licensed under a Creative Commons Attribution-  NonCommercial-ShareAlike 3.0 Unported License.  </a:t>
              </a:r>
              <a:r>
                <a:rPr b="0" i="0" lang="en-US" sz="706" u="none" cap="none" strike="noStrike">
                  <a:solidFill>
                    <a:schemeClr val="dk1"/>
                  </a:solidFill>
                  <a:latin typeface="Cambria"/>
                  <a:ea typeface="Cambria"/>
                  <a:cs typeface="Cambria"/>
                  <a:sym typeface="Cambria"/>
                </a:rPr>
                <a:t>For additional resources, see:</a:t>
              </a:r>
              <a:endParaRPr/>
            </a:p>
            <a:p>
              <a:pPr indent="0" lvl="0" marL="11206" marR="0" rtl="0" algn="l">
                <a:spcBef>
                  <a:spcPts val="0"/>
                </a:spcBef>
                <a:spcAft>
                  <a:spcPts val="0"/>
                </a:spcAft>
                <a:buNone/>
              </a:pPr>
              <a:r>
                <a:rPr b="0" i="0" lang="en-US" sz="706" u="sng" cap="none" strike="noStrike">
                  <a:solidFill>
                    <a:srgbClr val="020303"/>
                  </a:solidFill>
                  <a:latin typeface="Cambria"/>
                  <a:ea typeface="Cambria"/>
                  <a:cs typeface="Cambria"/>
                  <a:sym typeface="Cambria"/>
                  <a:hlinkClick r:id="rId3">
                    <a:extLst>
                      <a:ext uri="{A12FA001-AC4F-418D-AE19-62706E023703}">
                        <ahyp:hlinkClr val="tx"/>
                      </a:ext>
                    </a:extLst>
                  </a:hlinkClick>
                </a:rPr>
                <a:t>www.celt.iastate.edu/teaching/RevisedBlooms1.html</a:t>
              </a:r>
              <a:endParaRPr b="0" i="0" sz="706" u="none" cap="none" strike="noStrike">
                <a:solidFill>
                  <a:schemeClr val="dk1"/>
                </a:solidFill>
                <a:latin typeface="Cambria"/>
                <a:ea typeface="Cambria"/>
                <a:cs typeface="Cambria"/>
                <a:sym typeface="Cambria"/>
              </a:endParaRPr>
            </a:p>
          </p:txBody>
        </p:sp>
        <p:sp>
          <p:nvSpPr>
            <p:cNvPr id="126" name="Google Shape;126;p9"/>
            <p:cNvSpPr/>
            <p:nvPr/>
          </p:nvSpPr>
          <p:spPr>
            <a:xfrm>
              <a:off x="8555394" y="6117289"/>
              <a:ext cx="1171331" cy="3373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27" name="Google Shape;127;p9"/>
            <p:cNvSpPr/>
            <p:nvPr/>
          </p:nvSpPr>
          <p:spPr>
            <a:xfrm>
              <a:off x="6242903" y="4699899"/>
              <a:ext cx="1661832" cy="1625413"/>
            </a:xfrm>
            <a:custGeom>
              <a:rect b="b" l="l" r="r" t="t"/>
              <a:pathLst>
                <a:path extrusionOk="0" h="1842134" w="1883409">
                  <a:moveTo>
                    <a:pt x="654405" y="0"/>
                  </a:moveTo>
                  <a:lnTo>
                    <a:pt x="0" y="510832"/>
                  </a:lnTo>
                  <a:lnTo>
                    <a:pt x="1222311" y="1841728"/>
                  </a:lnTo>
                  <a:lnTo>
                    <a:pt x="1883029" y="1176680"/>
                  </a:lnTo>
                  <a:lnTo>
                    <a:pt x="654405" y="0"/>
                  </a:lnTo>
                  <a:close/>
                </a:path>
              </a:pathLst>
            </a:custGeom>
            <a:solidFill>
              <a:srgbClr val="E8F4F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28" name="Google Shape;128;p9"/>
            <p:cNvSpPr/>
            <p:nvPr/>
          </p:nvSpPr>
          <p:spPr>
            <a:xfrm>
              <a:off x="6242903" y="4699899"/>
              <a:ext cx="1661832" cy="1625413"/>
            </a:xfrm>
            <a:custGeom>
              <a:rect b="b" l="l" r="r" t="t"/>
              <a:pathLst>
                <a:path extrusionOk="0" h="1842134" w="1883409">
                  <a:moveTo>
                    <a:pt x="1222311" y="1841728"/>
                  </a:moveTo>
                  <a:lnTo>
                    <a:pt x="0" y="510832"/>
                  </a:lnTo>
                  <a:lnTo>
                    <a:pt x="654405" y="0"/>
                  </a:lnTo>
                  <a:lnTo>
                    <a:pt x="1883029" y="1176680"/>
                  </a:lnTo>
                  <a:lnTo>
                    <a:pt x="1222311" y="1841728"/>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29" name="Google Shape;129;p9"/>
            <p:cNvSpPr/>
            <p:nvPr/>
          </p:nvSpPr>
          <p:spPr>
            <a:xfrm>
              <a:off x="6820322" y="4297566"/>
              <a:ext cx="1603001" cy="1441076"/>
            </a:xfrm>
            <a:custGeom>
              <a:rect b="b" l="l" r="r" t="t"/>
              <a:pathLst>
                <a:path extrusionOk="0" h="1633220" w="1816734">
                  <a:moveTo>
                    <a:pt x="588975" y="0"/>
                  </a:moveTo>
                  <a:lnTo>
                    <a:pt x="0" y="455980"/>
                  </a:lnTo>
                  <a:lnTo>
                    <a:pt x="1228623" y="1632661"/>
                  </a:lnTo>
                  <a:lnTo>
                    <a:pt x="1816353" y="1039888"/>
                  </a:lnTo>
                  <a:lnTo>
                    <a:pt x="588975" y="0"/>
                  </a:lnTo>
                  <a:close/>
                </a:path>
              </a:pathLst>
            </a:custGeom>
            <a:solidFill>
              <a:srgbClr val="E1F1E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0" name="Google Shape;130;p9"/>
            <p:cNvSpPr/>
            <p:nvPr/>
          </p:nvSpPr>
          <p:spPr>
            <a:xfrm>
              <a:off x="6820322" y="4297566"/>
              <a:ext cx="1603001" cy="1441076"/>
            </a:xfrm>
            <a:custGeom>
              <a:rect b="b" l="l" r="r" t="t"/>
              <a:pathLst>
                <a:path extrusionOk="0" h="1633220" w="1816734">
                  <a:moveTo>
                    <a:pt x="588975" y="0"/>
                  </a:moveTo>
                  <a:lnTo>
                    <a:pt x="1816353" y="1039888"/>
                  </a:lnTo>
                  <a:lnTo>
                    <a:pt x="1228623" y="1632661"/>
                  </a:lnTo>
                  <a:lnTo>
                    <a:pt x="0" y="455980"/>
                  </a:lnTo>
                  <a:lnTo>
                    <a:pt x="588975" y="0"/>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1" name="Google Shape;131;p9"/>
            <p:cNvSpPr/>
            <p:nvPr/>
          </p:nvSpPr>
          <p:spPr>
            <a:xfrm>
              <a:off x="7340007" y="3942148"/>
              <a:ext cx="1538007" cy="1272988"/>
            </a:xfrm>
            <a:custGeom>
              <a:rect b="b" l="l" r="r" t="t"/>
              <a:pathLst>
                <a:path extrusionOk="0" h="1442720" w="1743075">
                  <a:moveTo>
                    <a:pt x="520611" y="0"/>
                  </a:moveTo>
                  <a:lnTo>
                    <a:pt x="0" y="402805"/>
                  </a:lnTo>
                  <a:lnTo>
                    <a:pt x="1227378" y="1442694"/>
                  </a:lnTo>
                  <a:lnTo>
                    <a:pt x="1742452" y="922540"/>
                  </a:lnTo>
                  <a:lnTo>
                    <a:pt x="520611" y="0"/>
                  </a:lnTo>
                  <a:close/>
                </a:path>
              </a:pathLst>
            </a:custGeom>
            <a:solidFill>
              <a:srgbClr val="F4F6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2" name="Google Shape;132;p9"/>
            <p:cNvSpPr/>
            <p:nvPr/>
          </p:nvSpPr>
          <p:spPr>
            <a:xfrm>
              <a:off x="7340007" y="3942148"/>
              <a:ext cx="1538007" cy="1272988"/>
            </a:xfrm>
            <a:custGeom>
              <a:rect b="b" l="l" r="r" t="t"/>
              <a:pathLst>
                <a:path extrusionOk="0" h="1442720" w="1743075">
                  <a:moveTo>
                    <a:pt x="0" y="402805"/>
                  </a:moveTo>
                  <a:lnTo>
                    <a:pt x="520611" y="0"/>
                  </a:lnTo>
                  <a:lnTo>
                    <a:pt x="1742452" y="922540"/>
                  </a:lnTo>
                  <a:lnTo>
                    <a:pt x="1227378" y="1442694"/>
                  </a:lnTo>
                  <a:lnTo>
                    <a:pt x="0" y="402805"/>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3" name="Google Shape;133;p9"/>
            <p:cNvSpPr/>
            <p:nvPr/>
          </p:nvSpPr>
          <p:spPr>
            <a:xfrm>
              <a:off x="7340007" y="3942148"/>
              <a:ext cx="1538007" cy="1272988"/>
            </a:xfrm>
            <a:custGeom>
              <a:rect b="b" l="l" r="r" t="t"/>
              <a:pathLst>
                <a:path extrusionOk="0" h="1442720" w="1743075">
                  <a:moveTo>
                    <a:pt x="0" y="402805"/>
                  </a:moveTo>
                  <a:lnTo>
                    <a:pt x="1227378" y="1442694"/>
                  </a:lnTo>
                  <a:lnTo>
                    <a:pt x="1742452" y="922540"/>
                  </a:lnTo>
                  <a:lnTo>
                    <a:pt x="520611" y="0"/>
                  </a:lnTo>
                  <a:lnTo>
                    <a:pt x="0" y="402805"/>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4" name="Google Shape;134;p9"/>
            <p:cNvSpPr/>
            <p:nvPr/>
          </p:nvSpPr>
          <p:spPr>
            <a:xfrm>
              <a:off x="7799366" y="3616940"/>
              <a:ext cx="1490943" cy="1139638"/>
            </a:xfrm>
            <a:custGeom>
              <a:rect b="b" l="l" r="r" t="t"/>
              <a:pathLst>
                <a:path extrusionOk="0" h="1291589" w="1689734">
                  <a:moveTo>
                    <a:pt x="471170" y="0"/>
                  </a:moveTo>
                  <a:lnTo>
                    <a:pt x="0" y="368566"/>
                  </a:lnTo>
                  <a:lnTo>
                    <a:pt x="1221841" y="1291107"/>
                  </a:lnTo>
                  <a:lnTo>
                    <a:pt x="1689658" y="818235"/>
                  </a:lnTo>
                  <a:lnTo>
                    <a:pt x="471170" y="0"/>
                  </a:lnTo>
                  <a:close/>
                </a:path>
              </a:pathLst>
            </a:custGeom>
            <a:solidFill>
              <a:srgbClr val="FFFA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5" name="Google Shape;135;p9"/>
            <p:cNvSpPr/>
            <p:nvPr/>
          </p:nvSpPr>
          <p:spPr>
            <a:xfrm>
              <a:off x="7799366" y="3616940"/>
              <a:ext cx="1490943" cy="1139638"/>
            </a:xfrm>
            <a:custGeom>
              <a:rect b="b" l="l" r="r" t="t"/>
              <a:pathLst>
                <a:path extrusionOk="0" h="1291589" w="1689734">
                  <a:moveTo>
                    <a:pt x="471170" y="0"/>
                  </a:moveTo>
                  <a:lnTo>
                    <a:pt x="1689658" y="818235"/>
                  </a:lnTo>
                  <a:lnTo>
                    <a:pt x="1221841" y="1291107"/>
                  </a:lnTo>
                  <a:lnTo>
                    <a:pt x="0" y="368566"/>
                  </a:lnTo>
                  <a:lnTo>
                    <a:pt x="471170" y="0"/>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6" name="Google Shape;136;p9"/>
            <p:cNvSpPr/>
            <p:nvPr/>
          </p:nvSpPr>
          <p:spPr>
            <a:xfrm>
              <a:off x="7799366" y="3616940"/>
              <a:ext cx="1490943" cy="1139638"/>
            </a:xfrm>
            <a:custGeom>
              <a:rect b="b" l="l" r="r" t="t"/>
              <a:pathLst>
                <a:path extrusionOk="0" h="1291589" w="1689734">
                  <a:moveTo>
                    <a:pt x="471170" y="0"/>
                  </a:moveTo>
                  <a:lnTo>
                    <a:pt x="1689658" y="818235"/>
                  </a:lnTo>
                  <a:lnTo>
                    <a:pt x="1221841" y="1291107"/>
                  </a:lnTo>
                  <a:lnTo>
                    <a:pt x="0" y="368566"/>
                  </a:lnTo>
                  <a:lnTo>
                    <a:pt x="471170" y="0"/>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7" name="Google Shape;137;p9"/>
            <p:cNvSpPr/>
            <p:nvPr/>
          </p:nvSpPr>
          <p:spPr>
            <a:xfrm>
              <a:off x="8215104" y="3325239"/>
              <a:ext cx="1425388" cy="1014132"/>
            </a:xfrm>
            <a:custGeom>
              <a:rect b="b" l="l" r="r" t="t"/>
              <a:pathLst>
                <a:path extrusionOk="0" h="1149350" w="1615440">
                  <a:moveTo>
                    <a:pt x="425589" y="0"/>
                  </a:moveTo>
                  <a:lnTo>
                    <a:pt x="0" y="330593"/>
                  </a:lnTo>
                  <a:lnTo>
                    <a:pt x="1218488" y="1148829"/>
                  </a:lnTo>
                  <a:lnTo>
                    <a:pt x="1615363" y="745185"/>
                  </a:lnTo>
                  <a:lnTo>
                    <a:pt x="425589" y="0"/>
                  </a:lnTo>
                  <a:close/>
                </a:path>
              </a:pathLst>
            </a:custGeom>
            <a:solidFill>
              <a:srgbClr val="FFF1E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8" name="Google Shape;138;p9"/>
            <p:cNvSpPr/>
            <p:nvPr/>
          </p:nvSpPr>
          <p:spPr>
            <a:xfrm>
              <a:off x="8215104" y="3325239"/>
              <a:ext cx="1425388" cy="1014132"/>
            </a:xfrm>
            <a:custGeom>
              <a:rect b="b" l="l" r="r" t="t"/>
              <a:pathLst>
                <a:path extrusionOk="0" h="1149350" w="1615440">
                  <a:moveTo>
                    <a:pt x="0" y="330593"/>
                  </a:moveTo>
                  <a:lnTo>
                    <a:pt x="425589" y="0"/>
                  </a:lnTo>
                  <a:lnTo>
                    <a:pt x="1615363" y="745185"/>
                  </a:lnTo>
                  <a:lnTo>
                    <a:pt x="1218488" y="1148829"/>
                  </a:lnTo>
                  <a:lnTo>
                    <a:pt x="0" y="330593"/>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39" name="Google Shape;139;p9"/>
            <p:cNvSpPr/>
            <p:nvPr/>
          </p:nvSpPr>
          <p:spPr>
            <a:xfrm>
              <a:off x="8215104" y="3325239"/>
              <a:ext cx="1425388" cy="1014132"/>
            </a:xfrm>
            <a:custGeom>
              <a:rect b="b" l="l" r="r" t="t"/>
              <a:pathLst>
                <a:path extrusionOk="0" h="1149350" w="1615440">
                  <a:moveTo>
                    <a:pt x="0" y="330593"/>
                  </a:moveTo>
                  <a:lnTo>
                    <a:pt x="1218488" y="1148829"/>
                  </a:lnTo>
                  <a:lnTo>
                    <a:pt x="1615363" y="745185"/>
                  </a:lnTo>
                  <a:lnTo>
                    <a:pt x="425589" y="0"/>
                  </a:lnTo>
                  <a:lnTo>
                    <a:pt x="0" y="330593"/>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0" name="Google Shape;140;p9"/>
            <p:cNvSpPr/>
            <p:nvPr/>
          </p:nvSpPr>
          <p:spPr>
            <a:xfrm>
              <a:off x="8590619" y="3057017"/>
              <a:ext cx="1386728" cy="926166"/>
            </a:xfrm>
            <a:custGeom>
              <a:rect b="b" l="l" r="r" t="t"/>
              <a:pathLst>
                <a:path extrusionOk="0" h="1049654" w="1571625">
                  <a:moveTo>
                    <a:pt x="383794" y="0"/>
                  </a:moveTo>
                  <a:lnTo>
                    <a:pt x="0" y="303568"/>
                  </a:lnTo>
                  <a:lnTo>
                    <a:pt x="1189786" y="1049159"/>
                  </a:lnTo>
                  <a:lnTo>
                    <a:pt x="1571459" y="665822"/>
                  </a:lnTo>
                  <a:lnTo>
                    <a:pt x="383794" y="0"/>
                  </a:lnTo>
                  <a:close/>
                </a:path>
              </a:pathLst>
            </a:custGeom>
            <a:solidFill>
              <a:srgbClr val="FCE5E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1" name="Google Shape;141;p9"/>
            <p:cNvSpPr/>
            <p:nvPr/>
          </p:nvSpPr>
          <p:spPr>
            <a:xfrm>
              <a:off x="8590619" y="3057017"/>
              <a:ext cx="1386728" cy="926166"/>
            </a:xfrm>
            <a:custGeom>
              <a:rect b="b" l="l" r="r" t="t"/>
              <a:pathLst>
                <a:path extrusionOk="0" h="1049654" w="1571625">
                  <a:moveTo>
                    <a:pt x="383794" y="0"/>
                  </a:moveTo>
                  <a:lnTo>
                    <a:pt x="1571459" y="665822"/>
                  </a:lnTo>
                  <a:lnTo>
                    <a:pt x="1189786" y="1049159"/>
                  </a:lnTo>
                  <a:lnTo>
                    <a:pt x="0" y="303568"/>
                  </a:lnTo>
                  <a:lnTo>
                    <a:pt x="383794" y="0"/>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2" name="Google Shape;142;p9"/>
            <p:cNvSpPr/>
            <p:nvPr/>
          </p:nvSpPr>
          <p:spPr>
            <a:xfrm>
              <a:off x="8590619" y="3057017"/>
              <a:ext cx="1386728" cy="926166"/>
            </a:xfrm>
            <a:custGeom>
              <a:rect b="b" l="l" r="r" t="t"/>
              <a:pathLst>
                <a:path extrusionOk="0" h="1049654" w="1571625">
                  <a:moveTo>
                    <a:pt x="383794" y="0"/>
                  </a:moveTo>
                  <a:lnTo>
                    <a:pt x="1571459" y="665822"/>
                  </a:lnTo>
                  <a:lnTo>
                    <a:pt x="1189786" y="1049159"/>
                  </a:lnTo>
                  <a:lnTo>
                    <a:pt x="0" y="303568"/>
                  </a:lnTo>
                  <a:lnTo>
                    <a:pt x="383794" y="0"/>
                  </a:lnTo>
                  <a:close/>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3" name="Google Shape;143;p9"/>
            <p:cNvSpPr/>
            <p:nvPr/>
          </p:nvSpPr>
          <p:spPr>
            <a:xfrm>
              <a:off x="3549460" y="3482818"/>
              <a:ext cx="1487581" cy="1041026"/>
            </a:xfrm>
            <a:custGeom>
              <a:rect b="b" l="l" r="r" t="t"/>
              <a:pathLst>
                <a:path extrusionOk="0" h="1179829" w="1685925">
                  <a:moveTo>
                    <a:pt x="1332064" y="0"/>
                  </a:moveTo>
                  <a:lnTo>
                    <a:pt x="0" y="693254"/>
                  </a:lnTo>
                  <a:lnTo>
                    <a:pt x="306514" y="1179652"/>
                  </a:lnTo>
                  <a:lnTo>
                    <a:pt x="1685455" y="391388"/>
                  </a:lnTo>
                  <a:lnTo>
                    <a:pt x="1332064" y="0"/>
                  </a:lnTo>
                  <a:close/>
                </a:path>
              </a:pathLst>
            </a:custGeom>
            <a:solidFill>
              <a:srgbClr val="ABBDC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4" name="Google Shape;144;p9"/>
            <p:cNvSpPr/>
            <p:nvPr/>
          </p:nvSpPr>
          <p:spPr>
            <a:xfrm>
              <a:off x="3549460" y="3482818"/>
              <a:ext cx="1487581" cy="1041026"/>
            </a:xfrm>
            <a:custGeom>
              <a:rect b="b" l="l" r="r" t="t"/>
              <a:pathLst>
                <a:path extrusionOk="0" h="1179829" w="1685925">
                  <a:moveTo>
                    <a:pt x="1332064" y="0"/>
                  </a:moveTo>
                  <a:lnTo>
                    <a:pt x="0" y="693254"/>
                  </a:lnTo>
                  <a:lnTo>
                    <a:pt x="306514" y="1179652"/>
                  </a:lnTo>
                  <a:lnTo>
                    <a:pt x="1685455" y="391388"/>
                  </a:lnTo>
                  <a:lnTo>
                    <a:pt x="1332064" y="0"/>
                  </a:lnTo>
                  <a:close/>
                </a:path>
              </a:pathLst>
            </a:custGeom>
            <a:noFill/>
            <a:ln cap="flat" cmpd="sng" w="9525">
              <a:solidFill>
                <a:srgbClr val="11233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5" name="Google Shape;145;p9"/>
            <p:cNvSpPr/>
            <p:nvPr/>
          </p:nvSpPr>
          <p:spPr>
            <a:xfrm>
              <a:off x="3819913" y="3828168"/>
              <a:ext cx="1572185" cy="1181100"/>
            </a:xfrm>
            <a:custGeom>
              <a:rect b="b" l="l" r="r" t="t"/>
              <a:pathLst>
                <a:path extrusionOk="0" h="1338579" w="1781810">
                  <a:moveTo>
                    <a:pt x="1378940" y="0"/>
                  </a:moveTo>
                  <a:lnTo>
                    <a:pt x="0" y="788250"/>
                  </a:lnTo>
                  <a:lnTo>
                    <a:pt x="344538" y="1337957"/>
                  </a:lnTo>
                  <a:lnTo>
                    <a:pt x="1781733" y="436981"/>
                  </a:lnTo>
                  <a:lnTo>
                    <a:pt x="1378940" y="0"/>
                  </a:lnTo>
                  <a:close/>
                </a:path>
              </a:pathLst>
            </a:custGeom>
            <a:solidFill>
              <a:srgbClr val="BCCA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6" name="Google Shape;146;p9"/>
            <p:cNvSpPr/>
            <p:nvPr/>
          </p:nvSpPr>
          <p:spPr>
            <a:xfrm>
              <a:off x="3819913" y="3828168"/>
              <a:ext cx="1572185" cy="1181100"/>
            </a:xfrm>
            <a:custGeom>
              <a:rect b="b" l="l" r="r" t="t"/>
              <a:pathLst>
                <a:path extrusionOk="0" h="1338579" w="1781810">
                  <a:moveTo>
                    <a:pt x="1781733" y="436981"/>
                  </a:moveTo>
                  <a:lnTo>
                    <a:pt x="344538" y="1337957"/>
                  </a:lnTo>
                  <a:lnTo>
                    <a:pt x="0" y="788250"/>
                  </a:lnTo>
                  <a:lnTo>
                    <a:pt x="1378940" y="0"/>
                  </a:lnTo>
                  <a:lnTo>
                    <a:pt x="1781733" y="436981"/>
                  </a:lnTo>
                  <a:close/>
                </a:path>
              </a:pathLst>
            </a:custGeom>
            <a:noFill/>
            <a:ln cap="flat" cmpd="sng" w="9525">
              <a:solidFill>
                <a:srgbClr val="11233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7" name="Google Shape;147;p9"/>
            <p:cNvSpPr/>
            <p:nvPr/>
          </p:nvSpPr>
          <p:spPr>
            <a:xfrm>
              <a:off x="4123918" y="4213740"/>
              <a:ext cx="1664074" cy="1356472"/>
            </a:xfrm>
            <a:custGeom>
              <a:rect b="b" l="l" r="r" t="t"/>
              <a:pathLst>
                <a:path extrusionOk="0" h="1537335" w="1885950">
                  <a:moveTo>
                    <a:pt x="1437195" y="0"/>
                  </a:moveTo>
                  <a:lnTo>
                    <a:pt x="0" y="900976"/>
                  </a:lnTo>
                  <a:lnTo>
                    <a:pt x="395173" y="1536826"/>
                  </a:lnTo>
                  <a:lnTo>
                    <a:pt x="1885594" y="497789"/>
                  </a:lnTo>
                  <a:lnTo>
                    <a:pt x="1437195" y="0"/>
                  </a:lnTo>
                  <a:close/>
                </a:path>
              </a:pathLst>
            </a:custGeom>
            <a:solidFill>
              <a:srgbClr val="CED9E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8" name="Google Shape;148;p9"/>
            <p:cNvSpPr/>
            <p:nvPr/>
          </p:nvSpPr>
          <p:spPr>
            <a:xfrm>
              <a:off x="4123918" y="4213740"/>
              <a:ext cx="1664074" cy="1356472"/>
            </a:xfrm>
            <a:custGeom>
              <a:rect b="b" l="l" r="r" t="t"/>
              <a:pathLst>
                <a:path extrusionOk="0" h="1537335" w="1885950">
                  <a:moveTo>
                    <a:pt x="1437195" y="0"/>
                  </a:moveTo>
                  <a:lnTo>
                    <a:pt x="0" y="900976"/>
                  </a:lnTo>
                  <a:lnTo>
                    <a:pt x="395173" y="1536826"/>
                  </a:lnTo>
                  <a:lnTo>
                    <a:pt x="1885594" y="497789"/>
                  </a:lnTo>
                  <a:lnTo>
                    <a:pt x="1437195" y="0"/>
                  </a:lnTo>
                  <a:close/>
                </a:path>
              </a:pathLst>
            </a:custGeom>
            <a:noFill/>
            <a:ln cap="flat" cmpd="sng" w="9525">
              <a:solidFill>
                <a:srgbClr val="11233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49" name="Google Shape;149;p9"/>
            <p:cNvSpPr/>
            <p:nvPr/>
          </p:nvSpPr>
          <p:spPr>
            <a:xfrm>
              <a:off x="4472602" y="4652975"/>
              <a:ext cx="1771090" cy="1558738"/>
            </a:xfrm>
            <a:custGeom>
              <a:rect b="b" l="l" r="r" t="t"/>
              <a:pathLst>
                <a:path extrusionOk="0" h="1766570" w="2007235">
                  <a:moveTo>
                    <a:pt x="1490408" y="0"/>
                  </a:moveTo>
                  <a:lnTo>
                    <a:pt x="0" y="1039025"/>
                  </a:lnTo>
                  <a:lnTo>
                    <a:pt x="455980" y="1766062"/>
                  </a:lnTo>
                  <a:lnTo>
                    <a:pt x="2007184" y="562356"/>
                  </a:lnTo>
                  <a:lnTo>
                    <a:pt x="1490408" y="0"/>
                  </a:lnTo>
                  <a:close/>
                </a:path>
              </a:pathLst>
            </a:custGeom>
            <a:solidFill>
              <a:srgbClr val="DEE5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0" name="Google Shape;150;p9"/>
            <p:cNvSpPr/>
            <p:nvPr/>
          </p:nvSpPr>
          <p:spPr>
            <a:xfrm>
              <a:off x="4472602" y="4652975"/>
              <a:ext cx="1770529" cy="1558738"/>
            </a:xfrm>
            <a:custGeom>
              <a:rect b="b" l="l" r="r" t="t"/>
              <a:pathLst>
                <a:path extrusionOk="0" h="1766570" w="2006600">
                  <a:moveTo>
                    <a:pt x="0" y="1039025"/>
                  </a:moveTo>
                  <a:lnTo>
                    <a:pt x="1490408" y="0"/>
                  </a:lnTo>
                  <a:lnTo>
                    <a:pt x="2006333" y="564019"/>
                  </a:lnTo>
                  <a:lnTo>
                    <a:pt x="455980" y="1766062"/>
                  </a:lnTo>
                  <a:lnTo>
                    <a:pt x="0" y="1039025"/>
                  </a:lnTo>
                  <a:close/>
                </a:path>
              </a:pathLst>
            </a:custGeom>
            <a:noFill/>
            <a:ln cap="flat" cmpd="sng" w="9525">
              <a:solidFill>
                <a:srgbClr val="11233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1" name="Google Shape;151;p9"/>
            <p:cNvSpPr/>
            <p:nvPr/>
          </p:nvSpPr>
          <p:spPr>
            <a:xfrm>
              <a:off x="4586515" y="1116582"/>
              <a:ext cx="4551469" cy="403342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2" name="Google Shape;152;p9"/>
            <p:cNvSpPr/>
            <p:nvPr/>
          </p:nvSpPr>
          <p:spPr>
            <a:xfrm>
              <a:off x="6631216" y="3150377"/>
              <a:ext cx="3308547" cy="297920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3" name="Google Shape;153;p9"/>
            <p:cNvSpPr/>
            <p:nvPr/>
          </p:nvSpPr>
          <p:spPr>
            <a:xfrm>
              <a:off x="3335238" y="3474502"/>
              <a:ext cx="2641269" cy="287085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4" name="Google Shape;154;p9"/>
            <p:cNvSpPr/>
            <p:nvPr/>
          </p:nvSpPr>
          <p:spPr>
            <a:xfrm>
              <a:off x="6823354" y="2957539"/>
              <a:ext cx="2135841" cy="1631576"/>
            </a:xfrm>
            <a:custGeom>
              <a:rect b="b" l="l" r="r" t="t"/>
              <a:pathLst>
                <a:path extrusionOk="0" h="1849120" w="2420620">
                  <a:moveTo>
                    <a:pt x="0" y="1848535"/>
                  </a:moveTo>
                  <a:lnTo>
                    <a:pt x="2420467" y="0"/>
                  </a:lnTo>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5" name="Google Shape;155;p9"/>
            <p:cNvSpPr/>
            <p:nvPr/>
          </p:nvSpPr>
          <p:spPr>
            <a:xfrm>
              <a:off x="7357449" y="2846155"/>
              <a:ext cx="1635498" cy="1229285"/>
            </a:xfrm>
            <a:custGeom>
              <a:rect b="b" l="l" r="r" t="t"/>
              <a:pathLst>
                <a:path extrusionOk="0" h="1393189" w="1853565">
                  <a:moveTo>
                    <a:pt x="0" y="1392618"/>
                  </a:moveTo>
                  <a:lnTo>
                    <a:pt x="1853158" y="0"/>
                  </a:lnTo>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6" name="Google Shape;156;p9"/>
            <p:cNvSpPr/>
            <p:nvPr/>
          </p:nvSpPr>
          <p:spPr>
            <a:xfrm>
              <a:off x="7853998" y="2728812"/>
              <a:ext cx="1173256" cy="867896"/>
            </a:xfrm>
            <a:custGeom>
              <a:rect b="b" l="l" r="r" t="t"/>
              <a:pathLst>
                <a:path extrusionOk="0" h="983614" w="1329690">
                  <a:moveTo>
                    <a:pt x="0" y="982992"/>
                  </a:moveTo>
                  <a:lnTo>
                    <a:pt x="1329664" y="0"/>
                  </a:lnTo>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7" name="Google Shape;157;p9"/>
            <p:cNvSpPr/>
            <p:nvPr/>
          </p:nvSpPr>
          <p:spPr>
            <a:xfrm>
              <a:off x="8313014" y="2612704"/>
              <a:ext cx="749112" cy="541244"/>
            </a:xfrm>
            <a:custGeom>
              <a:rect b="b" l="l" r="r" t="t"/>
              <a:pathLst>
                <a:path extrusionOk="0" h="613410" w="848995">
                  <a:moveTo>
                    <a:pt x="0" y="613371"/>
                  </a:moveTo>
                  <a:lnTo>
                    <a:pt x="848512" y="0"/>
                  </a:lnTo>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8" name="Google Shape;158;p9"/>
            <p:cNvSpPr/>
            <p:nvPr/>
          </p:nvSpPr>
          <p:spPr>
            <a:xfrm>
              <a:off x="8738158" y="2489259"/>
              <a:ext cx="360829" cy="256054"/>
            </a:xfrm>
            <a:custGeom>
              <a:rect b="b" l="l" r="r" t="t"/>
              <a:pathLst>
                <a:path extrusionOk="0" h="290194" w="408940">
                  <a:moveTo>
                    <a:pt x="0" y="290067"/>
                  </a:moveTo>
                  <a:lnTo>
                    <a:pt x="408381" y="0"/>
                  </a:lnTo>
                </a:path>
              </a:pathLst>
            </a:custGeom>
            <a:noFill/>
            <a:ln cap="flat" cmpd="sng" w="9525">
              <a:solidFill>
                <a:srgbClr val="96969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588">
                <a:solidFill>
                  <a:schemeClr val="dk1"/>
                </a:solidFill>
                <a:latin typeface="Calibri"/>
                <a:ea typeface="Calibri"/>
                <a:cs typeface="Calibri"/>
                <a:sym typeface="Calibri"/>
              </a:endParaRPr>
            </a:p>
          </p:txBody>
        </p:sp>
        <p:sp>
          <p:nvSpPr>
            <p:cNvPr id="159" name="Google Shape;159;p9"/>
            <p:cNvSpPr txBox="1"/>
            <p:nvPr/>
          </p:nvSpPr>
          <p:spPr>
            <a:xfrm>
              <a:off x="5879247" y="4388334"/>
              <a:ext cx="823632" cy="347568"/>
            </a:xfrm>
            <a:prstGeom prst="rect">
              <a:avLst/>
            </a:prstGeom>
            <a:noFill/>
            <a:ln>
              <a:noFill/>
            </a:ln>
          </p:spPr>
          <p:txBody>
            <a:bodyPr anchorCtr="0" anchor="t" bIns="0" lIns="0" spcFirstLastPara="1" rIns="0" wrap="square" tIns="14000">
              <a:spAutoFit/>
            </a:bodyPr>
            <a:lstStyle/>
            <a:p>
              <a:pPr indent="0" lvl="0" marL="0" marR="0" rtl="0" algn="ctr">
                <a:lnSpc>
                  <a:spcPct val="111575"/>
                </a:lnSpc>
                <a:spcBef>
                  <a:spcPts val="0"/>
                </a:spcBef>
                <a:spcAft>
                  <a:spcPts val="0"/>
                </a:spcAft>
                <a:buNone/>
              </a:pPr>
              <a:r>
                <a:rPr b="1" lang="en-US" sz="838">
                  <a:solidFill>
                    <a:srgbClr val="C72029"/>
                  </a:solidFill>
                  <a:latin typeface="Calibri"/>
                  <a:ea typeface="Calibri"/>
                  <a:cs typeface="Calibri"/>
                  <a:sym typeface="Calibri"/>
                </a:rPr>
                <a:t>List</a:t>
              </a:r>
              <a:endParaRPr sz="838">
                <a:solidFill>
                  <a:schemeClr val="dk1"/>
                </a:solidFill>
                <a:latin typeface="Calibri"/>
                <a:ea typeface="Calibri"/>
                <a:cs typeface="Calibri"/>
                <a:sym typeface="Calibri"/>
              </a:endParaRPr>
            </a:p>
            <a:p>
              <a:pPr indent="0" lvl="0" marL="10646" marR="4483" rtl="0" algn="ctr">
                <a:lnSpc>
                  <a:spcPct val="103600"/>
                </a:lnSpc>
                <a:spcBef>
                  <a:spcPts val="57"/>
                </a:spcBef>
                <a:spcAft>
                  <a:spcPts val="0"/>
                </a:spcAft>
                <a:buNone/>
              </a:pPr>
              <a:r>
                <a:rPr lang="en-US" sz="750">
                  <a:solidFill>
                    <a:srgbClr val="0D4D8C"/>
                  </a:solidFill>
                  <a:latin typeface="Calibri"/>
                  <a:ea typeface="Calibri"/>
                  <a:cs typeface="Calibri"/>
                  <a:sym typeface="Calibri"/>
                </a:rPr>
                <a:t>primary and secondary  colors.</a:t>
              </a:r>
              <a:endParaRPr sz="750">
                <a:solidFill>
                  <a:schemeClr val="dk1"/>
                </a:solidFill>
                <a:latin typeface="Calibri"/>
                <a:ea typeface="Calibri"/>
                <a:cs typeface="Calibri"/>
                <a:sym typeface="Calibri"/>
              </a:endParaRPr>
            </a:p>
          </p:txBody>
        </p:sp>
        <p:sp>
          <p:nvSpPr>
            <p:cNvPr id="160" name="Google Shape;160;p9"/>
            <p:cNvSpPr txBox="1"/>
            <p:nvPr/>
          </p:nvSpPr>
          <p:spPr>
            <a:xfrm>
              <a:off x="6547879" y="3894862"/>
              <a:ext cx="614643" cy="331988"/>
            </a:xfrm>
            <a:prstGeom prst="rect">
              <a:avLst/>
            </a:prstGeom>
            <a:noFill/>
            <a:ln>
              <a:noFill/>
            </a:ln>
          </p:spPr>
          <p:txBody>
            <a:bodyPr anchorCtr="0" anchor="t" bIns="0" lIns="0" spcFirstLastPara="1" rIns="0" wrap="square" tIns="33050">
              <a:spAutoFit/>
            </a:bodyPr>
            <a:lstStyle/>
            <a:p>
              <a:pPr indent="0" lvl="0" marL="10646" marR="4483" rtl="0" algn="ctr">
                <a:lnSpc>
                  <a:spcPct val="83300"/>
                </a:lnSpc>
                <a:spcBef>
                  <a:spcPts val="0"/>
                </a:spcBef>
                <a:spcAft>
                  <a:spcPts val="0"/>
                </a:spcAft>
                <a:buNone/>
              </a:pPr>
              <a:r>
                <a:rPr b="1" lang="en-US" sz="838">
                  <a:solidFill>
                    <a:srgbClr val="C72029"/>
                  </a:solidFill>
                  <a:latin typeface="Calibri"/>
                  <a:ea typeface="Calibri"/>
                  <a:cs typeface="Calibri"/>
                  <a:sym typeface="Calibri"/>
                </a:rPr>
                <a:t>Summarize  </a:t>
              </a:r>
              <a:r>
                <a:rPr lang="en-US" sz="750">
                  <a:solidFill>
                    <a:srgbClr val="0D4D8C"/>
                  </a:solidFill>
                  <a:latin typeface="Calibri"/>
                  <a:ea typeface="Calibri"/>
                  <a:cs typeface="Calibri"/>
                  <a:sym typeface="Calibri"/>
                </a:rPr>
                <a:t>features of a new  product.</a:t>
              </a:r>
              <a:endParaRPr sz="750">
                <a:solidFill>
                  <a:schemeClr val="dk1"/>
                </a:solidFill>
                <a:latin typeface="Calibri"/>
                <a:ea typeface="Calibri"/>
                <a:cs typeface="Calibri"/>
                <a:sym typeface="Calibri"/>
              </a:endParaRPr>
            </a:p>
          </p:txBody>
        </p:sp>
        <p:sp>
          <p:nvSpPr>
            <p:cNvPr id="161" name="Google Shape;161;p9"/>
            <p:cNvSpPr txBox="1"/>
            <p:nvPr/>
          </p:nvSpPr>
          <p:spPr>
            <a:xfrm>
              <a:off x="7029929" y="3411064"/>
              <a:ext cx="664509" cy="323052"/>
            </a:xfrm>
            <a:prstGeom prst="rect">
              <a:avLst/>
            </a:prstGeom>
            <a:noFill/>
            <a:ln>
              <a:noFill/>
            </a:ln>
          </p:spPr>
          <p:txBody>
            <a:bodyPr anchorCtr="0" anchor="t" bIns="0" lIns="0" spcFirstLastPara="1" rIns="0" wrap="square" tIns="15125">
              <a:spAutoFit/>
            </a:bodyPr>
            <a:lstStyle/>
            <a:p>
              <a:pPr indent="0" lvl="0" marL="166977" marR="0" rtl="0" algn="l">
                <a:lnSpc>
                  <a:spcPct val="112216"/>
                </a:lnSpc>
                <a:spcBef>
                  <a:spcPts val="0"/>
                </a:spcBef>
                <a:spcAft>
                  <a:spcPts val="0"/>
                </a:spcAft>
                <a:buNone/>
              </a:pPr>
              <a:r>
                <a:rPr b="1" lang="en-US" sz="794">
                  <a:solidFill>
                    <a:srgbClr val="C72029"/>
                  </a:solidFill>
                  <a:latin typeface="Calibri"/>
                  <a:ea typeface="Calibri"/>
                  <a:cs typeface="Calibri"/>
                  <a:sym typeface="Calibri"/>
                </a:rPr>
                <a:t>Respond</a:t>
              </a:r>
              <a:endParaRPr sz="794">
                <a:solidFill>
                  <a:schemeClr val="dk1"/>
                </a:solidFill>
                <a:latin typeface="Calibri"/>
                <a:ea typeface="Calibri"/>
                <a:cs typeface="Calibri"/>
                <a:sym typeface="Calibri"/>
              </a:endParaRPr>
            </a:p>
            <a:p>
              <a:pPr indent="0" lvl="0" marL="11206" marR="4483" rtl="0" algn="ctr">
                <a:lnSpc>
                  <a:spcPct val="104957"/>
                </a:lnSpc>
                <a:spcBef>
                  <a:spcPts val="53"/>
                </a:spcBef>
                <a:spcAft>
                  <a:spcPts val="0"/>
                </a:spcAft>
                <a:buNone/>
              </a:pPr>
              <a:r>
                <a:rPr lang="en-US" sz="706">
                  <a:solidFill>
                    <a:srgbClr val="0D4D8C"/>
                  </a:solidFill>
                  <a:latin typeface="Calibri"/>
                  <a:ea typeface="Calibri"/>
                  <a:cs typeface="Calibri"/>
                  <a:sym typeface="Calibri"/>
                </a:rPr>
                <a:t>to frequently asked  questions.</a:t>
              </a:r>
              <a:endParaRPr sz="706">
                <a:solidFill>
                  <a:schemeClr val="dk1"/>
                </a:solidFill>
                <a:latin typeface="Calibri"/>
                <a:ea typeface="Calibri"/>
                <a:cs typeface="Calibri"/>
                <a:sym typeface="Calibri"/>
              </a:endParaRPr>
            </a:p>
          </p:txBody>
        </p:sp>
        <p:sp>
          <p:nvSpPr>
            <p:cNvPr id="162" name="Google Shape;162;p9"/>
            <p:cNvSpPr txBox="1"/>
            <p:nvPr/>
          </p:nvSpPr>
          <p:spPr>
            <a:xfrm>
              <a:off x="7460327" y="2968495"/>
              <a:ext cx="746872" cy="320788"/>
            </a:xfrm>
            <a:prstGeom prst="rect">
              <a:avLst/>
            </a:prstGeom>
            <a:noFill/>
            <a:ln>
              <a:noFill/>
            </a:ln>
          </p:spPr>
          <p:txBody>
            <a:bodyPr anchorCtr="0" anchor="t" bIns="0" lIns="0" spcFirstLastPara="1" rIns="0" wrap="square" tIns="12875">
              <a:spAutoFit/>
            </a:bodyPr>
            <a:lstStyle/>
            <a:p>
              <a:pPr indent="0" lvl="0" marL="560" marR="0" rtl="0" algn="ctr">
                <a:lnSpc>
                  <a:spcPct val="111083"/>
                </a:lnSpc>
                <a:spcBef>
                  <a:spcPts val="0"/>
                </a:spcBef>
                <a:spcAft>
                  <a:spcPts val="0"/>
                </a:spcAft>
                <a:buNone/>
              </a:pPr>
              <a:r>
                <a:rPr b="1" lang="en-US" sz="794">
                  <a:solidFill>
                    <a:srgbClr val="C72029"/>
                  </a:solidFill>
                  <a:latin typeface="Calibri"/>
                  <a:ea typeface="Calibri"/>
                  <a:cs typeface="Calibri"/>
                  <a:sym typeface="Calibri"/>
                </a:rPr>
                <a:t>Select</a:t>
              </a:r>
              <a:endParaRPr sz="794">
                <a:solidFill>
                  <a:schemeClr val="dk1"/>
                </a:solidFill>
                <a:latin typeface="Calibri"/>
                <a:ea typeface="Calibri"/>
                <a:cs typeface="Calibri"/>
                <a:sym typeface="Calibri"/>
              </a:endParaRPr>
            </a:p>
            <a:p>
              <a:pPr indent="0" lvl="0" marL="11206" marR="4483" rtl="0" algn="ctr">
                <a:lnSpc>
                  <a:spcPct val="102407"/>
                </a:lnSpc>
                <a:spcBef>
                  <a:spcPts val="57"/>
                </a:spcBef>
                <a:spcAft>
                  <a:spcPts val="0"/>
                </a:spcAft>
                <a:buNone/>
              </a:pPr>
              <a:r>
                <a:rPr lang="en-US" sz="706">
                  <a:solidFill>
                    <a:srgbClr val="0D4D8C"/>
                  </a:solidFill>
                  <a:latin typeface="Calibri"/>
                  <a:ea typeface="Calibri"/>
                  <a:cs typeface="Calibri"/>
                  <a:sym typeface="Calibri"/>
                </a:rPr>
                <a:t>the most complete list  of activities.</a:t>
              </a:r>
              <a:endParaRPr sz="706">
                <a:solidFill>
                  <a:schemeClr val="dk1"/>
                </a:solidFill>
                <a:latin typeface="Calibri"/>
                <a:ea typeface="Calibri"/>
                <a:cs typeface="Calibri"/>
                <a:sym typeface="Calibri"/>
              </a:endParaRPr>
            </a:p>
          </p:txBody>
        </p:sp>
        <p:sp>
          <p:nvSpPr>
            <p:cNvPr id="163" name="Google Shape;163;p9"/>
            <p:cNvSpPr txBox="1"/>
            <p:nvPr/>
          </p:nvSpPr>
          <p:spPr>
            <a:xfrm>
              <a:off x="7902904" y="2553119"/>
              <a:ext cx="732865" cy="318527"/>
            </a:xfrm>
            <a:prstGeom prst="rect">
              <a:avLst/>
            </a:prstGeom>
            <a:noFill/>
            <a:ln>
              <a:noFill/>
            </a:ln>
          </p:spPr>
          <p:txBody>
            <a:bodyPr anchorCtr="0" anchor="t" bIns="0" lIns="0" spcFirstLastPara="1" rIns="0" wrap="square" tIns="10625">
              <a:spAutoFit/>
            </a:bodyPr>
            <a:lstStyle/>
            <a:p>
              <a:pPr indent="0" lvl="0" marL="0" marR="0" rtl="0" algn="ctr">
                <a:lnSpc>
                  <a:spcPct val="110075"/>
                </a:lnSpc>
                <a:spcBef>
                  <a:spcPts val="0"/>
                </a:spcBef>
                <a:spcAft>
                  <a:spcPts val="0"/>
                </a:spcAft>
                <a:buNone/>
              </a:pPr>
              <a:r>
                <a:rPr b="1" lang="en-US" sz="794">
                  <a:solidFill>
                    <a:srgbClr val="C72029"/>
                  </a:solidFill>
                  <a:latin typeface="Calibri"/>
                  <a:ea typeface="Calibri"/>
                  <a:cs typeface="Calibri"/>
                  <a:sym typeface="Calibri"/>
                </a:rPr>
                <a:t>Check</a:t>
              </a:r>
              <a:endParaRPr sz="794">
                <a:solidFill>
                  <a:schemeClr val="dk1"/>
                </a:solidFill>
                <a:latin typeface="Calibri"/>
                <a:ea typeface="Calibri"/>
                <a:cs typeface="Calibri"/>
                <a:sym typeface="Calibri"/>
              </a:endParaRPr>
            </a:p>
            <a:p>
              <a:pPr indent="0" lvl="0" marL="10646" marR="4483" rtl="0" algn="ctr">
                <a:lnSpc>
                  <a:spcPct val="100000"/>
                </a:lnSpc>
                <a:spcBef>
                  <a:spcPts val="62"/>
                </a:spcBef>
                <a:spcAft>
                  <a:spcPts val="0"/>
                </a:spcAft>
                <a:buNone/>
              </a:pPr>
              <a:r>
                <a:rPr lang="en-US" sz="706">
                  <a:solidFill>
                    <a:srgbClr val="0D4D8C"/>
                  </a:solidFill>
                  <a:latin typeface="Calibri"/>
                  <a:ea typeface="Calibri"/>
                  <a:cs typeface="Calibri"/>
                  <a:sym typeface="Calibri"/>
                </a:rPr>
                <a:t>for consistency among  sources.</a:t>
              </a:r>
              <a:endParaRPr sz="706">
                <a:solidFill>
                  <a:schemeClr val="dk1"/>
                </a:solidFill>
                <a:latin typeface="Calibri"/>
                <a:ea typeface="Calibri"/>
                <a:cs typeface="Calibri"/>
                <a:sym typeface="Calibri"/>
              </a:endParaRPr>
            </a:p>
          </p:txBody>
        </p:sp>
        <p:sp>
          <p:nvSpPr>
            <p:cNvPr id="164" name="Google Shape;164;p9"/>
            <p:cNvSpPr txBox="1"/>
            <p:nvPr/>
          </p:nvSpPr>
          <p:spPr>
            <a:xfrm>
              <a:off x="8491072" y="2195436"/>
              <a:ext cx="412937" cy="305679"/>
            </a:xfrm>
            <a:prstGeom prst="rect">
              <a:avLst/>
            </a:prstGeom>
            <a:noFill/>
            <a:ln>
              <a:noFill/>
            </a:ln>
          </p:spPr>
          <p:txBody>
            <a:bodyPr anchorCtr="0" anchor="t" bIns="0" lIns="0" spcFirstLastPara="1" rIns="0" wrap="square" tIns="30800">
              <a:spAutoFit/>
            </a:bodyPr>
            <a:lstStyle/>
            <a:p>
              <a:pPr indent="30257" lvl="0" marL="11206" marR="4483" rtl="0" algn="l">
                <a:lnSpc>
                  <a:spcPct val="85500"/>
                </a:lnSpc>
                <a:spcBef>
                  <a:spcPts val="0"/>
                </a:spcBef>
                <a:spcAft>
                  <a:spcPts val="0"/>
                </a:spcAft>
                <a:buNone/>
              </a:pPr>
              <a:r>
                <a:rPr b="1" lang="en-US" sz="750">
                  <a:solidFill>
                    <a:srgbClr val="C72029"/>
                  </a:solidFill>
                  <a:latin typeface="Calibri"/>
                  <a:ea typeface="Calibri"/>
                  <a:cs typeface="Calibri"/>
                  <a:sym typeface="Calibri"/>
                </a:rPr>
                <a:t>Generate  </a:t>
              </a:r>
              <a:r>
                <a:rPr lang="en-US" sz="662">
                  <a:solidFill>
                    <a:srgbClr val="0D4D8C"/>
                  </a:solidFill>
                  <a:latin typeface="Calibri"/>
                  <a:ea typeface="Calibri"/>
                  <a:cs typeface="Calibri"/>
                  <a:sym typeface="Calibri"/>
                </a:rPr>
                <a:t>a log of daily  activities.</a:t>
              </a:r>
              <a:endParaRPr sz="662">
                <a:solidFill>
                  <a:schemeClr val="dk1"/>
                </a:solidFill>
                <a:latin typeface="Calibri"/>
                <a:ea typeface="Calibri"/>
                <a:cs typeface="Calibri"/>
                <a:sym typeface="Calibri"/>
              </a:endParaRPr>
            </a:p>
          </p:txBody>
        </p:sp>
        <p:sp>
          <p:nvSpPr>
            <p:cNvPr id="165" name="Google Shape;165;p9"/>
            <p:cNvSpPr txBox="1"/>
            <p:nvPr/>
          </p:nvSpPr>
          <p:spPr>
            <a:xfrm>
              <a:off x="5613873" y="3859275"/>
              <a:ext cx="462803" cy="331988"/>
            </a:xfrm>
            <a:prstGeom prst="rect">
              <a:avLst/>
            </a:prstGeom>
            <a:noFill/>
            <a:ln>
              <a:noFill/>
            </a:ln>
          </p:spPr>
          <p:txBody>
            <a:bodyPr anchorCtr="0" anchor="t" bIns="0" lIns="0" spcFirstLastPara="1" rIns="0" wrap="square" tIns="33050">
              <a:spAutoFit/>
            </a:bodyPr>
            <a:lstStyle/>
            <a:p>
              <a:pPr indent="25774" lvl="0" marL="11206" marR="4483" rtl="0" algn="just">
                <a:lnSpc>
                  <a:spcPct val="83300"/>
                </a:lnSpc>
                <a:spcBef>
                  <a:spcPts val="0"/>
                </a:spcBef>
                <a:spcAft>
                  <a:spcPts val="0"/>
                </a:spcAft>
                <a:buNone/>
              </a:pPr>
              <a:r>
                <a:rPr b="1" lang="en-US" sz="838">
                  <a:solidFill>
                    <a:srgbClr val="C72029"/>
                  </a:solidFill>
                  <a:latin typeface="Calibri"/>
                  <a:ea typeface="Calibri"/>
                  <a:cs typeface="Calibri"/>
                  <a:sym typeface="Calibri"/>
                </a:rPr>
                <a:t>Recognize  </a:t>
              </a:r>
              <a:r>
                <a:rPr lang="en-US" sz="750">
                  <a:solidFill>
                    <a:srgbClr val="0D4D8C"/>
                  </a:solidFill>
                  <a:latin typeface="Calibri"/>
                  <a:ea typeface="Calibri"/>
                  <a:cs typeface="Calibri"/>
                  <a:sym typeface="Calibri"/>
                </a:rPr>
                <a:t>symptoms of  exhaustion.</a:t>
              </a:r>
              <a:endParaRPr sz="750">
                <a:solidFill>
                  <a:schemeClr val="dk1"/>
                </a:solidFill>
                <a:latin typeface="Calibri"/>
                <a:ea typeface="Calibri"/>
                <a:cs typeface="Calibri"/>
                <a:sym typeface="Calibri"/>
              </a:endParaRPr>
            </a:p>
          </p:txBody>
        </p:sp>
        <p:sp>
          <p:nvSpPr>
            <p:cNvPr id="166" name="Google Shape;166;p9"/>
            <p:cNvSpPr txBox="1"/>
            <p:nvPr/>
          </p:nvSpPr>
          <p:spPr>
            <a:xfrm>
              <a:off x="6182636" y="3390743"/>
              <a:ext cx="447115" cy="324187"/>
            </a:xfrm>
            <a:prstGeom prst="rect">
              <a:avLst/>
            </a:prstGeom>
            <a:noFill/>
            <a:ln>
              <a:noFill/>
            </a:ln>
          </p:spPr>
          <p:txBody>
            <a:bodyPr anchorCtr="0" anchor="t" bIns="0" lIns="0" spcFirstLastPara="1" rIns="0" wrap="square" tIns="31925">
              <a:spAutoFit/>
            </a:bodyPr>
            <a:lstStyle/>
            <a:p>
              <a:pPr indent="-559" lvl="0" marL="11206" marR="4483" rtl="0" algn="ctr">
                <a:lnSpc>
                  <a:spcPct val="86400"/>
                </a:lnSpc>
                <a:spcBef>
                  <a:spcPts val="0"/>
                </a:spcBef>
                <a:spcAft>
                  <a:spcPts val="0"/>
                </a:spcAft>
                <a:buNone/>
              </a:pPr>
              <a:r>
                <a:rPr b="1" lang="en-US" sz="794">
                  <a:solidFill>
                    <a:srgbClr val="C72029"/>
                  </a:solidFill>
                  <a:latin typeface="Calibri"/>
                  <a:ea typeface="Calibri"/>
                  <a:cs typeface="Calibri"/>
                  <a:sym typeface="Calibri"/>
                </a:rPr>
                <a:t>Classify  </a:t>
              </a:r>
              <a:r>
                <a:rPr lang="en-US" sz="706">
                  <a:solidFill>
                    <a:srgbClr val="0D4D8C"/>
                  </a:solidFill>
                  <a:latin typeface="Calibri"/>
                  <a:ea typeface="Calibri"/>
                  <a:cs typeface="Calibri"/>
                  <a:sym typeface="Calibri"/>
                </a:rPr>
                <a:t>adhesives by  toxicity.</a:t>
              </a:r>
              <a:endParaRPr sz="706">
                <a:solidFill>
                  <a:schemeClr val="dk1"/>
                </a:solidFill>
                <a:latin typeface="Calibri"/>
                <a:ea typeface="Calibri"/>
                <a:cs typeface="Calibri"/>
                <a:sym typeface="Calibri"/>
              </a:endParaRPr>
            </a:p>
          </p:txBody>
        </p:sp>
        <p:sp>
          <p:nvSpPr>
            <p:cNvPr id="167" name="Google Shape;167;p9"/>
            <p:cNvSpPr txBox="1"/>
            <p:nvPr/>
          </p:nvSpPr>
          <p:spPr>
            <a:xfrm>
              <a:off x="6740547" y="2955090"/>
              <a:ext cx="317126" cy="317392"/>
            </a:xfrm>
            <a:prstGeom prst="rect">
              <a:avLst/>
            </a:prstGeom>
            <a:noFill/>
            <a:ln>
              <a:noFill/>
            </a:ln>
          </p:spPr>
          <p:txBody>
            <a:bodyPr anchorCtr="0" anchor="t" bIns="0" lIns="0" spcFirstLastPara="1" rIns="0" wrap="square" tIns="31925">
              <a:spAutoFit/>
            </a:bodyPr>
            <a:lstStyle/>
            <a:p>
              <a:pPr indent="5043" lvl="0" marL="11206" marR="4483" rtl="0" algn="just">
                <a:lnSpc>
                  <a:spcPct val="84300"/>
                </a:lnSpc>
                <a:spcBef>
                  <a:spcPts val="0"/>
                </a:spcBef>
                <a:spcAft>
                  <a:spcPts val="0"/>
                </a:spcAft>
                <a:buNone/>
              </a:pPr>
              <a:r>
                <a:rPr b="1" lang="en-US" sz="794">
                  <a:solidFill>
                    <a:srgbClr val="C72029"/>
                  </a:solidFill>
                  <a:latin typeface="Calibri"/>
                  <a:ea typeface="Calibri"/>
                  <a:cs typeface="Calibri"/>
                  <a:sym typeface="Calibri"/>
                </a:rPr>
                <a:t>Provide  </a:t>
              </a:r>
              <a:r>
                <a:rPr lang="en-US" sz="706">
                  <a:solidFill>
                    <a:srgbClr val="0D4D8C"/>
                  </a:solidFill>
                  <a:latin typeface="Calibri"/>
                  <a:ea typeface="Calibri"/>
                  <a:cs typeface="Calibri"/>
                  <a:sym typeface="Calibri"/>
                </a:rPr>
                <a:t>advice to  novices.</a:t>
              </a:r>
              <a:endParaRPr sz="706">
                <a:solidFill>
                  <a:schemeClr val="dk1"/>
                </a:solidFill>
                <a:latin typeface="Calibri"/>
                <a:ea typeface="Calibri"/>
                <a:cs typeface="Calibri"/>
                <a:sym typeface="Calibri"/>
              </a:endParaRPr>
            </a:p>
          </p:txBody>
        </p:sp>
        <p:sp>
          <p:nvSpPr>
            <p:cNvPr id="168" name="Google Shape;168;p9"/>
            <p:cNvSpPr txBox="1"/>
            <p:nvPr/>
          </p:nvSpPr>
          <p:spPr>
            <a:xfrm>
              <a:off x="7122061" y="2555591"/>
              <a:ext cx="482413" cy="310595"/>
            </a:xfrm>
            <a:prstGeom prst="rect">
              <a:avLst/>
            </a:prstGeom>
            <a:noFill/>
            <a:ln>
              <a:noFill/>
            </a:ln>
          </p:spPr>
          <p:txBody>
            <a:bodyPr anchorCtr="0" anchor="t" bIns="0" lIns="0" spcFirstLastPara="1" rIns="0" wrap="square" tIns="31925">
              <a:spAutoFit/>
            </a:bodyPr>
            <a:lstStyle/>
            <a:p>
              <a:pPr indent="0" lvl="0" marL="11206" marR="4483" rtl="0" algn="ctr">
                <a:lnSpc>
                  <a:spcPct val="82300"/>
                </a:lnSpc>
                <a:spcBef>
                  <a:spcPts val="0"/>
                </a:spcBef>
                <a:spcAft>
                  <a:spcPts val="0"/>
                </a:spcAft>
                <a:buNone/>
              </a:pPr>
              <a:r>
                <a:rPr b="1" lang="en-US" sz="794">
                  <a:solidFill>
                    <a:srgbClr val="C72029"/>
                  </a:solidFill>
                  <a:latin typeface="Calibri"/>
                  <a:ea typeface="Calibri"/>
                  <a:cs typeface="Calibri"/>
                  <a:sym typeface="Calibri"/>
                </a:rPr>
                <a:t>Diﬀerentiate  </a:t>
              </a:r>
              <a:r>
                <a:rPr lang="en-US" sz="706">
                  <a:solidFill>
                    <a:srgbClr val="0D4D8C"/>
                  </a:solidFill>
                  <a:latin typeface="Calibri"/>
                  <a:ea typeface="Calibri"/>
                  <a:cs typeface="Calibri"/>
                  <a:sym typeface="Calibri"/>
                </a:rPr>
                <a:t>high and low  culture</a:t>
              </a:r>
              <a:r>
                <a:rPr lang="en-US" sz="706">
                  <a:solidFill>
                    <a:srgbClr val="41405E"/>
                  </a:solidFill>
                  <a:latin typeface="Calibri"/>
                  <a:ea typeface="Calibri"/>
                  <a:cs typeface="Calibri"/>
                  <a:sym typeface="Calibri"/>
                </a:rPr>
                <a:t>.</a:t>
              </a:r>
              <a:endParaRPr sz="706">
                <a:solidFill>
                  <a:schemeClr val="dk1"/>
                </a:solidFill>
                <a:latin typeface="Calibri"/>
                <a:ea typeface="Calibri"/>
                <a:cs typeface="Calibri"/>
                <a:sym typeface="Calibri"/>
              </a:endParaRPr>
            </a:p>
          </p:txBody>
        </p:sp>
        <p:sp>
          <p:nvSpPr>
            <p:cNvPr id="169" name="Google Shape;169;p9"/>
            <p:cNvSpPr txBox="1"/>
            <p:nvPr/>
          </p:nvSpPr>
          <p:spPr>
            <a:xfrm>
              <a:off x="7597260" y="2182020"/>
              <a:ext cx="401731" cy="305679"/>
            </a:xfrm>
            <a:prstGeom prst="rect">
              <a:avLst/>
            </a:prstGeom>
            <a:noFill/>
            <a:ln>
              <a:noFill/>
            </a:ln>
          </p:spPr>
          <p:txBody>
            <a:bodyPr anchorCtr="0" anchor="t" bIns="0" lIns="0" spcFirstLastPara="1" rIns="0" wrap="square" tIns="30800">
              <a:spAutoFit/>
            </a:bodyPr>
            <a:lstStyle/>
            <a:p>
              <a:pPr indent="0" lvl="0" marL="11206" marR="4483" rtl="0" algn="ctr">
                <a:lnSpc>
                  <a:spcPct val="85500"/>
                </a:lnSpc>
                <a:spcBef>
                  <a:spcPts val="0"/>
                </a:spcBef>
                <a:spcAft>
                  <a:spcPts val="0"/>
                </a:spcAft>
                <a:buNone/>
              </a:pPr>
              <a:r>
                <a:rPr b="1" lang="en-US" sz="750">
                  <a:solidFill>
                    <a:srgbClr val="C72029"/>
                  </a:solidFill>
                  <a:latin typeface="Calibri"/>
                  <a:ea typeface="Calibri"/>
                  <a:cs typeface="Calibri"/>
                  <a:sym typeface="Calibri"/>
                </a:rPr>
                <a:t>Determine  </a:t>
              </a:r>
              <a:r>
                <a:rPr lang="en-US" sz="662">
                  <a:solidFill>
                    <a:srgbClr val="0D4D8C"/>
                  </a:solidFill>
                  <a:latin typeface="Calibri"/>
                  <a:ea typeface="Calibri"/>
                  <a:cs typeface="Calibri"/>
                  <a:sym typeface="Calibri"/>
                </a:rPr>
                <a:t>relevance of  results.</a:t>
              </a:r>
              <a:endParaRPr sz="662">
                <a:solidFill>
                  <a:schemeClr val="dk1"/>
                </a:solidFill>
                <a:latin typeface="Calibri"/>
                <a:ea typeface="Calibri"/>
                <a:cs typeface="Calibri"/>
                <a:sym typeface="Calibri"/>
              </a:endParaRPr>
            </a:p>
          </p:txBody>
        </p:sp>
        <p:sp>
          <p:nvSpPr>
            <p:cNvPr id="170" name="Google Shape;170;p9"/>
            <p:cNvSpPr txBox="1"/>
            <p:nvPr/>
          </p:nvSpPr>
          <p:spPr>
            <a:xfrm>
              <a:off x="8044609" y="1814927"/>
              <a:ext cx="358588" cy="296061"/>
            </a:xfrm>
            <a:prstGeom prst="rect">
              <a:avLst/>
            </a:prstGeom>
            <a:noFill/>
            <a:ln>
              <a:noFill/>
            </a:ln>
          </p:spPr>
          <p:txBody>
            <a:bodyPr anchorCtr="0" anchor="t" bIns="0" lIns="0" spcFirstLastPara="1" rIns="0" wrap="square" tIns="30800">
              <a:spAutoFit/>
            </a:bodyPr>
            <a:lstStyle/>
            <a:p>
              <a:pPr indent="-25215" lvl="0" marL="35861" marR="4483" rtl="0" algn="just">
                <a:lnSpc>
                  <a:spcPct val="83300"/>
                </a:lnSpc>
                <a:spcBef>
                  <a:spcPts val="0"/>
                </a:spcBef>
                <a:spcAft>
                  <a:spcPts val="0"/>
                </a:spcAft>
                <a:buNone/>
              </a:pPr>
              <a:r>
                <a:rPr b="1" lang="en-US" sz="750">
                  <a:solidFill>
                    <a:srgbClr val="C42029"/>
                  </a:solidFill>
                  <a:latin typeface="Calibri"/>
                  <a:ea typeface="Calibri"/>
                  <a:cs typeface="Calibri"/>
                  <a:sym typeface="Calibri"/>
                </a:rPr>
                <a:t>Assemble  </a:t>
              </a:r>
              <a:r>
                <a:rPr lang="en-US" sz="662">
                  <a:solidFill>
                    <a:srgbClr val="0D4D8C"/>
                  </a:solidFill>
                  <a:latin typeface="Calibri"/>
                  <a:ea typeface="Calibri"/>
                  <a:cs typeface="Calibri"/>
                  <a:sym typeface="Calibri"/>
                </a:rPr>
                <a:t>a team of  experts.</a:t>
              </a:r>
              <a:endParaRPr sz="662">
                <a:solidFill>
                  <a:schemeClr val="dk1"/>
                </a:solidFill>
                <a:latin typeface="Calibri"/>
                <a:ea typeface="Calibri"/>
                <a:cs typeface="Calibri"/>
                <a:sym typeface="Calibri"/>
              </a:endParaRPr>
            </a:p>
          </p:txBody>
        </p:sp>
        <p:sp>
          <p:nvSpPr>
            <p:cNvPr id="171" name="Google Shape;171;p9"/>
            <p:cNvSpPr txBox="1"/>
            <p:nvPr/>
          </p:nvSpPr>
          <p:spPr>
            <a:xfrm>
              <a:off x="7649011" y="1454146"/>
              <a:ext cx="251012" cy="123895"/>
            </a:xfrm>
            <a:prstGeom prst="rect">
              <a:avLst/>
            </a:prstGeom>
            <a:noFill/>
            <a:ln>
              <a:noFill/>
            </a:ln>
          </p:spPr>
          <p:txBody>
            <a:bodyPr anchorCtr="0" anchor="t" bIns="0" lIns="0" spcFirstLastPara="1" rIns="0" wrap="square" tIns="15125">
              <a:spAutoFit/>
            </a:bodyPr>
            <a:lstStyle/>
            <a:p>
              <a:pPr indent="0" lvl="0" marL="11206" marR="0" rtl="0" algn="l">
                <a:spcBef>
                  <a:spcPts val="0"/>
                </a:spcBef>
                <a:spcAft>
                  <a:spcPts val="0"/>
                </a:spcAft>
                <a:buNone/>
              </a:pPr>
              <a:r>
                <a:rPr b="1" lang="en-US" sz="706">
                  <a:solidFill>
                    <a:srgbClr val="BF2027"/>
                  </a:solidFill>
                  <a:latin typeface="Calibri"/>
                  <a:ea typeface="Calibri"/>
                  <a:cs typeface="Calibri"/>
                  <a:sym typeface="Calibri"/>
                </a:rPr>
                <a:t>Design</a:t>
              </a:r>
              <a:endParaRPr sz="706">
                <a:solidFill>
                  <a:schemeClr val="dk1"/>
                </a:solidFill>
                <a:latin typeface="Calibri"/>
                <a:ea typeface="Calibri"/>
                <a:cs typeface="Calibri"/>
                <a:sym typeface="Calibri"/>
              </a:endParaRPr>
            </a:p>
          </p:txBody>
        </p:sp>
        <p:sp>
          <p:nvSpPr>
            <p:cNvPr id="172" name="Google Shape;172;p9"/>
            <p:cNvSpPr txBox="1"/>
            <p:nvPr/>
          </p:nvSpPr>
          <p:spPr>
            <a:xfrm>
              <a:off x="7487772" y="1548027"/>
              <a:ext cx="573741" cy="207258"/>
            </a:xfrm>
            <a:prstGeom prst="rect">
              <a:avLst/>
            </a:prstGeom>
            <a:noFill/>
            <a:ln>
              <a:noFill/>
            </a:ln>
          </p:spPr>
          <p:txBody>
            <a:bodyPr anchorCtr="0" anchor="t" bIns="0" lIns="0" spcFirstLastPara="1" rIns="0" wrap="square" tIns="27450">
              <a:spAutoFit/>
            </a:bodyPr>
            <a:lstStyle/>
            <a:p>
              <a:pPr indent="-131676" lvl="0" marL="142322" marR="4483" rtl="0" algn="l">
                <a:lnSpc>
                  <a:spcPct val="105663"/>
                </a:lnSpc>
                <a:spcBef>
                  <a:spcPts val="0"/>
                </a:spcBef>
                <a:spcAft>
                  <a:spcPts val="0"/>
                </a:spcAft>
                <a:buNone/>
              </a:pPr>
              <a:r>
                <a:rPr lang="en-US" sz="618">
                  <a:solidFill>
                    <a:srgbClr val="0D4D8C"/>
                  </a:solidFill>
                  <a:latin typeface="Calibri"/>
                  <a:ea typeface="Calibri"/>
                  <a:cs typeface="Calibri"/>
                  <a:sym typeface="Calibri"/>
                </a:rPr>
                <a:t>an eﬃcient project  workﬂow.</a:t>
              </a:r>
              <a:endParaRPr sz="618">
                <a:solidFill>
                  <a:schemeClr val="dk1"/>
                </a:solidFill>
                <a:latin typeface="Calibri"/>
                <a:ea typeface="Calibri"/>
                <a:cs typeface="Calibri"/>
                <a:sym typeface="Calibri"/>
              </a:endParaRPr>
            </a:p>
          </p:txBody>
        </p:sp>
        <p:sp>
          <p:nvSpPr>
            <p:cNvPr id="173" name="Google Shape;173;p9"/>
            <p:cNvSpPr txBox="1"/>
            <p:nvPr/>
          </p:nvSpPr>
          <p:spPr>
            <a:xfrm>
              <a:off x="5153381" y="3344200"/>
              <a:ext cx="546847" cy="323052"/>
            </a:xfrm>
            <a:prstGeom prst="rect">
              <a:avLst/>
            </a:prstGeom>
            <a:noFill/>
            <a:ln>
              <a:noFill/>
            </a:ln>
          </p:spPr>
          <p:txBody>
            <a:bodyPr anchorCtr="0" anchor="t" bIns="0" lIns="0" spcFirstLastPara="1" rIns="0" wrap="square" tIns="15125">
              <a:spAutoFit/>
            </a:bodyPr>
            <a:lstStyle/>
            <a:p>
              <a:pPr indent="0" lvl="0" marL="160813" marR="0" rtl="0" algn="l">
                <a:lnSpc>
                  <a:spcPct val="112216"/>
                </a:lnSpc>
                <a:spcBef>
                  <a:spcPts val="0"/>
                </a:spcBef>
                <a:spcAft>
                  <a:spcPts val="0"/>
                </a:spcAft>
                <a:buNone/>
              </a:pPr>
              <a:r>
                <a:rPr b="1" lang="en-US" sz="794">
                  <a:solidFill>
                    <a:srgbClr val="C72029"/>
                  </a:solidFill>
                  <a:latin typeface="Calibri"/>
                  <a:ea typeface="Calibri"/>
                  <a:cs typeface="Calibri"/>
                  <a:sym typeface="Calibri"/>
                </a:rPr>
                <a:t>Recall</a:t>
              </a:r>
              <a:endParaRPr sz="794">
                <a:solidFill>
                  <a:schemeClr val="dk1"/>
                </a:solidFill>
                <a:latin typeface="Calibri"/>
                <a:ea typeface="Calibri"/>
                <a:cs typeface="Calibri"/>
                <a:sym typeface="Calibri"/>
              </a:endParaRPr>
            </a:p>
            <a:p>
              <a:pPr indent="0" lvl="0" marL="11206" marR="4483" rtl="0" algn="ctr">
                <a:lnSpc>
                  <a:spcPct val="104957"/>
                </a:lnSpc>
                <a:spcBef>
                  <a:spcPts val="53"/>
                </a:spcBef>
                <a:spcAft>
                  <a:spcPts val="0"/>
                </a:spcAft>
                <a:buNone/>
              </a:pPr>
              <a:r>
                <a:rPr lang="en-US" sz="706">
                  <a:solidFill>
                    <a:srgbClr val="0D4D8C"/>
                  </a:solidFill>
                  <a:latin typeface="Calibri"/>
                  <a:ea typeface="Calibri"/>
                  <a:cs typeface="Calibri"/>
                  <a:sym typeface="Calibri"/>
                </a:rPr>
                <a:t>how to perform  CPR.</a:t>
              </a:r>
              <a:endParaRPr sz="706">
                <a:solidFill>
                  <a:schemeClr val="dk1"/>
                </a:solidFill>
                <a:latin typeface="Calibri"/>
                <a:ea typeface="Calibri"/>
                <a:cs typeface="Calibri"/>
                <a:sym typeface="Calibri"/>
              </a:endParaRPr>
            </a:p>
          </p:txBody>
        </p:sp>
        <p:sp>
          <p:nvSpPr>
            <p:cNvPr id="174" name="Google Shape;174;p9"/>
            <p:cNvSpPr txBox="1"/>
            <p:nvPr/>
          </p:nvSpPr>
          <p:spPr>
            <a:xfrm>
              <a:off x="5756774" y="2908482"/>
              <a:ext cx="424143" cy="317392"/>
            </a:xfrm>
            <a:prstGeom prst="rect">
              <a:avLst/>
            </a:prstGeom>
            <a:noFill/>
            <a:ln>
              <a:noFill/>
            </a:ln>
          </p:spPr>
          <p:txBody>
            <a:bodyPr anchorCtr="0" anchor="t" bIns="0" lIns="0" spcFirstLastPara="1" rIns="0" wrap="square" tIns="31925">
              <a:spAutoFit/>
            </a:bodyPr>
            <a:lstStyle/>
            <a:p>
              <a:pPr indent="-560" lvl="0" marL="10646" marR="4483" rtl="0" algn="ctr">
                <a:lnSpc>
                  <a:spcPct val="84300"/>
                </a:lnSpc>
                <a:spcBef>
                  <a:spcPts val="0"/>
                </a:spcBef>
                <a:spcAft>
                  <a:spcPts val="0"/>
                </a:spcAft>
                <a:buNone/>
              </a:pPr>
              <a:r>
                <a:rPr b="1" lang="en-US" sz="794">
                  <a:solidFill>
                    <a:srgbClr val="C72029"/>
                  </a:solidFill>
                  <a:latin typeface="Calibri"/>
                  <a:ea typeface="Calibri"/>
                  <a:cs typeface="Calibri"/>
                  <a:sym typeface="Calibri"/>
                </a:rPr>
                <a:t>Clarify  </a:t>
              </a:r>
              <a:r>
                <a:rPr lang="en-US" sz="706">
                  <a:solidFill>
                    <a:srgbClr val="0D4D8C"/>
                  </a:solidFill>
                  <a:latin typeface="Calibri"/>
                  <a:ea typeface="Calibri"/>
                  <a:cs typeface="Calibri"/>
                  <a:sym typeface="Calibri"/>
                </a:rPr>
                <a:t>assembly  instructions.</a:t>
              </a:r>
              <a:endParaRPr sz="706">
                <a:solidFill>
                  <a:schemeClr val="dk1"/>
                </a:solidFill>
                <a:latin typeface="Calibri"/>
                <a:ea typeface="Calibri"/>
                <a:cs typeface="Calibri"/>
                <a:sym typeface="Calibri"/>
              </a:endParaRPr>
            </a:p>
          </p:txBody>
        </p:sp>
        <p:sp>
          <p:nvSpPr>
            <p:cNvPr id="175" name="Google Shape;175;p9"/>
            <p:cNvSpPr txBox="1"/>
            <p:nvPr/>
          </p:nvSpPr>
          <p:spPr>
            <a:xfrm>
              <a:off x="6175797" y="2528081"/>
              <a:ext cx="563656" cy="318527"/>
            </a:xfrm>
            <a:prstGeom prst="rect">
              <a:avLst/>
            </a:prstGeom>
            <a:noFill/>
            <a:ln>
              <a:noFill/>
            </a:ln>
          </p:spPr>
          <p:txBody>
            <a:bodyPr anchorCtr="0" anchor="t" bIns="0" lIns="0" spcFirstLastPara="1" rIns="0" wrap="square" tIns="10625">
              <a:spAutoFit/>
            </a:bodyPr>
            <a:lstStyle/>
            <a:p>
              <a:pPr indent="0" lvl="0" marL="112065" marR="0" rtl="0" algn="l">
                <a:lnSpc>
                  <a:spcPct val="110075"/>
                </a:lnSpc>
                <a:spcBef>
                  <a:spcPts val="0"/>
                </a:spcBef>
                <a:spcAft>
                  <a:spcPts val="0"/>
                </a:spcAft>
                <a:buNone/>
              </a:pPr>
              <a:r>
                <a:rPr b="1" lang="en-US" sz="794">
                  <a:solidFill>
                    <a:srgbClr val="C72029"/>
                  </a:solidFill>
                  <a:latin typeface="Calibri"/>
                  <a:ea typeface="Calibri"/>
                  <a:cs typeface="Calibri"/>
                  <a:sym typeface="Calibri"/>
                </a:rPr>
                <a:t>Carry out</a:t>
              </a:r>
              <a:endParaRPr sz="794">
                <a:solidFill>
                  <a:schemeClr val="dk1"/>
                </a:solidFill>
                <a:latin typeface="Calibri"/>
                <a:ea typeface="Calibri"/>
                <a:cs typeface="Calibri"/>
                <a:sym typeface="Calibri"/>
              </a:endParaRPr>
            </a:p>
            <a:p>
              <a:pPr indent="0" lvl="0" marL="11206" marR="4483" rtl="0" algn="ctr">
                <a:lnSpc>
                  <a:spcPct val="100000"/>
                </a:lnSpc>
                <a:spcBef>
                  <a:spcPts val="62"/>
                </a:spcBef>
                <a:spcAft>
                  <a:spcPts val="0"/>
                </a:spcAft>
                <a:buNone/>
              </a:pPr>
              <a:r>
                <a:rPr lang="en-US" sz="706">
                  <a:solidFill>
                    <a:srgbClr val="0D4D8C"/>
                  </a:solidFill>
                  <a:latin typeface="Calibri"/>
                  <a:ea typeface="Calibri"/>
                  <a:cs typeface="Calibri"/>
                  <a:sym typeface="Calibri"/>
                </a:rPr>
                <a:t>pH tests of water  samples.</a:t>
              </a:r>
              <a:endParaRPr sz="706">
                <a:solidFill>
                  <a:schemeClr val="dk1"/>
                </a:solidFill>
                <a:latin typeface="Calibri"/>
                <a:ea typeface="Calibri"/>
                <a:cs typeface="Calibri"/>
                <a:sym typeface="Calibri"/>
              </a:endParaRPr>
            </a:p>
          </p:txBody>
        </p:sp>
        <p:sp>
          <p:nvSpPr>
            <p:cNvPr id="176" name="Google Shape;176;p9"/>
            <p:cNvSpPr txBox="1"/>
            <p:nvPr/>
          </p:nvSpPr>
          <p:spPr>
            <a:xfrm>
              <a:off x="6663484" y="2141792"/>
              <a:ext cx="530599" cy="305679"/>
            </a:xfrm>
            <a:prstGeom prst="rect">
              <a:avLst/>
            </a:prstGeom>
            <a:noFill/>
            <a:ln>
              <a:noFill/>
            </a:ln>
          </p:spPr>
          <p:txBody>
            <a:bodyPr anchorCtr="0" anchor="t" bIns="0" lIns="0" spcFirstLastPara="1" rIns="0" wrap="square" tIns="30800">
              <a:spAutoFit/>
            </a:bodyPr>
            <a:lstStyle/>
            <a:p>
              <a:pPr indent="0" lvl="0" marL="11206" marR="4483" rtl="0" algn="ctr">
                <a:lnSpc>
                  <a:spcPct val="85500"/>
                </a:lnSpc>
                <a:spcBef>
                  <a:spcPts val="0"/>
                </a:spcBef>
                <a:spcAft>
                  <a:spcPts val="0"/>
                </a:spcAft>
                <a:buNone/>
              </a:pPr>
              <a:r>
                <a:rPr b="1" lang="en-US" sz="750">
                  <a:solidFill>
                    <a:srgbClr val="C72029"/>
                  </a:solidFill>
                  <a:latin typeface="Calibri"/>
                  <a:ea typeface="Calibri"/>
                  <a:cs typeface="Calibri"/>
                  <a:sym typeface="Calibri"/>
                </a:rPr>
                <a:t>Integrate  </a:t>
              </a:r>
              <a:r>
                <a:rPr lang="en-US" sz="662">
                  <a:solidFill>
                    <a:srgbClr val="0D4D8C"/>
                  </a:solidFill>
                  <a:latin typeface="Calibri"/>
                  <a:ea typeface="Calibri"/>
                  <a:cs typeface="Calibri"/>
                  <a:sym typeface="Calibri"/>
                </a:rPr>
                <a:t>compliance with  regulations.</a:t>
              </a:r>
              <a:endParaRPr sz="662">
                <a:solidFill>
                  <a:schemeClr val="dk1"/>
                </a:solidFill>
                <a:latin typeface="Calibri"/>
                <a:ea typeface="Calibri"/>
                <a:cs typeface="Calibri"/>
                <a:sym typeface="Calibri"/>
              </a:endParaRPr>
            </a:p>
          </p:txBody>
        </p:sp>
        <p:sp>
          <p:nvSpPr>
            <p:cNvPr id="177" name="Google Shape;177;p9"/>
            <p:cNvSpPr txBox="1"/>
            <p:nvPr/>
          </p:nvSpPr>
          <p:spPr>
            <a:xfrm>
              <a:off x="7034065" y="1780291"/>
              <a:ext cx="673474" cy="306833"/>
            </a:xfrm>
            <a:prstGeom prst="rect">
              <a:avLst/>
            </a:prstGeom>
            <a:noFill/>
            <a:ln>
              <a:noFill/>
            </a:ln>
          </p:spPr>
          <p:txBody>
            <a:bodyPr anchorCtr="0" anchor="t" bIns="0" lIns="0" spcFirstLastPara="1" rIns="0" wrap="square" tIns="11750">
              <a:spAutoFit/>
            </a:bodyPr>
            <a:lstStyle/>
            <a:p>
              <a:pPr indent="0" lvl="0" marL="0" marR="0" rtl="0" algn="ctr">
                <a:lnSpc>
                  <a:spcPct val="110533"/>
                </a:lnSpc>
                <a:spcBef>
                  <a:spcPts val="0"/>
                </a:spcBef>
                <a:spcAft>
                  <a:spcPts val="0"/>
                </a:spcAft>
                <a:buNone/>
              </a:pPr>
              <a:r>
                <a:rPr b="1" lang="en-US" sz="750">
                  <a:solidFill>
                    <a:srgbClr val="C72029"/>
                  </a:solidFill>
                  <a:latin typeface="Calibri"/>
                  <a:ea typeface="Calibri"/>
                  <a:cs typeface="Calibri"/>
                  <a:sym typeface="Calibri"/>
                </a:rPr>
                <a:t>Judge</a:t>
              </a:r>
              <a:endParaRPr sz="750">
                <a:solidFill>
                  <a:schemeClr val="dk1"/>
                </a:solidFill>
                <a:latin typeface="Calibri"/>
                <a:ea typeface="Calibri"/>
                <a:cs typeface="Calibri"/>
                <a:sym typeface="Calibri"/>
              </a:endParaRPr>
            </a:p>
            <a:p>
              <a:pPr indent="0" lvl="0" marL="11206" marR="4483" rtl="0" algn="ctr">
                <a:lnSpc>
                  <a:spcPct val="101359"/>
                </a:lnSpc>
                <a:spcBef>
                  <a:spcPts val="53"/>
                </a:spcBef>
                <a:spcAft>
                  <a:spcPts val="0"/>
                </a:spcAft>
                <a:buNone/>
              </a:pPr>
              <a:r>
                <a:rPr lang="en-US" sz="662">
                  <a:solidFill>
                    <a:srgbClr val="0D4D8C"/>
                  </a:solidFill>
                  <a:latin typeface="Calibri"/>
                  <a:ea typeface="Calibri"/>
                  <a:cs typeface="Calibri"/>
                  <a:sym typeface="Calibri"/>
                </a:rPr>
                <a:t>eﬃciency of sampling  techniques.</a:t>
              </a:r>
              <a:endParaRPr sz="662">
                <a:solidFill>
                  <a:schemeClr val="dk1"/>
                </a:solidFill>
                <a:latin typeface="Calibri"/>
                <a:ea typeface="Calibri"/>
                <a:cs typeface="Calibri"/>
                <a:sym typeface="Calibri"/>
              </a:endParaRPr>
            </a:p>
          </p:txBody>
        </p:sp>
        <p:sp>
          <p:nvSpPr>
            <p:cNvPr id="178" name="Google Shape;178;p9"/>
            <p:cNvSpPr txBox="1"/>
            <p:nvPr/>
          </p:nvSpPr>
          <p:spPr>
            <a:xfrm>
              <a:off x="4666944" y="2861820"/>
              <a:ext cx="754156" cy="320788"/>
            </a:xfrm>
            <a:prstGeom prst="rect">
              <a:avLst/>
            </a:prstGeom>
            <a:noFill/>
            <a:ln>
              <a:noFill/>
            </a:ln>
          </p:spPr>
          <p:txBody>
            <a:bodyPr anchorCtr="0" anchor="t" bIns="0" lIns="0" spcFirstLastPara="1" rIns="0" wrap="square" tIns="12875">
              <a:spAutoFit/>
            </a:bodyPr>
            <a:lstStyle/>
            <a:p>
              <a:pPr indent="0" lvl="0" marL="232533" marR="0" rtl="0" algn="l">
                <a:lnSpc>
                  <a:spcPct val="111083"/>
                </a:lnSpc>
                <a:spcBef>
                  <a:spcPts val="0"/>
                </a:spcBef>
                <a:spcAft>
                  <a:spcPts val="0"/>
                </a:spcAft>
                <a:buNone/>
              </a:pPr>
              <a:r>
                <a:rPr b="1" lang="en-US" sz="794">
                  <a:solidFill>
                    <a:srgbClr val="C72029"/>
                  </a:solidFill>
                  <a:latin typeface="Calibri"/>
                  <a:ea typeface="Calibri"/>
                  <a:cs typeface="Calibri"/>
                  <a:sym typeface="Calibri"/>
                </a:rPr>
                <a:t>Identify</a:t>
              </a:r>
              <a:endParaRPr sz="794">
                <a:solidFill>
                  <a:schemeClr val="dk1"/>
                </a:solidFill>
                <a:latin typeface="Calibri"/>
                <a:ea typeface="Calibri"/>
                <a:cs typeface="Calibri"/>
                <a:sym typeface="Calibri"/>
              </a:endParaRPr>
            </a:p>
            <a:p>
              <a:pPr indent="0" lvl="0" marL="10646" marR="4483" rtl="0" algn="ctr">
                <a:lnSpc>
                  <a:spcPct val="102407"/>
                </a:lnSpc>
                <a:spcBef>
                  <a:spcPts val="57"/>
                </a:spcBef>
                <a:spcAft>
                  <a:spcPts val="0"/>
                </a:spcAft>
                <a:buNone/>
              </a:pPr>
              <a:r>
                <a:rPr lang="en-US" sz="706">
                  <a:solidFill>
                    <a:srgbClr val="0D4D8C"/>
                  </a:solidFill>
                  <a:latin typeface="Calibri"/>
                  <a:ea typeface="Calibri"/>
                  <a:cs typeface="Calibri"/>
                  <a:sym typeface="Calibri"/>
                </a:rPr>
                <a:t>strategies for retaining  information.</a:t>
              </a:r>
              <a:endParaRPr sz="706">
                <a:solidFill>
                  <a:schemeClr val="dk1"/>
                </a:solidFill>
                <a:latin typeface="Calibri"/>
                <a:ea typeface="Calibri"/>
                <a:cs typeface="Calibri"/>
                <a:sym typeface="Calibri"/>
              </a:endParaRPr>
            </a:p>
          </p:txBody>
        </p:sp>
        <p:sp>
          <p:nvSpPr>
            <p:cNvPr id="179" name="Google Shape;179;p9"/>
            <p:cNvSpPr txBox="1"/>
            <p:nvPr/>
          </p:nvSpPr>
          <p:spPr>
            <a:xfrm>
              <a:off x="5279897" y="2459236"/>
              <a:ext cx="578784" cy="318527"/>
            </a:xfrm>
            <a:prstGeom prst="rect">
              <a:avLst/>
            </a:prstGeom>
            <a:noFill/>
            <a:ln>
              <a:noFill/>
            </a:ln>
          </p:spPr>
          <p:txBody>
            <a:bodyPr anchorCtr="0" anchor="t" bIns="0" lIns="0" spcFirstLastPara="1" rIns="0" wrap="square" tIns="10625">
              <a:spAutoFit/>
            </a:bodyPr>
            <a:lstStyle/>
            <a:p>
              <a:pPr indent="0" lvl="0" marL="160253" marR="0" rtl="0" algn="l">
                <a:lnSpc>
                  <a:spcPct val="110075"/>
                </a:lnSpc>
                <a:spcBef>
                  <a:spcPts val="0"/>
                </a:spcBef>
                <a:spcAft>
                  <a:spcPts val="0"/>
                </a:spcAft>
                <a:buNone/>
              </a:pPr>
              <a:r>
                <a:rPr b="1" lang="en-US" sz="794">
                  <a:solidFill>
                    <a:srgbClr val="C72029"/>
                  </a:solidFill>
                  <a:latin typeface="Calibri"/>
                  <a:ea typeface="Calibri"/>
                  <a:cs typeface="Calibri"/>
                  <a:sym typeface="Calibri"/>
                </a:rPr>
                <a:t>Predict</a:t>
              </a:r>
              <a:endParaRPr sz="794">
                <a:solidFill>
                  <a:schemeClr val="dk1"/>
                </a:solidFill>
                <a:latin typeface="Calibri"/>
                <a:ea typeface="Calibri"/>
                <a:cs typeface="Calibri"/>
                <a:sym typeface="Calibri"/>
              </a:endParaRPr>
            </a:p>
            <a:p>
              <a:pPr indent="0" lvl="0" marL="10646" marR="4483" rtl="0" algn="ctr">
                <a:lnSpc>
                  <a:spcPct val="100000"/>
                </a:lnSpc>
                <a:spcBef>
                  <a:spcPts val="62"/>
                </a:spcBef>
                <a:spcAft>
                  <a:spcPts val="0"/>
                </a:spcAft>
                <a:buNone/>
              </a:pPr>
              <a:r>
                <a:rPr lang="en-US" sz="706">
                  <a:solidFill>
                    <a:srgbClr val="0D4D8C"/>
                  </a:solidFill>
                  <a:latin typeface="Calibri"/>
                  <a:ea typeface="Calibri"/>
                  <a:cs typeface="Calibri"/>
                  <a:sym typeface="Calibri"/>
                </a:rPr>
                <a:t>one’s response to  culture shock.</a:t>
              </a:r>
              <a:endParaRPr sz="706">
                <a:solidFill>
                  <a:schemeClr val="dk1"/>
                </a:solidFill>
                <a:latin typeface="Calibri"/>
                <a:ea typeface="Calibri"/>
                <a:cs typeface="Calibri"/>
                <a:sym typeface="Calibri"/>
              </a:endParaRPr>
            </a:p>
          </p:txBody>
        </p:sp>
        <p:sp>
          <p:nvSpPr>
            <p:cNvPr id="180" name="Google Shape;180;p9"/>
            <p:cNvSpPr txBox="1"/>
            <p:nvPr/>
          </p:nvSpPr>
          <p:spPr>
            <a:xfrm>
              <a:off x="5706103" y="2089265"/>
              <a:ext cx="717176" cy="296272"/>
            </a:xfrm>
            <a:prstGeom prst="rect">
              <a:avLst/>
            </a:prstGeom>
            <a:noFill/>
            <a:ln>
              <a:noFill/>
            </a:ln>
          </p:spPr>
          <p:txBody>
            <a:bodyPr anchorCtr="0" anchor="t" bIns="0" lIns="0" spcFirstLastPara="1" rIns="0" wrap="square" tIns="14000">
              <a:spAutoFit/>
            </a:bodyPr>
            <a:lstStyle/>
            <a:p>
              <a:pPr indent="0" lvl="0" marL="0" marR="0" rtl="0" algn="ctr">
                <a:lnSpc>
                  <a:spcPct val="111733"/>
                </a:lnSpc>
                <a:spcBef>
                  <a:spcPts val="0"/>
                </a:spcBef>
                <a:spcAft>
                  <a:spcPts val="0"/>
                </a:spcAft>
                <a:buNone/>
              </a:pPr>
              <a:r>
                <a:rPr b="1" lang="en-US" sz="750">
                  <a:solidFill>
                    <a:srgbClr val="C72029"/>
                  </a:solidFill>
                  <a:latin typeface="Calibri"/>
                  <a:ea typeface="Calibri"/>
                  <a:cs typeface="Calibri"/>
                  <a:sym typeface="Calibri"/>
                </a:rPr>
                <a:t>Use</a:t>
              </a:r>
              <a:endParaRPr sz="750">
                <a:solidFill>
                  <a:schemeClr val="dk1"/>
                </a:solidFill>
                <a:latin typeface="Calibri"/>
                <a:ea typeface="Calibri"/>
                <a:cs typeface="Calibri"/>
                <a:sym typeface="Calibri"/>
              </a:endParaRPr>
            </a:p>
            <a:p>
              <a:pPr indent="0" lvl="0" marL="11206" marR="4483" rtl="0" algn="ctr">
                <a:lnSpc>
                  <a:spcPct val="103927"/>
                </a:lnSpc>
                <a:spcBef>
                  <a:spcPts val="49"/>
                </a:spcBef>
                <a:spcAft>
                  <a:spcPts val="0"/>
                </a:spcAft>
                <a:buNone/>
              </a:pPr>
              <a:r>
                <a:rPr lang="en-US" sz="662">
                  <a:solidFill>
                    <a:srgbClr val="0D4D8C"/>
                  </a:solidFill>
                  <a:latin typeface="Calibri"/>
                  <a:ea typeface="Calibri"/>
                  <a:cs typeface="Calibri"/>
                  <a:sym typeface="Calibri"/>
                </a:rPr>
                <a:t>techniques that match  one’s strengths.</a:t>
              </a:r>
              <a:endParaRPr sz="662">
                <a:solidFill>
                  <a:schemeClr val="dk1"/>
                </a:solidFill>
                <a:latin typeface="Calibri"/>
                <a:ea typeface="Calibri"/>
                <a:cs typeface="Calibri"/>
                <a:sym typeface="Calibri"/>
              </a:endParaRPr>
            </a:p>
          </p:txBody>
        </p:sp>
        <p:sp>
          <p:nvSpPr>
            <p:cNvPr id="181" name="Google Shape;181;p9"/>
            <p:cNvSpPr txBox="1"/>
            <p:nvPr/>
          </p:nvSpPr>
          <p:spPr>
            <a:xfrm>
              <a:off x="6300507" y="1812596"/>
              <a:ext cx="443192" cy="204241"/>
            </a:xfrm>
            <a:prstGeom prst="rect">
              <a:avLst/>
            </a:prstGeom>
            <a:noFill/>
            <a:ln>
              <a:noFill/>
            </a:ln>
          </p:spPr>
          <p:txBody>
            <a:bodyPr anchorCtr="0" anchor="t" bIns="0" lIns="0" spcFirstLastPara="1" rIns="0" wrap="square" tIns="11750">
              <a:spAutoFit/>
            </a:bodyPr>
            <a:lstStyle/>
            <a:p>
              <a:pPr indent="0" lvl="0" marL="11206" marR="0" rtl="0" algn="l">
                <a:lnSpc>
                  <a:spcPct val="110533"/>
                </a:lnSpc>
                <a:spcBef>
                  <a:spcPts val="0"/>
                </a:spcBef>
                <a:spcAft>
                  <a:spcPts val="0"/>
                </a:spcAft>
                <a:buNone/>
              </a:pPr>
              <a:r>
                <a:rPr b="1" lang="en-US" sz="750">
                  <a:solidFill>
                    <a:srgbClr val="C72029"/>
                  </a:solidFill>
                  <a:latin typeface="Calibri"/>
                  <a:ea typeface="Calibri"/>
                  <a:cs typeface="Calibri"/>
                  <a:sym typeface="Calibri"/>
                </a:rPr>
                <a:t>Deconstruct</a:t>
              </a:r>
              <a:endParaRPr sz="750">
                <a:solidFill>
                  <a:schemeClr val="dk1"/>
                </a:solidFill>
                <a:latin typeface="Calibri"/>
                <a:ea typeface="Calibri"/>
                <a:cs typeface="Calibri"/>
                <a:sym typeface="Calibri"/>
              </a:endParaRPr>
            </a:p>
            <a:p>
              <a:pPr indent="0" lvl="0" marL="31378" marR="0" rtl="0" algn="l">
                <a:lnSpc>
                  <a:spcPct val="109214"/>
                </a:lnSpc>
                <a:spcBef>
                  <a:spcPts val="0"/>
                </a:spcBef>
                <a:spcAft>
                  <a:spcPts val="0"/>
                </a:spcAft>
                <a:buNone/>
              </a:pPr>
              <a:r>
                <a:rPr lang="en-US" sz="662">
                  <a:solidFill>
                    <a:srgbClr val="0D4D8C"/>
                  </a:solidFill>
                  <a:latin typeface="Calibri"/>
                  <a:ea typeface="Calibri"/>
                  <a:cs typeface="Calibri"/>
                  <a:sym typeface="Calibri"/>
                </a:rPr>
                <a:t>one’s biases.</a:t>
              </a:r>
              <a:endParaRPr sz="662">
                <a:solidFill>
                  <a:schemeClr val="dk1"/>
                </a:solidFill>
                <a:latin typeface="Calibri"/>
                <a:ea typeface="Calibri"/>
                <a:cs typeface="Calibri"/>
                <a:sym typeface="Calibri"/>
              </a:endParaRPr>
            </a:p>
          </p:txBody>
        </p:sp>
        <p:sp>
          <p:nvSpPr>
            <p:cNvPr id="182" name="Google Shape;182;p9"/>
            <p:cNvSpPr txBox="1"/>
            <p:nvPr/>
          </p:nvSpPr>
          <p:spPr>
            <a:xfrm>
              <a:off x="6833922" y="1527552"/>
              <a:ext cx="291353" cy="207258"/>
            </a:xfrm>
            <a:prstGeom prst="rect">
              <a:avLst/>
            </a:prstGeom>
            <a:noFill/>
            <a:ln>
              <a:noFill/>
            </a:ln>
          </p:spPr>
          <p:txBody>
            <a:bodyPr anchorCtr="0" anchor="t" bIns="0" lIns="0" spcFirstLastPara="1" rIns="0" wrap="square" tIns="27450">
              <a:spAutoFit/>
            </a:bodyPr>
            <a:lstStyle/>
            <a:p>
              <a:pPr indent="11206" lvl="0" marL="11206" marR="4483" rtl="0" algn="l">
                <a:lnSpc>
                  <a:spcPct val="105663"/>
                </a:lnSpc>
                <a:spcBef>
                  <a:spcPts val="0"/>
                </a:spcBef>
                <a:spcAft>
                  <a:spcPts val="0"/>
                </a:spcAft>
                <a:buNone/>
              </a:pPr>
              <a:r>
                <a:rPr lang="en-US" sz="618">
                  <a:solidFill>
                    <a:srgbClr val="0D4D8C"/>
                  </a:solidFill>
                  <a:latin typeface="Calibri"/>
                  <a:ea typeface="Calibri"/>
                  <a:cs typeface="Calibri"/>
                  <a:sym typeface="Calibri"/>
                </a:rPr>
                <a:t>on one’s  progress.</a:t>
              </a:r>
              <a:endParaRPr sz="618">
                <a:solidFill>
                  <a:schemeClr val="dk1"/>
                </a:solidFill>
                <a:latin typeface="Calibri"/>
                <a:ea typeface="Calibri"/>
                <a:cs typeface="Calibri"/>
                <a:sym typeface="Calibri"/>
              </a:endParaRPr>
            </a:p>
          </p:txBody>
        </p:sp>
        <p:sp>
          <p:nvSpPr>
            <p:cNvPr id="183" name="Google Shape;183;p9"/>
            <p:cNvSpPr txBox="1"/>
            <p:nvPr/>
          </p:nvSpPr>
          <p:spPr>
            <a:xfrm>
              <a:off x="6841585" y="1187601"/>
              <a:ext cx="855568" cy="416584"/>
            </a:xfrm>
            <a:prstGeom prst="rect">
              <a:avLst/>
            </a:prstGeom>
            <a:noFill/>
            <a:ln>
              <a:noFill/>
            </a:ln>
          </p:spPr>
          <p:txBody>
            <a:bodyPr anchorCtr="0" anchor="t" bIns="0" lIns="0" spcFirstLastPara="1" rIns="0" wrap="square" tIns="12875">
              <a:spAutoFit/>
            </a:bodyPr>
            <a:lstStyle/>
            <a:p>
              <a:pPr indent="0" lvl="0" marL="421364" marR="0" rtl="0" algn="l">
                <a:lnSpc>
                  <a:spcPct val="111189"/>
                </a:lnSpc>
                <a:spcBef>
                  <a:spcPts val="0"/>
                </a:spcBef>
                <a:spcAft>
                  <a:spcPts val="0"/>
                </a:spcAft>
                <a:buNone/>
              </a:pPr>
              <a:r>
                <a:rPr b="1" lang="en-US" sz="706">
                  <a:solidFill>
                    <a:srgbClr val="B82026"/>
                  </a:solidFill>
                  <a:latin typeface="Calibri"/>
                  <a:ea typeface="Calibri"/>
                  <a:cs typeface="Calibri"/>
                  <a:sym typeface="Calibri"/>
                </a:rPr>
                <a:t>Create</a:t>
              </a:r>
              <a:endParaRPr sz="706">
                <a:solidFill>
                  <a:schemeClr val="dk1"/>
                </a:solidFill>
                <a:latin typeface="Calibri"/>
                <a:ea typeface="Calibri"/>
                <a:cs typeface="Calibri"/>
                <a:sym typeface="Calibri"/>
              </a:endParaRPr>
            </a:p>
            <a:p>
              <a:pPr indent="0" lvl="0" marL="214044" marR="4483" rtl="0" algn="ctr">
                <a:lnSpc>
                  <a:spcPct val="102750"/>
                </a:lnSpc>
                <a:spcBef>
                  <a:spcPts val="49"/>
                </a:spcBef>
                <a:spcAft>
                  <a:spcPts val="0"/>
                </a:spcAft>
                <a:buNone/>
              </a:pPr>
              <a:r>
                <a:rPr lang="en-US" sz="618">
                  <a:solidFill>
                    <a:srgbClr val="0D4D8C"/>
                  </a:solidFill>
                  <a:latin typeface="Calibri"/>
                  <a:ea typeface="Calibri"/>
                  <a:cs typeface="Calibri"/>
                  <a:sym typeface="Calibri"/>
                </a:rPr>
                <a:t>an innovative learning  portfolio.</a:t>
              </a:r>
              <a:endParaRPr sz="618">
                <a:solidFill>
                  <a:schemeClr val="dk1"/>
                </a:solidFill>
                <a:latin typeface="Calibri"/>
                <a:ea typeface="Calibri"/>
                <a:cs typeface="Calibri"/>
                <a:sym typeface="Calibri"/>
              </a:endParaRPr>
            </a:p>
            <a:p>
              <a:pPr indent="0" lvl="0" marL="11206" marR="0" rtl="0" algn="l">
                <a:spcBef>
                  <a:spcPts val="313"/>
                </a:spcBef>
                <a:spcAft>
                  <a:spcPts val="0"/>
                </a:spcAft>
                <a:buNone/>
              </a:pPr>
              <a:r>
                <a:rPr b="1" lang="en-US" sz="706">
                  <a:solidFill>
                    <a:srgbClr val="C72029"/>
                  </a:solidFill>
                  <a:latin typeface="Calibri"/>
                  <a:ea typeface="Calibri"/>
                  <a:cs typeface="Calibri"/>
                  <a:sym typeface="Calibri"/>
                </a:rPr>
                <a:t>Reﬂect</a:t>
              </a:r>
              <a:endParaRPr sz="706">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2022-08-30T13:42:52Z</dcterms:created>
  <dc:creator>Cate Kaluzny</dc:creator>
</cp:coreProperties>
</file>