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9" r:id="rId3"/>
    <p:sldId id="272" r:id="rId4"/>
    <p:sldId id="271" r:id="rId5"/>
    <p:sldId id="273" r:id="rId6"/>
    <p:sldId id="263" r:id="rId7"/>
    <p:sldId id="270" r:id="rId8"/>
    <p:sldId id="274" r:id="rId9"/>
    <p:sldId id="275" r:id="rId10"/>
    <p:sldId id="267" r:id="rId11"/>
    <p:sldId id="266" r:id="rId12"/>
    <p:sldId id="265" r:id="rId13"/>
    <p:sldId id="276" r:id="rId14"/>
    <p:sldId id="264" r:id="rId15"/>
    <p:sldId id="261" r:id="rId16"/>
    <p:sldId id="277" r:id="rId17"/>
    <p:sldId id="278" r:id="rId18"/>
    <p:sldId id="26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e Kaluzny" initials="CK" lastIdx="4" clrIdx="0">
    <p:extLst>
      <p:ext uri="{19B8F6BF-5375-455C-9EA6-DF929625EA0E}">
        <p15:presenceInfo xmlns:p15="http://schemas.microsoft.com/office/powerpoint/2012/main" userId="S::ckaluzny@fitchburgstate.edu::d07ad013-46e2-4882-abc4-7582fe5e6e4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3-17T14:01:56.779" idx="4">
    <p:pos x="10" y="10"/>
    <p:text>Add recommendations and actions from NECHE visit and evaluation.</p:text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7CCB4-D7F9-492D-8C0E-78E5DEFA07BE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19653-08A6-443B-9465-A36B10353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58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71848-2C4E-470E-A0BC-B1562E039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99D8EB-DADD-490C-9F16-8DF3B159A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F9E75-BE45-4F7C-B81A-A74AF8B1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3A858-6751-42C2-93FC-8E5ECDB45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0DA45-5020-4704-9B26-FFC25FD1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6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B33F3-A244-4C18-8A92-897B2154C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2B05DE-EE80-42DD-BA6C-079BC0476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18C80-F53A-45AE-89B2-8F5952F3E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99966-F314-4FA6-8817-41FB1B40E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4183E-30E3-429E-ACC0-A96CFE7B1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4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03B529-DA33-4E2C-907F-89E3E6F3D5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B3518E-1256-42A6-BA8E-21B0D2E00B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CB285-74BF-45F8-A49D-9754D8CFE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F7274-AA3C-43E3-8D3C-A21B8051B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6C79E-0083-4CEC-BB12-D78A880AB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1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9CA7B-2399-4050-8619-CEAEE5D79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85ED1-AEAA-4F53-9C15-5D19EE284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5A503-D780-4B68-9E54-CE74073BA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0C520-C373-4316-9278-A15BA6F59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B94C7-A47E-40C3-ADFF-EB7B58D7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68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79BAB-9F3C-4CD0-995D-EAD01024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A29C3-24A6-47E2-A69A-28542F61A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31AB9-28A6-4CDF-B568-26BD815E0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A4B68-DC57-47A5-9D9A-A9D235AD8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157B9-47AB-4449-81D4-F8A20D164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30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7A09D-3BC3-4376-93DD-4A0E195F7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E8827-F8D9-4C97-B2AB-DD22D3B01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27B3BF-ACA4-4818-A8D7-4F67E9350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A576F-4E1C-4F61-8CA6-F99E4A531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164F6-3B6D-48A7-842F-371F31197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24B7C-CEBE-4CA0-834F-CFF8E97D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1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9F7D-CC31-4174-A1A7-4D2B5335B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E9919-4A54-46E6-99C7-8053707DC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B967FC-6FD5-4B09-BD89-A5D97128D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247320-CF91-4525-A38D-D3C768A2FB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165792-F6C9-4755-84B8-0BA9A51838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D33DED-2ECA-4FF3-B752-0E575F5B0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6EDCB3-D575-47AC-B92D-934795A8E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4C5F52-28DA-46FA-95D3-48E4DA00A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02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28153-DE38-49A7-BB38-36730031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7FA813-CAAA-4FDB-B9A8-850C7C823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BAFF40-389E-404A-8EF4-ED3F9345E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6012B0-0190-47CB-B289-56614DAF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49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BA3DAF-73C9-4609-AD2D-D4682A1D2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106652-6516-42CD-B741-31C908137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CE06D-4E5D-4DAC-89D0-3050939E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7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8D5E6-A91B-476A-B36F-0B290A10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93838-A559-43E0-AF5D-3F79BA8B9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781028-F4EF-4867-B894-3E265BCE3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AB657-4DC5-461C-8AED-639C8CE14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7FCF1C-E58B-4CFD-ABC0-5D06B1DB8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66F0A-1843-41E5-90E9-4A5F7E243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90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31CE7-C277-4785-983E-A5886D893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FA5A0A-F45F-4EC2-B849-308DE3AF5F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7E556-7833-4551-A81F-DA905969D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86D52-4E79-442F-944C-A33CF05CE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8D43EC-F2A0-4435-897A-4BCFAF557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4D3B3F-DF5F-49B2-BF3B-08B4C9CDA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0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A707A2-54C3-44C6-8741-279397AFE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35BFC-5517-40E2-92BA-E279FFA88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791618-41BF-4598-B922-0BCDD355B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97E3C-6C09-4FE6-8F4D-7027E3C1D937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A6A74-B181-4F5E-99BE-0EFF798581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54BF6-7E8D-4A71-9A44-3206618F8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226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fitchburgstate.screencasthost.com/watch/cTerlOniFWj" TargetMode="External"/><Relationship Id="rId2" Type="http://schemas.openxmlformats.org/officeDocument/2006/relationships/hyperlink" Target="https://support.watermarkinsights.com/hc/en-us/articles/4706611548443-Program-Review-as-a-Contributor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3791" y="1122362"/>
            <a:ext cx="10293291" cy="212686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4"/>
                </a:solidFill>
              </a:rPr>
              <a:t>Program Review Workshop          April 7</a:t>
            </a:r>
            <a:r>
              <a:rPr lang="en-US" sz="5300" dirty="0">
                <a:solidFill>
                  <a:schemeClr val="accent4"/>
                </a:solidFill>
              </a:rPr>
              <a:t>, 2025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D9C8F4-A093-45DB-A457-61B98ACB77AD}"/>
              </a:ext>
            </a:extLst>
          </p:cNvPr>
          <p:cNvSpPr txBox="1"/>
          <p:nvPr/>
        </p:nvSpPr>
        <p:spPr>
          <a:xfrm>
            <a:off x="3402419" y="3143551"/>
            <a:ext cx="585057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An overview of the process and the timeline</a:t>
            </a:r>
          </a:p>
        </p:txBody>
      </p:sp>
    </p:spTree>
    <p:extLst>
      <p:ext uri="{BB962C8B-B14F-4D97-AF65-F5344CB8AC3E}">
        <p14:creationId xmlns:p14="http://schemas.microsoft.com/office/powerpoint/2010/main" val="2280799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10" y="1122365"/>
            <a:ext cx="11469949" cy="107219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4"/>
                </a:solidFill>
              </a:rPr>
              <a:t>Components of the Self-Study Report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1147" y="1656080"/>
            <a:ext cx="9499106" cy="4336347"/>
          </a:xfrm>
        </p:spPr>
        <p:txBody>
          <a:bodyPr>
            <a:normAutofit fontScale="70000" lnSpcReduction="20000"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FFFF"/>
                </a:solidFill>
              </a:rPr>
              <a:t>Executive Summary 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FFFF"/>
                </a:solidFill>
              </a:rPr>
              <a:t>Overview and Vision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FFFF"/>
                </a:solidFill>
              </a:rPr>
              <a:t>Assessment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FFFF"/>
                </a:solidFill>
              </a:rPr>
              <a:t>Analysis and Action Plan for the Future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FFFF"/>
                </a:solidFill>
              </a:rPr>
              <a:t>Appendices (if not incorporated into body of document)</a:t>
            </a:r>
          </a:p>
          <a:p>
            <a:pPr marL="742950" lvl="1" indent="-285750" algn="l" defTabSz="457200">
              <a:lnSpc>
                <a:spcPct val="100000"/>
              </a:lnSpc>
              <a:spcBef>
                <a:spcPts val="1000"/>
              </a:spcBef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FFFF"/>
                </a:solidFill>
              </a:rPr>
              <a:t>Student Data</a:t>
            </a:r>
          </a:p>
          <a:p>
            <a:pPr marL="742950" lvl="1" indent="-285750" algn="l" defTabSz="457200">
              <a:lnSpc>
                <a:spcPct val="100000"/>
              </a:lnSpc>
              <a:spcBef>
                <a:spcPts val="1000"/>
              </a:spcBef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FFFF"/>
                </a:solidFill>
              </a:rPr>
              <a:t>Faculty Data</a:t>
            </a:r>
          </a:p>
          <a:p>
            <a:pPr marL="742950" lvl="1" indent="-285750" algn="l" defTabSz="457200">
              <a:lnSpc>
                <a:spcPct val="100000"/>
              </a:lnSpc>
              <a:spcBef>
                <a:spcPts val="1000"/>
              </a:spcBef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FFFF"/>
                </a:solidFill>
              </a:rPr>
              <a:t>Resources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356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9354" y="719585"/>
            <a:ext cx="10293291" cy="160705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4"/>
                </a:solidFill>
              </a:rPr>
              <a:t>Overview and Vision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8385" y="2021840"/>
            <a:ext cx="9487270" cy="3690447"/>
          </a:xfrm>
        </p:spPr>
        <p:txBody>
          <a:bodyPr>
            <a:normAutofit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b="1" cap="all" dirty="0">
                <a:solidFill>
                  <a:prstClr val="white"/>
                </a:solidFill>
                <a:latin typeface="Century Gothic" panose="020B0502020202020204"/>
                <a:ea typeface="+mj-ea"/>
                <a:cs typeface="+mj-cs"/>
              </a:rPr>
              <a:t>Programs Vision, Mission, and objectives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b="1" cap="all" dirty="0">
                <a:solidFill>
                  <a:prstClr val="white"/>
                </a:solidFill>
                <a:latin typeface="Century Gothic" panose="020B0502020202020204"/>
                <a:ea typeface="+mj-ea"/>
                <a:cs typeface="+mj-cs"/>
              </a:rPr>
              <a:t>Overview of Program (degree requirements, breadth and depth of Program)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b="1" cap="all" dirty="0">
                <a:solidFill>
                  <a:prstClr val="white"/>
                </a:solidFill>
                <a:latin typeface="Century Gothic" panose="020B0502020202020204"/>
                <a:ea typeface="+mj-ea"/>
                <a:cs typeface="+mj-cs"/>
              </a:rPr>
              <a:t>Internal demand of program 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b="1" cap="all" dirty="0">
                <a:solidFill>
                  <a:prstClr val="white"/>
                </a:solidFill>
                <a:latin typeface="Century Gothic" panose="020B0502020202020204"/>
                <a:ea typeface="+mj-ea"/>
                <a:cs typeface="+mj-cs"/>
              </a:rPr>
              <a:t>Recommendations and actions from previous review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b="1" cap="all" dirty="0">
                <a:solidFill>
                  <a:prstClr val="white"/>
                </a:solidFill>
                <a:latin typeface="Century Gothic" panose="020B0502020202020204"/>
                <a:ea typeface="+mj-ea"/>
                <a:cs typeface="+mj-cs"/>
              </a:rPr>
              <a:t>Initiatives and changes in Last five Years</a:t>
            </a:r>
          </a:p>
        </p:txBody>
      </p:sp>
    </p:spTree>
    <p:extLst>
      <p:ext uri="{BB962C8B-B14F-4D97-AF65-F5344CB8AC3E}">
        <p14:creationId xmlns:p14="http://schemas.microsoft.com/office/powerpoint/2010/main" val="3635278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3791" y="1122363"/>
            <a:ext cx="10293291" cy="1468437"/>
          </a:xfrm>
        </p:spPr>
        <p:txBody>
          <a:bodyPr>
            <a:normAutofit fontScale="90000"/>
          </a:bodyPr>
          <a:lstStyle/>
          <a:p>
            <a:r>
              <a:rPr lang="en-US" sz="6700" dirty="0">
                <a:solidFill>
                  <a:schemeClr val="accent4"/>
                </a:solidFill>
              </a:rPr>
              <a:t>Assessment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2128" y="1899920"/>
            <a:ext cx="7498672" cy="4033519"/>
          </a:xfrm>
        </p:spPr>
        <p:txBody>
          <a:bodyPr>
            <a:normAutofit lnSpcReduction="10000"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cap="all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+mj-cs"/>
              </a:rPr>
              <a:t>Program inputs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+mj-cs"/>
              </a:rPr>
              <a:t>Program Reputation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+mj-cs"/>
              </a:rPr>
              <a:t>Students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+mj-cs"/>
              </a:rPr>
              <a:t>Faculty, Staff, Resources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cap="all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+mj-cs"/>
              </a:rPr>
              <a:t>Program processes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+mj-cs"/>
              </a:rPr>
              <a:t>Curriculum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+mj-cs"/>
              </a:rPr>
              <a:t>Students, Faculty, Quality Improvement Initiatives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cap="all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+mj-cs"/>
              </a:rPr>
              <a:t>Program Outcomes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+mj-cs"/>
              </a:rPr>
              <a:t>Program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 pitchFamily="34" charset="0"/>
                <a:ea typeface="+mj-ea"/>
                <a:cs typeface="+mj-cs"/>
              </a:rPr>
              <a:t>Student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028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3791" y="1122363"/>
            <a:ext cx="10293291" cy="1468437"/>
          </a:xfrm>
        </p:spPr>
        <p:txBody>
          <a:bodyPr>
            <a:normAutofit fontScale="90000"/>
          </a:bodyPr>
          <a:lstStyle/>
          <a:p>
            <a:r>
              <a:rPr lang="en-US" sz="6700" dirty="0">
                <a:solidFill>
                  <a:schemeClr val="accent4"/>
                </a:solidFill>
              </a:rPr>
              <a:t>Assessment Tips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2128" y="1899920"/>
            <a:ext cx="7498672" cy="4033519"/>
          </a:xfrm>
        </p:spPr>
        <p:txBody>
          <a:bodyPr>
            <a:normAutofit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1800" cap="all" dirty="0">
                <a:solidFill>
                  <a:prstClr val="white"/>
                </a:solidFill>
                <a:latin typeface="Trebuchet MS" panose="020B0603020202020204"/>
                <a:ea typeface="+mj-ea"/>
                <a:cs typeface="+mj-cs"/>
              </a:rPr>
              <a:t>Request data early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1800" cap="all" dirty="0">
                <a:solidFill>
                  <a:prstClr val="white"/>
                </a:solidFill>
                <a:latin typeface="Trebuchet MS" panose="020B0603020202020204"/>
                <a:ea typeface="+mj-ea"/>
                <a:cs typeface="+mj-cs"/>
              </a:rPr>
              <a:t>If you plan on doing your own data collection; do this early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1800" cap="all" dirty="0">
                <a:solidFill>
                  <a:prstClr val="white"/>
                </a:solidFill>
                <a:latin typeface="Trebuchet MS" panose="020B0603020202020204"/>
                <a:ea typeface="+mj-ea"/>
                <a:cs typeface="+mj-cs"/>
              </a:rPr>
              <a:t>After reflecting on data, develop a process by which you can close the loop (What changes would you make as a result of this data?)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1800" cap="all" dirty="0">
                <a:solidFill>
                  <a:prstClr val="white"/>
                </a:solidFill>
                <a:latin typeface="Trebuchet MS" panose="020B0603020202020204"/>
                <a:ea typeface="+mj-ea"/>
                <a:cs typeface="+mj-cs"/>
              </a:rPr>
              <a:t>Reflect on how your data collection points towards possible new avenues for data collection? (Indirect Assessment, Direct Assessment)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1800" cap="all" dirty="0">
                <a:solidFill>
                  <a:prstClr val="white"/>
                </a:solidFill>
                <a:latin typeface="Trebuchet MS" panose="020B0603020202020204"/>
                <a:ea typeface="+mj-ea"/>
                <a:cs typeface="+mj-cs"/>
              </a:rPr>
              <a:t>Develop a basis for what direction an Assessment Plan would take. (Do you need to revise your learning outcome statements, for example).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23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3531" y="829400"/>
            <a:ext cx="10910656" cy="2387600"/>
          </a:xfrm>
        </p:spPr>
        <p:txBody>
          <a:bodyPr>
            <a:normAutofit fontScale="90000"/>
          </a:bodyPr>
          <a:lstStyle/>
          <a:p>
            <a:r>
              <a:rPr lang="en-US" sz="6700" dirty="0">
                <a:solidFill>
                  <a:schemeClr val="accent4"/>
                </a:solidFill>
              </a:rPr>
              <a:t>Analysis and Preliminary Action Plan for the Future </a:t>
            </a:r>
            <a:r>
              <a:rPr lang="en-US" sz="2200" dirty="0">
                <a:solidFill>
                  <a:schemeClr val="accent4"/>
                </a:solidFill>
              </a:rPr>
              <a:t>(Self Identified)</a:t>
            </a:r>
            <a:br>
              <a:rPr lang="en-US" sz="2200" dirty="0">
                <a:solidFill>
                  <a:schemeClr val="accent4"/>
                </a:solidFill>
              </a:rPr>
            </a:b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3531" y="2834639"/>
            <a:ext cx="10471211" cy="3273197"/>
          </a:xfrm>
        </p:spPr>
        <p:txBody>
          <a:bodyPr>
            <a:normAutofit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cap="all" dirty="0">
                <a:solidFill>
                  <a:prstClr val="white"/>
                </a:solidFill>
                <a:latin typeface="Trebuchet MS" panose="020B0603020202020204"/>
                <a:ea typeface="+mj-ea"/>
                <a:cs typeface="+mj-cs"/>
              </a:rPr>
              <a:t>Comparative strengths and distinctiveness and areas of improvement across all program levels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cap="all" dirty="0">
                <a:solidFill>
                  <a:prstClr val="white"/>
                </a:solidFill>
                <a:latin typeface="Trebuchet MS" panose="020B0603020202020204"/>
                <a:ea typeface="+mj-ea"/>
                <a:cs typeface="+mj-cs"/>
              </a:rPr>
              <a:t>Opportunities to extend strengths and resources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cap="all" dirty="0">
                <a:solidFill>
                  <a:prstClr val="white"/>
                </a:solidFill>
                <a:latin typeface="Trebuchet MS" panose="020B0603020202020204"/>
                <a:ea typeface="+mj-ea"/>
                <a:cs typeface="+mj-cs"/>
              </a:rPr>
              <a:t>Weaknesses and the opportunities to address them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cap="all" dirty="0">
                <a:solidFill>
                  <a:prstClr val="white"/>
                </a:solidFill>
                <a:latin typeface="Trebuchet MS" panose="020B0603020202020204"/>
                <a:ea typeface="+mj-ea"/>
                <a:cs typeface="+mj-cs"/>
              </a:rPr>
              <a:t>Positioning of program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cap="all" dirty="0">
                <a:solidFill>
                  <a:prstClr val="white"/>
                </a:solidFill>
                <a:latin typeface="Trebuchet MS" panose="020B0603020202020204"/>
                <a:ea typeface="+mj-ea"/>
                <a:cs typeface="+mj-cs"/>
              </a:rPr>
              <a:t> creation of draft Action Plan for next 5 years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146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131" y="1157874"/>
            <a:ext cx="10293291" cy="1655762"/>
          </a:xfrm>
        </p:spPr>
        <p:txBody>
          <a:bodyPr>
            <a:normAutofit fontScale="90000"/>
          </a:bodyPr>
          <a:lstStyle/>
          <a:p>
            <a:r>
              <a:rPr lang="en-US" sz="6700" dirty="0">
                <a:solidFill>
                  <a:schemeClr val="accent4"/>
                </a:solidFill>
              </a:rPr>
              <a:t>Final Action Plan 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6656" y="2130641"/>
            <a:ext cx="8939814" cy="3852909"/>
          </a:xfrm>
        </p:spPr>
        <p:txBody>
          <a:bodyPr>
            <a:normAutofit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cap="all" dirty="0">
                <a:solidFill>
                  <a:prstClr val="white"/>
                </a:solidFill>
                <a:latin typeface="Trebuchet MS" panose="020B0603020202020204"/>
                <a:ea typeface="+mj-ea"/>
                <a:cs typeface="+mj-cs"/>
              </a:rPr>
              <a:t>Informed by external evaluators report and self-study</a:t>
            </a:r>
          </a:p>
          <a:p>
            <a:pPr marL="342900" lvl="0" indent="-342900" algn="l" defTabSz="457200">
              <a:lnSpc>
                <a:spcPct val="100000"/>
              </a:lnSpc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cap="all" dirty="0">
                <a:solidFill>
                  <a:prstClr val="white"/>
                </a:solidFill>
                <a:latin typeface="Trebuchet MS" panose="020B0603020202020204"/>
                <a:ea typeface="Calibri" panose="020F0502020204030204" pitchFamily="34" charset="0"/>
                <a:cs typeface="Times New Roman" panose="02020603050405020304" pitchFamily="18" charset="0"/>
              </a:rPr>
              <a:t>Use Table Format described in AUC176 to include the following: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/>
                <a:ea typeface="Calibri" panose="020F0502020204030204" pitchFamily="34" charset="0"/>
                <a:cs typeface="Times New Roman" panose="02020603050405020304" pitchFamily="18" charset="0"/>
              </a:rPr>
              <a:t>Specific area where improvement is needed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/>
                <a:ea typeface="Calibri" panose="020F0502020204030204" pitchFamily="34" charset="0"/>
                <a:cs typeface="Times New Roman" panose="02020603050405020304" pitchFamily="18" charset="0"/>
              </a:rPr>
              <a:t>Evidence supporting recommended changes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/>
                <a:ea typeface="Calibri" panose="020F0502020204030204" pitchFamily="34" charset="0"/>
                <a:cs typeface="Times New Roman" panose="02020603050405020304" pitchFamily="18" charset="0"/>
              </a:rPr>
              <a:t>The proposed timeline for implementing the change(s)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/>
                <a:ea typeface="Calibri" panose="020F0502020204030204" pitchFamily="34" charset="0"/>
                <a:cs typeface="Times New Roman" panose="02020603050405020304" pitchFamily="18" charset="0"/>
              </a:rPr>
              <a:t>The people who will implement the change(s)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/>
                <a:ea typeface="Calibri" panose="020F0502020204030204" pitchFamily="34" charset="0"/>
                <a:cs typeface="Times New Roman" panose="02020603050405020304" pitchFamily="18" charset="0"/>
              </a:rPr>
              <a:t>The resources needed to successfully implement the change(s)</a:t>
            </a:r>
          </a:p>
          <a:p>
            <a:pPr marL="800100" lvl="1" indent="-342900" algn="l" defTabSz="457200">
              <a:lnSpc>
                <a:spcPct val="100000"/>
              </a:lnSpc>
              <a:spcBef>
                <a:spcPts val="1000"/>
              </a:spcBef>
              <a:buClr>
                <a:srgbClr val="6AAC9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prstClr val="white"/>
                </a:solidFill>
                <a:latin typeface="Trebuchet MS" panose="020B0603020202020204"/>
                <a:ea typeface="Calibri" panose="020F0502020204030204" pitchFamily="34" charset="0"/>
                <a:cs typeface="Times New Roman" panose="02020603050405020304" pitchFamily="18" charset="0"/>
              </a:rPr>
              <a:t>A plan to assess the change after implementation.</a:t>
            </a:r>
          </a:p>
          <a:p>
            <a:pPr marL="742950" lvl="1" indent="-285750" algn="l" defTabSz="457200">
              <a:lnSpc>
                <a:spcPct val="150000"/>
              </a:lnSpc>
              <a:spcBef>
                <a:spcPts val="0"/>
              </a:spcBef>
              <a:buClr>
                <a:srgbClr val="FFC000"/>
              </a:buClr>
              <a:buSzPct val="80000"/>
              <a:buFont typeface="Wingdings" panose="05000000000000000000" pitchFamily="2" charset="2"/>
              <a:buChar char="Ø"/>
            </a:pPr>
            <a:endParaRPr lang="en-US" sz="1900" dirty="0">
              <a:solidFill>
                <a:schemeClr val="bg1"/>
              </a:solidFill>
              <a:latin typeface="Trebuchet MS" panose="020B0603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605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131" y="1157874"/>
            <a:ext cx="10293291" cy="1655762"/>
          </a:xfrm>
        </p:spPr>
        <p:txBody>
          <a:bodyPr>
            <a:normAutofit fontScale="90000"/>
          </a:bodyPr>
          <a:lstStyle/>
          <a:p>
            <a:r>
              <a:rPr lang="en-US" sz="6700" dirty="0">
                <a:solidFill>
                  <a:schemeClr val="accent4"/>
                </a:solidFill>
              </a:rPr>
              <a:t>Additional Thoughts 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6656" y="2130641"/>
            <a:ext cx="8939814" cy="3852909"/>
          </a:xfrm>
        </p:spPr>
        <p:txBody>
          <a:bodyPr>
            <a:normAutofit/>
          </a:bodyPr>
          <a:lstStyle/>
          <a:p>
            <a:pPr marL="742950" lvl="1" indent="-285750" algn="l" defTabSz="457200">
              <a:lnSpc>
                <a:spcPct val="150000"/>
              </a:lnSpc>
              <a:spcBef>
                <a:spcPts val="0"/>
              </a:spcBef>
              <a:buClr>
                <a:srgbClr val="FFC00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AUC 176 serves to provide guidelines for program review</a:t>
            </a:r>
          </a:p>
          <a:p>
            <a:pPr marL="742950" lvl="1" indent="-285750" algn="l" defTabSz="457200">
              <a:lnSpc>
                <a:spcPct val="150000"/>
              </a:lnSpc>
              <a:spcBef>
                <a:spcPts val="0"/>
              </a:spcBef>
              <a:buClr>
                <a:srgbClr val="FFC00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Every item may not apply to your program and additional items may do a better job of telling your story</a:t>
            </a:r>
          </a:p>
          <a:p>
            <a:pPr marL="742950" lvl="1" indent="-285750" algn="l" defTabSz="457200">
              <a:lnSpc>
                <a:spcPct val="150000"/>
              </a:lnSpc>
              <a:spcBef>
                <a:spcPts val="0"/>
              </a:spcBef>
              <a:buClr>
                <a:srgbClr val="FFC00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Use a template/outline that best suits your needs</a:t>
            </a:r>
          </a:p>
          <a:p>
            <a:pPr marL="742950" lvl="1" indent="-285750" algn="l" defTabSz="457200">
              <a:lnSpc>
                <a:spcPct val="150000"/>
              </a:lnSpc>
              <a:spcBef>
                <a:spcPts val="0"/>
              </a:spcBef>
              <a:buClr>
                <a:srgbClr val="FFC000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ultimate goal is to have a meaningful self-study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778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F1F10-7E5B-49CE-B422-1D12DA537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&amp; Self Study for Program Review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36A00C-E1A3-4734-9357-0FC13F318658}"/>
              </a:ext>
            </a:extLst>
          </p:cNvPr>
          <p:cNvSpPr txBox="1"/>
          <p:nvPr/>
        </p:nvSpPr>
        <p:spPr>
          <a:xfrm>
            <a:off x="1509204" y="1690687"/>
            <a:ext cx="8291744" cy="2666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Watermark Support Pages:  Program Review as a Contributor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https://support.watermarkinsights.com/hc/en-us/articles/4706611548443-Program-Review-as-a-Contributor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Introductory Instructional Video for Program Review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https://fitchburgstate.screencasthost.com/watch/cTerlOniFWj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24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3791" y="1122362"/>
            <a:ext cx="10293291" cy="293473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4"/>
                </a:solidFill>
                <a:latin typeface="+mn-lt"/>
              </a:rPr>
              <a:t>Discussion </a:t>
            </a:r>
            <a:br>
              <a:rPr lang="en-US" dirty="0">
                <a:solidFill>
                  <a:schemeClr val="accent4"/>
                </a:solidFill>
                <a:latin typeface="+mn-lt"/>
              </a:rPr>
            </a:br>
            <a:r>
              <a:rPr lang="en-US" dirty="0">
                <a:solidFill>
                  <a:schemeClr val="accent4"/>
                </a:solidFill>
                <a:latin typeface="+mn-lt"/>
              </a:rPr>
              <a:t>and Questions</a:t>
            </a:r>
            <a:br>
              <a:rPr lang="en-US" sz="8800" dirty="0">
                <a:solidFill>
                  <a:schemeClr val="accent4"/>
                </a:solidFill>
                <a:latin typeface="+mn-lt"/>
              </a:rPr>
            </a:br>
            <a:endParaRPr lang="en-US" sz="8800" dirty="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4916" y="3630967"/>
            <a:ext cx="9422167" cy="1464817"/>
          </a:xfrm>
        </p:spPr>
        <p:txBody>
          <a:bodyPr/>
          <a:lstStyle/>
          <a:p>
            <a:endParaRPr lang="en-US" sz="28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726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2113" y="270501"/>
            <a:ext cx="10293291" cy="2387600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solidFill>
                  <a:schemeClr val="accent4"/>
                </a:solidFill>
              </a:rPr>
              <a:t>Scope of the Self-Study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9434" y="2116930"/>
            <a:ext cx="3785189" cy="2938508"/>
          </a:xfrm>
        </p:spPr>
        <p:txBody>
          <a:bodyPr>
            <a:normAutofit lnSpcReduction="10000"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Programs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Levels 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Modalities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Locations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Students</a:t>
            </a:r>
          </a:p>
          <a:p>
            <a:pPr lvl="0" algn="l" defTabSz="457200">
              <a:lnSpc>
                <a:spcPct val="100000"/>
              </a:lnSpc>
              <a:buClr>
                <a:schemeClr val="accent4"/>
              </a:buClr>
              <a:buSzPct val="80000"/>
            </a:pPr>
            <a:endParaRPr lang="en-US" sz="1800" dirty="0">
              <a:solidFill>
                <a:srgbClr val="FFFFFF"/>
              </a:solidFill>
              <a:latin typeface="Trebuchet MS" panose="020B0603020202020204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143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057" y="900421"/>
            <a:ext cx="10293291" cy="156845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chemeClr val="accent4"/>
                </a:solidFill>
              </a:rPr>
              <a:t>Timeline: Prior Year (i.e. now)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8894" y="2045810"/>
            <a:ext cx="10414212" cy="2938508"/>
          </a:xfrm>
        </p:spPr>
        <p:txBody>
          <a:bodyPr>
            <a:normAutofit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FFFF"/>
                </a:solidFill>
              </a:rPr>
              <a:t>Spring – Form your working group, outline a plan and identify initial data needs – connect with Pam if you have questions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FFFF"/>
                </a:solidFill>
              </a:rPr>
              <a:t>Spring – Connect with Cate if you plan to use the P&amp;SS platform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FFFF"/>
                </a:solidFill>
              </a:rPr>
              <a:t>Spring – IRP creates a Blackboard shell and loads resources and data</a:t>
            </a:r>
          </a:p>
          <a:p>
            <a:pPr marL="800100" lvl="1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FFFFF"/>
                </a:solidFill>
              </a:rPr>
              <a:t>Note that IRP will update the trend data in the fall</a:t>
            </a:r>
          </a:p>
          <a:p>
            <a:pPr lvl="0" algn="l" defTabSz="457200">
              <a:lnSpc>
                <a:spcPct val="100000"/>
              </a:lnSpc>
              <a:buClr>
                <a:schemeClr val="accent4"/>
              </a:buClr>
              <a:buSzPct val="80000"/>
            </a:pPr>
            <a:endParaRPr lang="en-US" sz="1800" dirty="0">
              <a:solidFill>
                <a:srgbClr val="FFFFFF"/>
              </a:solidFill>
              <a:latin typeface="Trebuchet MS" panose="020B0603020202020204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50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057" y="900421"/>
            <a:ext cx="10293291" cy="1802139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solidFill>
                  <a:schemeClr val="accent4"/>
                </a:solidFill>
              </a:rPr>
              <a:t>Deadlines: Self-Study Year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1652" y="2218530"/>
            <a:ext cx="10414212" cy="3410110"/>
          </a:xfrm>
        </p:spPr>
        <p:txBody>
          <a:bodyPr>
            <a:normAutofit lnSpcReduction="10000"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FFFF"/>
                </a:solidFill>
              </a:rPr>
              <a:t>September 30 – Preferred deadline for additional data requests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FFFF"/>
                </a:solidFill>
              </a:rPr>
              <a:t>January 15 – Draft of self-study due to the Dean(s)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FFFF"/>
                </a:solidFill>
              </a:rPr>
              <a:t>February 1 – External evaluator names (3) due to the Dean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FFFF"/>
                </a:solidFill>
              </a:rPr>
              <a:t>February 1 – Dean(s) meet with Chairs to discuss revisions/clarifications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FFFF"/>
                </a:solidFill>
              </a:rPr>
              <a:t>March 1 – Final self-study report due to the Provost, Dean(s) and Director of Assessment.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739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057" y="900421"/>
            <a:ext cx="10293291" cy="1802139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solidFill>
                  <a:schemeClr val="accent4"/>
                </a:solidFill>
              </a:rPr>
              <a:t>Timeline: Following Year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1652" y="2218530"/>
            <a:ext cx="10414212" cy="3410110"/>
          </a:xfrm>
        </p:spPr>
        <p:txBody>
          <a:bodyPr>
            <a:normAutofit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FFFF"/>
                </a:solidFill>
              </a:rPr>
              <a:t>September – Meet with Provost, Dean(s) and Director of Assessment to review evaluator’s report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FFFF"/>
                </a:solidFill>
              </a:rPr>
              <a:t>December - Meet with Provost, Dean(s) and Director of Assessment to review Final Action Plan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FFFF"/>
                </a:solidFill>
              </a:rPr>
              <a:t>Run any curricular changes through governance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93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151" y="958789"/>
            <a:ext cx="10656570" cy="849691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accent4"/>
                </a:solidFill>
              </a:rPr>
              <a:t>External Evaluator Timeline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3893" y="1808481"/>
            <a:ext cx="9884213" cy="3878950"/>
          </a:xfrm>
        </p:spPr>
        <p:txBody>
          <a:bodyPr>
            <a:normAutofit lnSpcReduction="10000"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February 1 –Chair forwards the name, address and CV of potential external evaluators (3) to the Dean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February – Dean and Director of Assessment review evaluators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March – IRP completes the contract process and forwards the completed self-study report to the external evaluator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April – The external evaluator completes an on-site visit</a:t>
            </a:r>
          </a:p>
          <a:p>
            <a:pPr marL="742950" lvl="1" indent="-285750" algn="l" defTabSz="457200">
              <a:lnSpc>
                <a:spcPct val="100000"/>
              </a:lnSpc>
              <a:spcBef>
                <a:spcPts val="1000"/>
              </a:spcBef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</a:rPr>
              <a:t>Before setting the site visit – make sure all parties are available!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May – The external evaluator submits a report to IRP. IRP will forward to Provost, Dean(s), and Chair and release payment to evaluator.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endParaRPr lang="en-US" dirty="0">
              <a:solidFill>
                <a:schemeClr val="bg1"/>
              </a:solidFill>
              <a:latin typeface="Trebuchet MS" panose="020B0603020202020204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00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87" y="807869"/>
            <a:ext cx="7058833" cy="949811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accent4"/>
                </a:solidFill>
              </a:rPr>
              <a:t>Dean’s Timeline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7185" y="2082800"/>
            <a:ext cx="9641148" cy="3535680"/>
          </a:xfrm>
        </p:spPr>
        <p:txBody>
          <a:bodyPr>
            <a:normAutofit fontScale="92500" lnSpcReduction="20000"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January - Review self-study draft utilizing the rubric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February – Meet with the Chair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February - Select the external evaluator in consultation with the Director of Assessment 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April - Meet with the external evaluator during on-site visit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September - Meet with Provost, Chair and Director of Assessment to review the external evaluator’s report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December - Meet with Provost, Chair and Director of Assessment to review the Final Action Plan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353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87" y="807869"/>
            <a:ext cx="7058833" cy="949811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accent4"/>
                </a:solidFill>
              </a:rPr>
              <a:t>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7185" y="2082800"/>
            <a:ext cx="9641148" cy="3535680"/>
          </a:xfrm>
        </p:spPr>
        <p:txBody>
          <a:bodyPr>
            <a:normAutofit fontScale="92500" lnSpcReduction="10000"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AUC 176  - Program Review Guidelines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>
                <a:solidFill>
                  <a:schemeClr val="bg1"/>
                </a:solidFill>
              </a:rPr>
              <a:t>Pilot Template #1</a:t>
            </a:r>
            <a:endParaRPr lang="en-US" sz="2600" dirty="0">
              <a:solidFill>
                <a:schemeClr val="bg1"/>
              </a:solidFill>
            </a:endParaRP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Director of Assessment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Dean(s)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AVP IRP – Data Needs</a:t>
            </a:r>
          </a:p>
          <a:p>
            <a:pPr marL="34290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Blackboard </a:t>
            </a:r>
          </a:p>
          <a:p>
            <a:pPr marL="34290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</a:rPr>
              <a:t>Planning &amp; Self Study/Program Review Video and Support Documentation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endParaRPr lang="en-US" sz="2600" dirty="0">
              <a:solidFill>
                <a:schemeClr val="bg1"/>
              </a:solidFill>
              <a:latin typeface="Trebuchet MS" panose="020B0603020202020204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465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87" y="807869"/>
            <a:ext cx="11143153" cy="1071731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4"/>
                </a:solidFill>
              </a:rPr>
              <a:t>Program Review Guidelines: AUC 176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7185" y="2560320"/>
            <a:ext cx="9641148" cy="3058160"/>
          </a:xfrm>
        </p:spPr>
        <p:txBody>
          <a:bodyPr>
            <a:normAutofit/>
          </a:bodyPr>
          <a:lstStyle/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  <a:latin typeface="Trebuchet MS" panose="020B0603020202020204"/>
              </a:rPr>
              <a:t>1</a:t>
            </a:r>
            <a:r>
              <a:rPr lang="en-US" sz="2600" dirty="0">
                <a:solidFill>
                  <a:schemeClr val="bg1"/>
                </a:solidFill>
              </a:rPr>
              <a:t>. </a:t>
            </a:r>
            <a:r>
              <a:rPr lang="en-US" sz="3200" dirty="0">
                <a:solidFill>
                  <a:schemeClr val="bg1"/>
                </a:solidFill>
              </a:rPr>
              <a:t>Self-Study Overview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bg1"/>
                </a:solidFill>
              </a:rPr>
              <a:t>2. Self-Study Outline and Guidance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bg1"/>
                </a:solidFill>
              </a:rPr>
              <a:t>3. External Evaluator Selection and Guidelines</a:t>
            </a:r>
          </a:p>
          <a:p>
            <a:pPr marL="342900" lvl="0" indent="-342900" algn="l" defTabSz="457200">
              <a:lnSpc>
                <a:spcPct val="100000"/>
              </a:lnSpc>
              <a:buClr>
                <a:schemeClr val="accent4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bg1"/>
                </a:solidFill>
              </a:rPr>
              <a:t>4. Final Action Plan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180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887</Words>
  <Application>Microsoft Office PowerPoint</Application>
  <PresentationFormat>Widescreen</PresentationFormat>
  <Paragraphs>110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Trebuchet MS</vt:lpstr>
      <vt:lpstr>Wingdings</vt:lpstr>
      <vt:lpstr>Office Theme</vt:lpstr>
      <vt:lpstr>Program Review Workshop          April 7, 2025 </vt:lpstr>
      <vt:lpstr>Scope of the Self-Study </vt:lpstr>
      <vt:lpstr>Timeline: Prior Year (i.e. now) </vt:lpstr>
      <vt:lpstr>Deadlines: Self-Study Year </vt:lpstr>
      <vt:lpstr>Timeline: Following Year </vt:lpstr>
      <vt:lpstr>External Evaluator Timeline</vt:lpstr>
      <vt:lpstr>Dean’s Timeline</vt:lpstr>
      <vt:lpstr>Resources</vt:lpstr>
      <vt:lpstr>Program Review Guidelines: AUC 176</vt:lpstr>
      <vt:lpstr>Components of the Self-Study Report </vt:lpstr>
      <vt:lpstr>Overview and Vision </vt:lpstr>
      <vt:lpstr>Assessment </vt:lpstr>
      <vt:lpstr>Assessment Tips </vt:lpstr>
      <vt:lpstr>Analysis and Preliminary Action Plan for the Future (Self Identified) </vt:lpstr>
      <vt:lpstr>Final Action Plan  </vt:lpstr>
      <vt:lpstr>Additional Thoughts  </vt:lpstr>
      <vt:lpstr>Planning &amp; Self Study for Program Review</vt:lpstr>
      <vt:lpstr>Discussion  and Questions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Nathalie Torres-Serrano</dc:creator>
  <cp:lastModifiedBy>Kimberly McCoy-Blauser</cp:lastModifiedBy>
  <cp:revision>65</cp:revision>
  <dcterms:created xsi:type="dcterms:W3CDTF">2022-08-17T14:44:53Z</dcterms:created>
  <dcterms:modified xsi:type="dcterms:W3CDTF">2025-04-24T13:35:09Z</dcterms:modified>
</cp:coreProperties>
</file>