
<file path=[Content_Types].xml><?xml version="1.0" encoding="utf-8"?>
<Types xmlns="http://schemas.openxmlformats.org/package/2006/content-types">
  <Default Extension="xml" ContentType="application/xml"/>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modifyVerifier cryptProviderType="rsaFull" cryptAlgorithmClass="hash" cryptAlgorithmType="typeAny" cryptAlgorithmSid="4" spinCount="100000" saltData="hSiBSpZEDRVEaYCrdO4OhA==" hashData="Es84UXOETmDPPdWI6E8QqwDUUyk="/>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08"/>
    <p:restoredTop sz="94685"/>
  </p:normalViewPr>
  <p:slideViewPr>
    <p:cSldViewPr snapToGrid="0">
      <p:cViewPr varScale="1">
        <p:scale>
          <a:sx n="119" d="100"/>
          <a:sy n="119" d="100"/>
        </p:scale>
        <p:origin x="904"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 Id="rId3" Type="http://schemas.openxmlformats.org/officeDocument/2006/relationships/hyperlink" Target="https://www.youtube.com/watch?v=iJgxJ6JrPkc"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 Id="rId3" Type="http://schemas.openxmlformats.org/officeDocument/2006/relationships/hyperlink" Target="https://www.youtube.com/watch?v=b7MMPQJMw20"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John Legend, The Roots - Wake Up Everybody ft. Melanie Fiona &amp; Common:  </a:t>
            </a:r>
            <a:r>
              <a:rPr lang="en" u="sng">
                <a:solidFill>
                  <a:schemeClr val="hlink"/>
                </a:solidFill>
                <a:hlinkClick r:id="rId3"/>
              </a:rPr>
              <a:t>https://www.youtube.com/watch?v=iJgxJ6JrPkc</a:t>
            </a:r>
            <a:endParaRPr/>
          </a:p>
          <a:p>
            <a:pPr marL="0" lvl="0" indent="0">
              <a:spcBef>
                <a:spcPts val="0"/>
              </a:spcBef>
              <a:spcAft>
                <a:spcPts val="0"/>
              </a:spcAft>
              <a:buNone/>
            </a:pPr>
            <a:endParaRPr/>
          </a:p>
          <a:p>
            <a:pPr marL="0" lvl="0" indent="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40ac58ff9d_0_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40ac58ff9d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1. Don’t get into a debate </a:t>
            </a:r>
            <a:endParaRPr/>
          </a:p>
          <a:p>
            <a:pPr marL="0" lvl="0" indent="0" rtl="0">
              <a:spcBef>
                <a:spcPts val="0"/>
              </a:spcBef>
              <a:spcAft>
                <a:spcPts val="0"/>
              </a:spcAft>
              <a:buNone/>
            </a:pPr>
            <a:r>
              <a:rPr lang="en"/>
              <a:t>2. Hearing other people’s realities </a:t>
            </a:r>
            <a:endParaRPr/>
          </a:p>
          <a:p>
            <a:pPr marL="0" lvl="0" indent="0">
              <a:spcBef>
                <a:spcPts val="0"/>
              </a:spcBef>
              <a:spcAft>
                <a:spcPts val="0"/>
              </a:spcAft>
              <a:buNone/>
            </a:pPr>
            <a:r>
              <a:rPr lang="en"/>
              <a:t>3. What are your intentions versus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40ac58ff9d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40ac58ff9d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sz="1200">
                <a:solidFill>
                  <a:schemeClr val="dk1"/>
                </a:solidFill>
                <a:latin typeface="Old Standard TT"/>
                <a:ea typeface="Old Standard TT"/>
                <a:cs typeface="Old Standard TT"/>
                <a:sym typeface="Old Standard TT"/>
              </a:rPr>
              <a:t>Tatum (2017) states, “because of persistent K-12 school segregation, colleges and universities are among the few places where people of different racial, cultural and socioeconomic backgrounds can engage with each other in more than just a superficial way. However, because of both lack of direct contact and repeated exposure to cultural stereotypes while growing up, cross-group interactions can be uncomfortable. Even genuine efforts at friendship and connection can be derailed by awkward interactions and unconscious bias. Ideally, the college years offer a unique opportunity to engage with people whose life experiences and viewpoints are different than one’s own and to develop the leadership capacity needed to function effectively in a diverse, increasingly global, world. However, whether college students develop that capacity will depend in large part on whether the institution they attend has provided structures for those learning experiences to take place. Intentionality matters.</a:t>
            </a:r>
            <a:endParaRPr sz="1200">
              <a:solidFill>
                <a:schemeClr val="dk1"/>
              </a:solidFill>
              <a:highlight>
                <a:srgbClr val="FFFFFF"/>
              </a:highlight>
              <a:latin typeface="Old Standard TT"/>
              <a:ea typeface="Old Standard TT"/>
              <a:cs typeface="Old Standard TT"/>
              <a:sym typeface="Old Standard TT"/>
            </a:endParaRPr>
          </a:p>
          <a:p>
            <a:pPr marL="0" lvl="0" indent="0">
              <a:spcBef>
                <a:spcPts val="160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40a1e14721_0_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40a1e14721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a:p>
            <a:pPr marL="0" lvl="0" indent="0" rtl="0">
              <a:lnSpc>
                <a:spcPct val="115000"/>
              </a:lnSpc>
              <a:spcBef>
                <a:spcPts val="0"/>
              </a:spcBef>
              <a:spcAft>
                <a:spcPts val="0"/>
              </a:spcAft>
              <a:buClr>
                <a:schemeClr val="dk1"/>
              </a:buClr>
              <a:buSzPts val="1100"/>
              <a:buFont typeface="Arial"/>
              <a:buNone/>
            </a:pPr>
            <a:r>
              <a:rPr lang="en" sz="1800">
                <a:solidFill>
                  <a:schemeClr val="dk1"/>
                </a:solidFill>
                <a:latin typeface="Old Standard TT"/>
                <a:ea typeface="Old Standard TT"/>
                <a:cs typeface="Old Standard TT"/>
                <a:sym typeface="Old Standard TT"/>
              </a:rPr>
              <a:t>The following adapted passage, for example, indicates how microaggressions affect Don Locke, an African American” (Sue, 2010, p. 15). </a:t>
            </a:r>
            <a:endParaRPr sz="1800">
              <a:solidFill>
                <a:schemeClr val="dk1"/>
              </a:solidFill>
              <a:latin typeface="Old Standard TT"/>
              <a:ea typeface="Old Standard TT"/>
              <a:cs typeface="Old Standard TT"/>
              <a:sym typeface="Old Standard TT"/>
            </a:endParaRPr>
          </a:p>
          <a:p>
            <a:pPr marL="0" lvl="0" indent="0">
              <a:spcBef>
                <a:spcPts val="160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40a1e14721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40a1e14721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solidFill>
                  <a:schemeClr val="dk1"/>
                </a:solidFill>
              </a:rPr>
              <a:t>Imagine, John Lennon: </a:t>
            </a:r>
            <a:r>
              <a:rPr lang="en" u="sng">
                <a:solidFill>
                  <a:schemeClr val="accent5"/>
                </a:solidFill>
                <a:hlinkClick r:id="rId3"/>
              </a:rPr>
              <a:t>https://www.youtube.com/watch?v=b7MMPQJMw20</a:t>
            </a:r>
            <a:endParaRPr/>
          </a:p>
          <a:p>
            <a:pPr marL="0" lvl="0" indent="0" rtl="0">
              <a:spcBef>
                <a:spcPts val="0"/>
              </a:spcBef>
              <a:spcAft>
                <a:spcPts val="0"/>
              </a:spcAft>
              <a:buClr>
                <a:schemeClr val="dk1"/>
              </a:buClr>
              <a:buSzPts val="1100"/>
              <a:buFont typeface="Arial"/>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e6c38582a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e6c38582a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e6c38582a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e6c38582a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rtl="0">
              <a:spcBef>
                <a:spcPts val="0"/>
              </a:spcBef>
              <a:spcAft>
                <a:spcPts val="0"/>
              </a:spcAft>
              <a:buSzPts val="1100"/>
              <a:buAutoNum type="arabicPeriod"/>
            </a:pPr>
            <a:r>
              <a:rPr lang="en"/>
              <a:t>Pair Share Activity </a:t>
            </a:r>
            <a:endParaRPr/>
          </a:p>
          <a:p>
            <a:pPr marL="457200" lvl="0" indent="-298450">
              <a:spcBef>
                <a:spcPts val="0"/>
              </a:spcBef>
              <a:spcAft>
                <a:spcPts val="0"/>
              </a:spcAft>
              <a:buSzPts val="1100"/>
              <a:buAutoNum type="arabicPeriod"/>
            </a:pPr>
            <a:r>
              <a:rPr lang="en"/>
              <a:t>Ask for people to share their thoughts about the activity.  What did you experience? Why do you think we asked you to engage in this activity?</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3e6c38582a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3e6c38582a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Pose Questions to Full Group. Ask for Popcorn Responses</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ddc48591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3ddc48591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Lyndsey read</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40a1dbeebe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40a1dbeeb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r>
              <a:rPr lang="en" sz="1800">
                <a:solidFill>
                  <a:schemeClr val="dk1"/>
                </a:solidFill>
                <a:latin typeface="Old Standard TT"/>
                <a:ea typeface="Old Standard TT"/>
                <a:cs typeface="Old Standard TT"/>
                <a:sym typeface="Old Standard TT"/>
              </a:rPr>
              <a:t>Danette reads: Microaggressions usually manifest in the following ways and communicate either overt, covert or hidden offensive messages and meaning to the recipients. </a:t>
            </a:r>
            <a:endParaRPr sz="1800">
              <a:solidFill>
                <a:schemeClr val="dk1"/>
              </a:solidFill>
              <a:latin typeface="Old Standard TT"/>
              <a:ea typeface="Old Standard TT"/>
              <a:cs typeface="Old Standard TT"/>
              <a:sym typeface="Old Standard TT"/>
            </a:endParaRPr>
          </a:p>
          <a:p>
            <a:pPr marL="0" lvl="0" indent="0" rtl="0">
              <a:lnSpc>
                <a:spcPct val="115000"/>
              </a:lnSpc>
              <a:spcBef>
                <a:spcPts val="1600"/>
              </a:spcBef>
              <a:spcAft>
                <a:spcPts val="0"/>
              </a:spcAft>
              <a:buClr>
                <a:schemeClr val="dk1"/>
              </a:buClr>
              <a:buSzPts val="1100"/>
              <a:buFont typeface="Arial"/>
              <a:buNone/>
            </a:pPr>
            <a:r>
              <a:rPr lang="en" sz="1800">
                <a:solidFill>
                  <a:schemeClr val="dk1"/>
                </a:solidFill>
                <a:latin typeface="Old Standard TT"/>
                <a:ea typeface="Old Standard TT"/>
                <a:cs typeface="Old Standard TT"/>
                <a:sym typeface="Old Standard TT"/>
              </a:rPr>
              <a:t>Lyndsey passes out sheet with definitions.</a:t>
            </a:r>
            <a:endParaRPr sz="1800">
              <a:solidFill>
                <a:schemeClr val="dk1"/>
              </a:solidFill>
              <a:latin typeface="Old Standard TT"/>
              <a:ea typeface="Old Standard TT"/>
              <a:cs typeface="Old Standard TT"/>
              <a:sym typeface="Old Standard TT"/>
            </a:endParaRPr>
          </a:p>
          <a:p>
            <a:pPr marL="0" lvl="0" indent="0" rtl="0">
              <a:lnSpc>
                <a:spcPct val="115000"/>
              </a:lnSpc>
              <a:spcBef>
                <a:spcPts val="1600"/>
              </a:spcBef>
              <a:spcAft>
                <a:spcPts val="1600"/>
              </a:spcAft>
              <a:buClr>
                <a:schemeClr val="dk1"/>
              </a:buClr>
              <a:buSzPts val="1100"/>
              <a:buFont typeface="Arial"/>
              <a:buNone/>
            </a:pPr>
            <a:endParaRPr sz="1800">
              <a:solidFill>
                <a:schemeClr val="dk1"/>
              </a:solidFill>
              <a:latin typeface="Old Standard TT"/>
              <a:ea typeface="Old Standard TT"/>
              <a:cs typeface="Old Standard TT"/>
              <a:sym typeface="Old Standard T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6c38582a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e6c38582a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40a1e14721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40a1e14721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Lyndsey and Danette facilitate together.</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40ac58ff9d_0_8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40ac58ff9d_0_8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sz="1800">
                <a:solidFill>
                  <a:schemeClr val="dk1"/>
                </a:solidFill>
                <a:latin typeface="Old Standard TT"/>
                <a:ea typeface="Old Standard TT"/>
                <a:cs typeface="Old Standard TT"/>
                <a:sym typeface="Old Standard TT"/>
              </a:rPr>
              <a:t>Facilitating dialogue, According to Sue (2010) we must “possess a working definition and enlightened  understanding of the cases, manifestations, and dynamics of racial microaggressions and difficult dialogues on race.” This can be difficult as we, as professors, have a significant amount of power. These power dynamics can make it difficult to move forward in a tense dialogue.  </a:t>
            </a:r>
            <a:endParaRPr sz="1800">
              <a:solidFill>
                <a:schemeClr val="dk1"/>
              </a:solidFill>
              <a:latin typeface="Old Standard TT"/>
              <a:ea typeface="Old Standard TT"/>
              <a:cs typeface="Old Standard TT"/>
              <a:sym typeface="Old Standard T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sp>
        <p:nvSpPr>
          <p:cNvPr id="10" name="Google Shape;10;p2"/>
          <p:cNvSpPr/>
          <p:nvPr/>
        </p:nvSpPr>
        <p:spPr>
          <a:xfrm>
            <a:off x="0" y="100"/>
            <a:ext cx="9144000" cy="17118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11" name="Google Shape;11;p2"/>
          <p:cNvCxnSpPr/>
          <p:nvPr/>
        </p:nvCxnSpPr>
        <p:spPr>
          <a:xfrm>
            <a:off x="641934" y="3597500"/>
            <a:ext cx="390300" cy="0"/>
          </a:xfrm>
          <a:prstGeom prst="straightConnector1">
            <a:avLst/>
          </a:prstGeom>
          <a:noFill/>
          <a:ln w="28575" cap="flat" cmpd="sng">
            <a:solidFill>
              <a:schemeClr val="accent1"/>
            </a:solidFill>
            <a:prstDash val="solid"/>
            <a:round/>
            <a:headEnd type="none" w="sm" len="sm"/>
            <a:tailEnd type="none" w="sm" len="sm"/>
          </a:ln>
        </p:spPr>
      </p:cxnSp>
      <p:sp>
        <p:nvSpPr>
          <p:cNvPr id="12" name="Google Shape;12;p2"/>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lstStyle>
            <a:lvl1pPr lvl="0">
              <a:spcBef>
                <a:spcPts val="0"/>
              </a:spcBef>
              <a:spcAft>
                <a:spcPts val="0"/>
              </a:spcAft>
              <a:buClr>
                <a:schemeClr val="accent1"/>
              </a:buClr>
              <a:buSzPts val="4200"/>
              <a:buNone/>
              <a:defRPr sz="4200">
                <a:solidFill>
                  <a:schemeClr val="accent1"/>
                </a:solidFill>
              </a:defRPr>
            </a:lvl1pPr>
            <a:lvl2pPr lvl="1">
              <a:spcBef>
                <a:spcPts val="0"/>
              </a:spcBef>
              <a:spcAft>
                <a:spcPts val="0"/>
              </a:spcAft>
              <a:buClr>
                <a:schemeClr val="accent1"/>
              </a:buClr>
              <a:buSzPts val="4200"/>
              <a:buNone/>
              <a:defRPr sz="4200">
                <a:solidFill>
                  <a:schemeClr val="accent1"/>
                </a:solidFill>
              </a:defRPr>
            </a:lvl2pPr>
            <a:lvl3pPr lvl="2">
              <a:spcBef>
                <a:spcPts val="0"/>
              </a:spcBef>
              <a:spcAft>
                <a:spcPts val="0"/>
              </a:spcAft>
              <a:buClr>
                <a:schemeClr val="accent1"/>
              </a:buClr>
              <a:buSzPts val="4200"/>
              <a:buNone/>
              <a:defRPr sz="4200">
                <a:solidFill>
                  <a:schemeClr val="accent1"/>
                </a:solidFill>
              </a:defRPr>
            </a:lvl3pPr>
            <a:lvl4pPr lvl="3">
              <a:spcBef>
                <a:spcPts val="0"/>
              </a:spcBef>
              <a:spcAft>
                <a:spcPts val="0"/>
              </a:spcAft>
              <a:buClr>
                <a:schemeClr val="accent1"/>
              </a:buClr>
              <a:buSzPts val="4200"/>
              <a:buNone/>
              <a:defRPr sz="4200">
                <a:solidFill>
                  <a:schemeClr val="accent1"/>
                </a:solidFill>
              </a:defRPr>
            </a:lvl4pPr>
            <a:lvl5pPr lvl="4">
              <a:spcBef>
                <a:spcPts val="0"/>
              </a:spcBef>
              <a:spcAft>
                <a:spcPts val="0"/>
              </a:spcAft>
              <a:buClr>
                <a:schemeClr val="accent1"/>
              </a:buClr>
              <a:buSzPts val="4200"/>
              <a:buNone/>
              <a:defRPr sz="4200">
                <a:solidFill>
                  <a:schemeClr val="accent1"/>
                </a:solidFill>
              </a:defRPr>
            </a:lvl5pPr>
            <a:lvl6pPr lvl="5">
              <a:spcBef>
                <a:spcPts val="0"/>
              </a:spcBef>
              <a:spcAft>
                <a:spcPts val="0"/>
              </a:spcAft>
              <a:buClr>
                <a:schemeClr val="accent1"/>
              </a:buClr>
              <a:buSzPts val="4200"/>
              <a:buNone/>
              <a:defRPr sz="4200">
                <a:solidFill>
                  <a:schemeClr val="accent1"/>
                </a:solidFill>
              </a:defRPr>
            </a:lvl6pPr>
            <a:lvl7pPr lvl="6">
              <a:spcBef>
                <a:spcPts val="0"/>
              </a:spcBef>
              <a:spcAft>
                <a:spcPts val="0"/>
              </a:spcAft>
              <a:buClr>
                <a:schemeClr val="accent1"/>
              </a:buClr>
              <a:buSzPts val="4200"/>
              <a:buNone/>
              <a:defRPr sz="4200">
                <a:solidFill>
                  <a:schemeClr val="accent1"/>
                </a:solidFill>
              </a:defRPr>
            </a:lvl7pPr>
            <a:lvl8pPr lvl="7">
              <a:spcBef>
                <a:spcPts val="0"/>
              </a:spcBef>
              <a:spcAft>
                <a:spcPts val="0"/>
              </a:spcAft>
              <a:buClr>
                <a:schemeClr val="accent1"/>
              </a:buClr>
              <a:buSzPts val="4200"/>
              <a:buNone/>
              <a:defRPr sz="4200">
                <a:solidFill>
                  <a:schemeClr val="accent1"/>
                </a:solidFill>
              </a:defRPr>
            </a:lvl8pPr>
            <a:lvl9pPr lvl="8">
              <a:spcBef>
                <a:spcPts val="0"/>
              </a:spcBef>
              <a:spcAft>
                <a:spcPts val="0"/>
              </a:spcAft>
              <a:buClr>
                <a:schemeClr val="accent1"/>
              </a:buClr>
              <a:buSzPts val="4200"/>
              <a:buNone/>
              <a:defRPr sz="4200">
                <a:solidFill>
                  <a:schemeClr val="accent1"/>
                </a:solidFill>
              </a:defRPr>
            </a:lvl9pPr>
          </a:lstStyle>
          <a:p>
            <a:endParaRPr/>
          </a:p>
        </p:txBody>
      </p:sp>
      <p:sp>
        <p:nvSpPr>
          <p:cNvPr id="13" name="Google Shape;13;p2"/>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lstStyle>
            <a:lvl1pPr lvl="0">
              <a:lnSpc>
                <a:spcPct val="100000"/>
              </a:lnSpc>
              <a:spcBef>
                <a:spcPts val="0"/>
              </a:spcBef>
              <a:spcAft>
                <a:spcPts val="0"/>
              </a:spcAft>
              <a:buClr>
                <a:schemeClr val="accent2"/>
              </a:buClr>
              <a:buSzPts val="2400"/>
              <a:buNone/>
              <a:defRPr sz="2400">
                <a:solidFill>
                  <a:schemeClr val="accent2"/>
                </a:solidFill>
              </a:defRPr>
            </a:lvl1pPr>
            <a:lvl2pPr lvl="1">
              <a:lnSpc>
                <a:spcPct val="100000"/>
              </a:lnSpc>
              <a:spcBef>
                <a:spcPts val="0"/>
              </a:spcBef>
              <a:spcAft>
                <a:spcPts val="0"/>
              </a:spcAft>
              <a:buClr>
                <a:schemeClr val="accent2"/>
              </a:buClr>
              <a:buSzPts val="2400"/>
              <a:buNone/>
              <a:defRPr sz="2400">
                <a:solidFill>
                  <a:schemeClr val="accent2"/>
                </a:solidFill>
              </a:defRPr>
            </a:lvl2pPr>
            <a:lvl3pPr lvl="2">
              <a:lnSpc>
                <a:spcPct val="100000"/>
              </a:lnSpc>
              <a:spcBef>
                <a:spcPts val="0"/>
              </a:spcBef>
              <a:spcAft>
                <a:spcPts val="0"/>
              </a:spcAft>
              <a:buClr>
                <a:schemeClr val="accent2"/>
              </a:buClr>
              <a:buSzPts val="2400"/>
              <a:buNone/>
              <a:defRPr sz="2400">
                <a:solidFill>
                  <a:schemeClr val="accent2"/>
                </a:solidFill>
              </a:defRPr>
            </a:lvl3pPr>
            <a:lvl4pPr lvl="3">
              <a:lnSpc>
                <a:spcPct val="100000"/>
              </a:lnSpc>
              <a:spcBef>
                <a:spcPts val="0"/>
              </a:spcBef>
              <a:spcAft>
                <a:spcPts val="0"/>
              </a:spcAft>
              <a:buClr>
                <a:schemeClr val="accent2"/>
              </a:buClr>
              <a:buSzPts val="2400"/>
              <a:buNone/>
              <a:defRPr sz="2400">
                <a:solidFill>
                  <a:schemeClr val="accent2"/>
                </a:solidFill>
              </a:defRPr>
            </a:lvl4pPr>
            <a:lvl5pPr lvl="4">
              <a:lnSpc>
                <a:spcPct val="100000"/>
              </a:lnSpc>
              <a:spcBef>
                <a:spcPts val="0"/>
              </a:spcBef>
              <a:spcAft>
                <a:spcPts val="0"/>
              </a:spcAft>
              <a:buClr>
                <a:schemeClr val="accent2"/>
              </a:buClr>
              <a:buSzPts val="2400"/>
              <a:buNone/>
              <a:defRPr sz="2400">
                <a:solidFill>
                  <a:schemeClr val="accent2"/>
                </a:solidFill>
              </a:defRPr>
            </a:lvl5pPr>
            <a:lvl6pPr lvl="5">
              <a:lnSpc>
                <a:spcPct val="100000"/>
              </a:lnSpc>
              <a:spcBef>
                <a:spcPts val="0"/>
              </a:spcBef>
              <a:spcAft>
                <a:spcPts val="0"/>
              </a:spcAft>
              <a:buClr>
                <a:schemeClr val="accent2"/>
              </a:buClr>
              <a:buSzPts val="2400"/>
              <a:buNone/>
              <a:defRPr sz="2400">
                <a:solidFill>
                  <a:schemeClr val="accent2"/>
                </a:solidFill>
              </a:defRPr>
            </a:lvl6pPr>
            <a:lvl7pPr lvl="6">
              <a:lnSpc>
                <a:spcPct val="100000"/>
              </a:lnSpc>
              <a:spcBef>
                <a:spcPts val="0"/>
              </a:spcBef>
              <a:spcAft>
                <a:spcPts val="0"/>
              </a:spcAft>
              <a:buClr>
                <a:schemeClr val="accent2"/>
              </a:buClr>
              <a:buSzPts val="2400"/>
              <a:buNone/>
              <a:defRPr sz="2400">
                <a:solidFill>
                  <a:schemeClr val="accent2"/>
                </a:solidFill>
              </a:defRPr>
            </a:lvl7pPr>
            <a:lvl8pPr lvl="7">
              <a:lnSpc>
                <a:spcPct val="100000"/>
              </a:lnSpc>
              <a:spcBef>
                <a:spcPts val="0"/>
              </a:spcBef>
              <a:spcAft>
                <a:spcPts val="0"/>
              </a:spcAft>
              <a:buClr>
                <a:schemeClr val="accent2"/>
              </a:buClr>
              <a:buSzPts val="2400"/>
              <a:buNone/>
              <a:defRPr sz="2400">
                <a:solidFill>
                  <a:schemeClr val="accent2"/>
                </a:solidFill>
              </a:defRPr>
            </a:lvl8pPr>
            <a:lvl9pPr lvl="8">
              <a:lnSpc>
                <a:spcPct val="100000"/>
              </a:lnSpc>
              <a:spcBef>
                <a:spcPts val="0"/>
              </a:spcBef>
              <a:spcAft>
                <a:spcPts val="0"/>
              </a:spcAft>
              <a:buClr>
                <a:schemeClr val="accent2"/>
              </a:buClr>
              <a:buSzPts val="2400"/>
              <a:buNone/>
              <a:defRPr sz="2400">
                <a:solidFill>
                  <a:schemeClr val="accent2"/>
                </a:solidFill>
              </a:defRPr>
            </a:lvl9pPr>
          </a:lstStyle>
          <a:p>
            <a:endParaRPr/>
          </a:p>
        </p:txBody>
      </p:sp>
      <p:sp>
        <p:nvSpPr>
          <p:cNvPr id="14" name="Google Shape;14;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039650"/>
            <a:ext cx="8520600" cy="2106300"/>
          </a:xfrm>
          <a:prstGeom prst="rect">
            <a:avLst/>
          </a:prstGeom>
        </p:spPr>
        <p:txBody>
          <a:bodyPr spcFirstLastPara="1" wrap="square" lIns="91425" tIns="91425" rIns="91425" bIns="91425" anchor="b" anchorCtr="0"/>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5"/>
        <p:cNvGrpSpPr/>
        <p:nvPr/>
      </p:nvGrpSpPr>
      <p:grpSpPr>
        <a:xfrm>
          <a:off x="0" y="0"/>
          <a:ext cx="0" cy="0"/>
          <a:chOff x="0" y="0"/>
          <a:chExt cx="0" cy="0"/>
        </a:xfrm>
      </p:grpSpPr>
      <p:cxnSp>
        <p:nvCxnSpPr>
          <p:cNvPr id="16" name="Google Shape;16;p3"/>
          <p:cNvCxnSpPr/>
          <p:nvPr/>
        </p:nvCxnSpPr>
        <p:spPr>
          <a:xfrm>
            <a:off x="641934" y="3597500"/>
            <a:ext cx="390300" cy="0"/>
          </a:xfrm>
          <a:prstGeom prst="straightConnector1">
            <a:avLst/>
          </a:prstGeom>
          <a:noFill/>
          <a:ln w="28575" cap="flat" cmpd="sng">
            <a:solidFill>
              <a:schemeClr val="lt2"/>
            </a:solidFill>
            <a:prstDash val="solid"/>
            <a:round/>
            <a:headEnd type="none" w="sm" len="sm"/>
            <a:tailEnd type="none" w="sm" len="sm"/>
          </a:ln>
        </p:spPr>
      </p:cxnSp>
      <p:sp>
        <p:nvSpPr>
          <p:cNvPr id="17" name="Google Shape;17;p3"/>
          <p:cNvSpPr txBox="1">
            <a:spLocks noGrp="1"/>
          </p:cNvSpPr>
          <p:nvPr>
            <p:ph type="title"/>
          </p:nvPr>
        </p:nvSpPr>
        <p:spPr>
          <a:xfrm>
            <a:off x="512700" y="1893300"/>
            <a:ext cx="8118600" cy="1522800"/>
          </a:xfrm>
          <a:prstGeom prst="rect">
            <a:avLst/>
          </a:prstGeom>
        </p:spPr>
        <p:txBody>
          <a:bodyPr spcFirstLastPara="1" wrap="square" lIns="91425" tIns="91425" rIns="91425" bIns="91425" anchor="b" anchorCtr="0"/>
          <a:lstStyle>
            <a:lvl1pPr lvl="0">
              <a:spcBef>
                <a:spcPts val="0"/>
              </a:spcBef>
              <a:spcAft>
                <a:spcPts val="0"/>
              </a:spcAft>
              <a:buClr>
                <a:schemeClr val="accent1"/>
              </a:buClr>
              <a:buSzPts val="6000"/>
              <a:buNone/>
              <a:defRPr sz="6000">
                <a:solidFill>
                  <a:schemeClr val="accent1"/>
                </a:solidFill>
              </a:defRPr>
            </a:lvl1pPr>
            <a:lvl2pPr lvl="1">
              <a:spcBef>
                <a:spcPts val="0"/>
              </a:spcBef>
              <a:spcAft>
                <a:spcPts val="0"/>
              </a:spcAft>
              <a:buClr>
                <a:schemeClr val="accent1"/>
              </a:buClr>
              <a:buSzPts val="6000"/>
              <a:buNone/>
              <a:defRPr sz="6000">
                <a:solidFill>
                  <a:schemeClr val="accent1"/>
                </a:solidFill>
              </a:defRPr>
            </a:lvl2pPr>
            <a:lvl3pPr lvl="2">
              <a:spcBef>
                <a:spcPts val="0"/>
              </a:spcBef>
              <a:spcAft>
                <a:spcPts val="0"/>
              </a:spcAft>
              <a:buClr>
                <a:schemeClr val="accent1"/>
              </a:buClr>
              <a:buSzPts val="6000"/>
              <a:buNone/>
              <a:defRPr sz="6000">
                <a:solidFill>
                  <a:schemeClr val="accent1"/>
                </a:solidFill>
              </a:defRPr>
            </a:lvl3pPr>
            <a:lvl4pPr lvl="3">
              <a:spcBef>
                <a:spcPts val="0"/>
              </a:spcBef>
              <a:spcAft>
                <a:spcPts val="0"/>
              </a:spcAft>
              <a:buClr>
                <a:schemeClr val="accent1"/>
              </a:buClr>
              <a:buSzPts val="6000"/>
              <a:buNone/>
              <a:defRPr sz="6000">
                <a:solidFill>
                  <a:schemeClr val="accent1"/>
                </a:solidFill>
              </a:defRPr>
            </a:lvl4pPr>
            <a:lvl5pPr lvl="4">
              <a:spcBef>
                <a:spcPts val="0"/>
              </a:spcBef>
              <a:spcAft>
                <a:spcPts val="0"/>
              </a:spcAft>
              <a:buClr>
                <a:schemeClr val="accent1"/>
              </a:buClr>
              <a:buSzPts val="6000"/>
              <a:buNone/>
              <a:defRPr sz="6000">
                <a:solidFill>
                  <a:schemeClr val="accent1"/>
                </a:solidFill>
              </a:defRPr>
            </a:lvl5pPr>
            <a:lvl6pPr lvl="5">
              <a:spcBef>
                <a:spcPts val="0"/>
              </a:spcBef>
              <a:spcAft>
                <a:spcPts val="0"/>
              </a:spcAft>
              <a:buClr>
                <a:schemeClr val="accent1"/>
              </a:buClr>
              <a:buSzPts val="6000"/>
              <a:buNone/>
              <a:defRPr sz="6000">
                <a:solidFill>
                  <a:schemeClr val="accent1"/>
                </a:solidFill>
              </a:defRPr>
            </a:lvl6pPr>
            <a:lvl7pPr lvl="6">
              <a:spcBef>
                <a:spcPts val="0"/>
              </a:spcBef>
              <a:spcAft>
                <a:spcPts val="0"/>
              </a:spcAft>
              <a:buClr>
                <a:schemeClr val="accent1"/>
              </a:buClr>
              <a:buSzPts val="6000"/>
              <a:buNone/>
              <a:defRPr sz="6000">
                <a:solidFill>
                  <a:schemeClr val="accent1"/>
                </a:solidFill>
              </a:defRPr>
            </a:lvl7pPr>
            <a:lvl8pPr lvl="7">
              <a:spcBef>
                <a:spcPts val="0"/>
              </a:spcBef>
              <a:spcAft>
                <a:spcPts val="0"/>
              </a:spcAft>
              <a:buClr>
                <a:schemeClr val="accent1"/>
              </a:buClr>
              <a:buSzPts val="6000"/>
              <a:buNone/>
              <a:defRPr sz="6000">
                <a:solidFill>
                  <a:schemeClr val="accent1"/>
                </a:solidFill>
              </a:defRPr>
            </a:lvl8pPr>
            <a:lvl9pPr lvl="8">
              <a:spcBef>
                <a:spcPts val="0"/>
              </a:spcBef>
              <a:spcAft>
                <a:spcPts val="0"/>
              </a:spcAft>
              <a:buClr>
                <a:schemeClr val="accent1"/>
              </a:buClr>
              <a:buSzPts val="6000"/>
              <a:buNone/>
              <a:defRPr sz="6000">
                <a:solidFill>
                  <a:schemeClr val="accent1"/>
                </a:solidFill>
              </a:defRPr>
            </a:lvl9pPr>
          </a:lstStyle>
          <a:p>
            <a:endParaRPr/>
          </a:p>
        </p:txBody>
      </p:sp>
      <p:sp>
        <p:nvSpPr>
          <p:cNvPr id="18" name="Google Shape;18;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9"/>
        <p:cNvGrpSpPr/>
        <p:nvPr/>
      </p:nvGrpSpPr>
      <p:grpSpPr>
        <a:xfrm>
          <a:off x="0" y="0"/>
          <a:ext cx="0" cy="0"/>
          <a:chOff x="0" y="0"/>
          <a:chExt cx="0" cy="0"/>
        </a:xfrm>
      </p:grpSpPr>
      <p:sp>
        <p:nvSpPr>
          <p:cNvPr id="20" name="Google Shape;20;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1" name="Google Shape;21;p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71675"/>
            <a:ext cx="3999900" cy="3397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71675"/>
            <a:ext cx="3999900" cy="33972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5604000" cy="4090800"/>
          </a:xfrm>
          <a:prstGeom prst="rect">
            <a:avLst/>
          </a:prstGeom>
        </p:spPr>
        <p:txBody>
          <a:bodyPr spcFirstLastPara="1" wrap="square" lIns="91425" tIns="91425" rIns="91425" bIns="91425" anchor="ctr" anchorCtr="0"/>
          <a:lstStyle>
            <a:lvl1pPr lvl="0">
              <a:spcBef>
                <a:spcPts val="0"/>
              </a:spcBef>
              <a:spcAft>
                <a:spcPts val="0"/>
              </a:spcAft>
              <a:buClr>
                <a:schemeClr val="accent1"/>
              </a:buClr>
              <a:buSzPts val="5400"/>
              <a:buNone/>
              <a:defRPr sz="5400">
                <a:solidFill>
                  <a:schemeClr val="accent1"/>
                </a:solidFill>
              </a:defRPr>
            </a:lvl1pPr>
            <a:lvl2pPr lvl="1">
              <a:spcBef>
                <a:spcPts val="0"/>
              </a:spcBef>
              <a:spcAft>
                <a:spcPts val="0"/>
              </a:spcAft>
              <a:buClr>
                <a:schemeClr val="accent1"/>
              </a:buClr>
              <a:buSzPts val="5400"/>
              <a:buNone/>
              <a:defRPr sz="5400">
                <a:solidFill>
                  <a:schemeClr val="accent1"/>
                </a:solidFill>
              </a:defRPr>
            </a:lvl2pPr>
            <a:lvl3pPr lvl="2">
              <a:spcBef>
                <a:spcPts val="0"/>
              </a:spcBef>
              <a:spcAft>
                <a:spcPts val="0"/>
              </a:spcAft>
              <a:buClr>
                <a:schemeClr val="accent1"/>
              </a:buClr>
              <a:buSzPts val="5400"/>
              <a:buNone/>
              <a:defRPr sz="5400">
                <a:solidFill>
                  <a:schemeClr val="accent1"/>
                </a:solidFill>
              </a:defRPr>
            </a:lvl3pPr>
            <a:lvl4pPr lvl="3">
              <a:spcBef>
                <a:spcPts val="0"/>
              </a:spcBef>
              <a:spcAft>
                <a:spcPts val="0"/>
              </a:spcAft>
              <a:buClr>
                <a:schemeClr val="accent1"/>
              </a:buClr>
              <a:buSzPts val="5400"/>
              <a:buNone/>
              <a:defRPr sz="5400">
                <a:solidFill>
                  <a:schemeClr val="accent1"/>
                </a:solidFill>
              </a:defRPr>
            </a:lvl4pPr>
            <a:lvl5pPr lvl="4">
              <a:spcBef>
                <a:spcPts val="0"/>
              </a:spcBef>
              <a:spcAft>
                <a:spcPts val="0"/>
              </a:spcAft>
              <a:buClr>
                <a:schemeClr val="accent1"/>
              </a:buClr>
              <a:buSzPts val="5400"/>
              <a:buNone/>
              <a:defRPr sz="5400">
                <a:solidFill>
                  <a:schemeClr val="accent1"/>
                </a:solidFill>
              </a:defRPr>
            </a:lvl5pPr>
            <a:lvl6pPr lvl="5">
              <a:spcBef>
                <a:spcPts val="0"/>
              </a:spcBef>
              <a:spcAft>
                <a:spcPts val="0"/>
              </a:spcAft>
              <a:buClr>
                <a:schemeClr val="accent1"/>
              </a:buClr>
              <a:buSzPts val="5400"/>
              <a:buNone/>
              <a:defRPr sz="5400">
                <a:solidFill>
                  <a:schemeClr val="accent1"/>
                </a:solidFill>
              </a:defRPr>
            </a:lvl6pPr>
            <a:lvl7pPr lvl="6">
              <a:spcBef>
                <a:spcPts val="0"/>
              </a:spcBef>
              <a:spcAft>
                <a:spcPts val="0"/>
              </a:spcAft>
              <a:buClr>
                <a:schemeClr val="accent1"/>
              </a:buClr>
              <a:buSzPts val="5400"/>
              <a:buNone/>
              <a:defRPr sz="5400">
                <a:solidFill>
                  <a:schemeClr val="accent1"/>
                </a:solidFill>
              </a:defRPr>
            </a:lvl7pPr>
            <a:lvl8pPr lvl="7">
              <a:spcBef>
                <a:spcPts val="0"/>
              </a:spcBef>
              <a:spcAft>
                <a:spcPts val="0"/>
              </a:spcAft>
              <a:buClr>
                <a:schemeClr val="accent1"/>
              </a:buClr>
              <a:buSzPts val="5400"/>
              <a:buNone/>
              <a:defRPr sz="5400">
                <a:solidFill>
                  <a:schemeClr val="accent1"/>
                </a:solidFill>
              </a:defRPr>
            </a:lvl8pPr>
            <a:lvl9pPr lvl="8">
              <a:spcBef>
                <a:spcPts val="0"/>
              </a:spcBef>
              <a:spcAft>
                <a:spcPts val="0"/>
              </a:spcAft>
              <a:buClr>
                <a:schemeClr val="accent1"/>
              </a:buClr>
              <a:buSzPts val="5400"/>
              <a:buNone/>
              <a:defRPr sz="5400">
                <a:solidFill>
                  <a:schemeClr val="accent1"/>
                </a:solidFill>
              </a:defRPr>
            </a:lvl9pPr>
          </a:lstStyle>
          <a:p>
            <a:endParaRPr/>
          </a:p>
        </p:txBody>
      </p:sp>
      <p:sp>
        <p:nvSpPr>
          <p:cNvPr id="38" name="Google Shape;38;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2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cxnSp>
        <p:nvCxnSpPr>
          <p:cNvPr id="41" name="Google Shape;41;p9"/>
          <p:cNvCxnSpPr/>
          <p:nvPr/>
        </p:nvCxnSpPr>
        <p:spPr>
          <a:xfrm>
            <a:off x="5029675" y="4495500"/>
            <a:ext cx="686400" cy="0"/>
          </a:xfrm>
          <a:prstGeom prst="straightConnector1">
            <a:avLst/>
          </a:prstGeom>
          <a:noFill/>
          <a:ln w="19050" cap="flat" cmpd="sng">
            <a:solidFill>
              <a:schemeClr val="lt2"/>
            </a:solidFill>
            <a:prstDash val="solid"/>
            <a:round/>
            <a:headEnd type="none" w="sm" len="sm"/>
            <a:tailEnd type="none" w="sm" len="sm"/>
          </a:ln>
        </p:spPr>
      </p:cxnSp>
      <p:sp>
        <p:nvSpPr>
          <p:cNvPr id="42" name="Google Shape;42;p9"/>
          <p:cNvSpPr txBox="1">
            <a:spLocks noGrp="1"/>
          </p:cNvSpPr>
          <p:nvPr>
            <p:ph type="title"/>
          </p:nvPr>
        </p:nvSpPr>
        <p:spPr>
          <a:xfrm>
            <a:off x="265500" y="1382350"/>
            <a:ext cx="4045200" cy="1333200"/>
          </a:xfrm>
          <a:prstGeom prst="rect">
            <a:avLst/>
          </a:prstGeom>
        </p:spPr>
        <p:txBody>
          <a:bodyPr spcFirstLastPara="1" wrap="square" lIns="91425" tIns="91425" rIns="91425" bIns="91425" anchor="b" anchorCtr="0"/>
          <a:lstStyle>
            <a:lvl1pPr lvl="0" algn="ctr">
              <a:spcBef>
                <a:spcPts val="0"/>
              </a:spcBef>
              <a:spcAft>
                <a:spcPts val="0"/>
              </a:spcAft>
              <a:buClr>
                <a:schemeClr val="lt2"/>
              </a:buClr>
              <a:buSzPts val="4200"/>
              <a:buNone/>
              <a:defRPr sz="4200">
                <a:solidFill>
                  <a:schemeClr val="lt2"/>
                </a:solidFill>
              </a:defRPr>
            </a:lvl1pPr>
            <a:lvl2pPr lvl="1" algn="ctr">
              <a:spcBef>
                <a:spcPts val="0"/>
              </a:spcBef>
              <a:spcAft>
                <a:spcPts val="0"/>
              </a:spcAft>
              <a:buClr>
                <a:schemeClr val="lt2"/>
              </a:buClr>
              <a:buSzPts val="4200"/>
              <a:buNone/>
              <a:defRPr sz="4200">
                <a:solidFill>
                  <a:schemeClr val="lt2"/>
                </a:solidFill>
              </a:defRPr>
            </a:lvl2pPr>
            <a:lvl3pPr lvl="2" algn="ctr">
              <a:spcBef>
                <a:spcPts val="0"/>
              </a:spcBef>
              <a:spcAft>
                <a:spcPts val="0"/>
              </a:spcAft>
              <a:buClr>
                <a:schemeClr val="lt2"/>
              </a:buClr>
              <a:buSzPts val="4200"/>
              <a:buNone/>
              <a:defRPr sz="4200">
                <a:solidFill>
                  <a:schemeClr val="lt2"/>
                </a:solidFill>
              </a:defRPr>
            </a:lvl3pPr>
            <a:lvl4pPr lvl="3" algn="ctr">
              <a:spcBef>
                <a:spcPts val="0"/>
              </a:spcBef>
              <a:spcAft>
                <a:spcPts val="0"/>
              </a:spcAft>
              <a:buClr>
                <a:schemeClr val="lt2"/>
              </a:buClr>
              <a:buSzPts val="4200"/>
              <a:buNone/>
              <a:defRPr sz="4200">
                <a:solidFill>
                  <a:schemeClr val="lt2"/>
                </a:solidFill>
              </a:defRPr>
            </a:lvl4pPr>
            <a:lvl5pPr lvl="4" algn="ctr">
              <a:spcBef>
                <a:spcPts val="0"/>
              </a:spcBef>
              <a:spcAft>
                <a:spcPts val="0"/>
              </a:spcAft>
              <a:buClr>
                <a:schemeClr val="lt2"/>
              </a:buClr>
              <a:buSzPts val="4200"/>
              <a:buNone/>
              <a:defRPr sz="4200">
                <a:solidFill>
                  <a:schemeClr val="lt2"/>
                </a:solidFill>
              </a:defRPr>
            </a:lvl5pPr>
            <a:lvl6pPr lvl="5" algn="ctr">
              <a:spcBef>
                <a:spcPts val="0"/>
              </a:spcBef>
              <a:spcAft>
                <a:spcPts val="0"/>
              </a:spcAft>
              <a:buClr>
                <a:schemeClr val="lt2"/>
              </a:buClr>
              <a:buSzPts val="4200"/>
              <a:buNone/>
              <a:defRPr sz="4200">
                <a:solidFill>
                  <a:schemeClr val="lt2"/>
                </a:solidFill>
              </a:defRPr>
            </a:lvl6pPr>
            <a:lvl7pPr lvl="6" algn="ctr">
              <a:spcBef>
                <a:spcPts val="0"/>
              </a:spcBef>
              <a:spcAft>
                <a:spcPts val="0"/>
              </a:spcAft>
              <a:buClr>
                <a:schemeClr val="lt2"/>
              </a:buClr>
              <a:buSzPts val="4200"/>
              <a:buNone/>
              <a:defRPr sz="4200">
                <a:solidFill>
                  <a:schemeClr val="lt2"/>
                </a:solidFill>
              </a:defRPr>
            </a:lvl7pPr>
            <a:lvl8pPr lvl="7" algn="ctr">
              <a:spcBef>
                <a:spcPts val="0"/>
              </a:spcBef>
              <a:spcAft>
                <a:spcPts val="0"/>
              </a:spcAft>
              <a:buClr>
                <a:schemeClr val="lt2"/>
              </a:buClr>
              <a:buSzPts val="4200"/>
              <a:buNone/>
              <a:defRPr sz="4200">
                <a:solidFill>
                  <a:schemeClr val="lt2"/>
                </a:solidFill>
              </a:defRPr>
            </a:lvl8pPr>
            <a:lvl9pPr lvl="8" algn="ctr">
              <a:spcBef>
                <a:spcPts val="0"/>
              </a:spcBef>
              <a:spcAft>
                <a:spcPts val="0"/>
              </a:spcAft>
              <a:buClr>
                <a:schemeClr val="lt2"/>
              </a:buClr>
              <a:buSzPts val="4200"/>
              <a:buNone/>
              <a:defRPr sz="4200">
                <a:solidFill>
                  <a:schemeClr val="lt2"/>
                </a:solidFill>
              </a:defRPr>
            </a:lvl9pPr>
          </a:lstStyle>
          <a:p>
            <a:endParaRPr/>
          </a:p>
        </p:txBody>
      </p:sp>
      <p:sp>
        <p:nvSpPr>
          <p:cNvPr id="43" name="Google Shape;43;p9"/>
          <p:cNvSpPr txBox="1">
            <a:spLocks noGrp="1"/>
          </p:cNvSpPr>
          <p:nvPr>
            <p:ph type="subTitle" idx="1"/>
          </p:nvPr>
        </p:nvSpPr>
        <p:spPr>
          <a:xfrm>
            <a:off x="265500" y="2769001"/>
            <a:ext cx="4045200" cy="13455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Clr>
                <a:schemeClr val="accent1"/>
              </a:buClr>
              <a:buSzPts val="1800"/>
              <a:buChar char="●"/>
              <a:defRPr>
                <a:solidFill>
                  <a:schemeClr val="accent1"/>
                </a:solidFill>
              </a:defRPr>
            </a:lvl1pPr>
            <a:lvl2pPr marL="914400" lvl="1" indent="-317500">
              <a:spcBef>
                <a:spcPts val="1600"/>
              </a:spcBef>
              <a:spcAft>
                <a:spcPts val="0"/>
              </a:spcAft>
              <a:buClr>
                <a:schemeClr val="accent1"/>
              </a:buClr>
              <a:buSzPts val="1400"/>
              <a:buChar char="○"/>
              <a:defRPr>
                <a:solidFill>
                  <a:schemeClr val="accent1"/>
                </a:solidFill>
              </a:defRPr>
            </a:lvl2pPr>
            <a:lvl3pPr marL="1371600" lvl="2" indent="-317500">
              <a:spcBef>
                <a:spcPts val="1600"/>
              </a:spcBef>
              <a:spcAft>
                <a:spcPts val="0"/>
              </a:spcAft>
              <a:buClr>
                <a:schemeClr val="accent1"/>
              </a:buClr>
              <a:buSzPts val="1400"/>
              <a:buChar char="■"/>
              <a:defRPr>
                <a:solidFill>
                  <a:schemeClr val="accent1"/>
                </a:solidFill>
              </a:defRPr>
            </a:lvl3pPr>
            <a:lvl4pPr marL="1828800" lvl="3" indent="-317500">
              <a:spcBef>
                <a:spcPts val="1600"/>
              </a:spcBef>
              <a:spcAft>
                <a:spcPts val="0"/>
              </a:spcAft>
              <a:buClr>
                <a:schemeClr val="accent1"/>
              </a:buClr>
              <a:buSzPts val="1400"/>
              <a:buChar char="●"/>
              <a:defRPr>
                <a:solidFill>
                  <a:schemeClr val="accent1"/>
                </a:solidFill>
              </a:defRPr>
            </a:lvl4pPr>
            <a:lvl5pPr marL="2286000" lvl="4" indent="-317500">
              <a:spcBef>
                <a:spcPts val="1600"/>
              </a:spcBef>
              <a:spcAft>
                <a:spcPts val="0"/>
              </a:spcAft>
              <a:buClr>
                <a:schemeClr val="accent1"/>
              </a:buClr>
              <a:buSzPts val="1400"/>
              <a:buChar char="○"/>
              <a:defRPr>
                <a:solidFill>
                  <a:schemeClr val="accent1"/>
                </a:solidFill>
              </a:defRPr>
            </a:lvl5pPr>
            <a:lvl6pPr marL="2743200" lvl="5" indent="-317500">
              <a:spcBef>
                <a:spcPts val="1600"/>
              </a:spcBef>
              <a:spcAft>
                <a:spcPts val="0"/>
              </a:spcAft>
              <a:buClr>
                <a:schemeClr val="accent1"/>
              </a:buClr>
              <a:buSzPts val="1400"/>
              <a:buChar char="■"/>
              <a:defRPr>
                <a:solidFill>
                  <a:schemeClr val="accent1"/>
                </a:solidFill>
              </a:defRPr>
            </a:lvl6pPr>
            <a:lvl7pPr marL="3200400" lvl="6" indent="-317500">
              <a:spcBef>
                <a:spcPts val="1600"/>
              </a:spcBef>
              <a:spcAft>
                <a:spcPts val="0"/>
              </a:spcAft>
              <a:buClr>
                <a:schemeClr val="accent1"/>
              </a:buClr>
              <a:buSzPts val="1400"/>
              <a:buChar char="●"/>
              <a:defRPr>
                <a:solidFill>
                  <a:schemeClr val="accent1"/>
                </a:solidFill>
              </a:defRPr>
            </a:lvl7pPr>
            <a:lvl8pPr marL="3657600" lvl="7" indent="-317500">
              <a:spcBef>
                <a:spcPts val="1600"/>
              </a:spcBef>
              <a:spcAft>
                <a:spcPts val="0"/>
              </a:spcAft>
              <a:buClr>
                <a:schemeClr val="accent1"/>
              </a:buClr>
              <a:buSzPts val="1400"/>
              <a:buChar char="○"/>
              <a:defRPr>
                <a:solidFill>
                  <a:schemeClr val="accent1"/>
                </a:solidFill>
              </a:defRPr>
            </a:lvl8pPr>
            <a:lvl9pPr marL="4114800" lvl="8" indent="-317500">
              <a:spcBef>
                <a:spcPts val="1600"/>
              </a:spcBef>
              <a:spcAft>
                <a:spcPts val="1600"/>
              </a:spcAft>
              <a:buClr>
                <a:schemeClr val="accent1"/>
              </a:buClr>
              <a:buSzPts val="1400"/>
              <a:buChar char="■"/>
              <a:defRPr>
                <a:solidFill>
                  <a:schemeClr val="accent1"/>
                </a:solidFill>
              </a:defRPr>
            </a:lvl9pPr>
          </a:lstStyle>
          <a:p>
            <a:endParaRPr/>
          </a:p>
        </p:txBody>
      </p:sp>
      <p:sp>
        <p:nvSpPr>
          <p:cNvPr id="45" name="Google Shape;45;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accent1"/>
                </a:solidFill>
              </a:defRPr>
            </a:lvl1pPr>
            <a:lvl2pPr lvl="1">
              <a:buNone/>
              <a:defRPr>
                <a:solidFill>
                  <a:schemeClr val="accent1"/>
                </a:solidFill>
              </a:defRPr>
            </a:lvl2pPr>
            <a:lvl3pPr lvl="2">
              <a:buNone/>
              <a:defRPr>
                <a:solidFill>
                  <a:schemeClr val="accent1"/>
                </a:solidFill>
              </a:defRPr>
            </a:lvl3pPr>
            <a:lvl4pPr lvl="3">
              <a:buNone/>
              <a:defRPr>
                <a:solidFill>
                  <a:schemeClr val="accent1"/>
                </a:solidFill>
              </a:defRPr>
            </a:lvl4pPr>
            <a:lvl5pPr lvl="4">
              <a:buNone/>
              <a:defRPr>
                <a:solidFill>
                  <a:schemeClr val="accent1"/>
                </a:solidFill>
              </a:defRPr>
            </a:lvl5pPr>
            <a:lvl6pPr lvl="5">
              <a:buNone/>
              <a:defRPr>
                <a:solidFill>
                  <a:schemeClr val="accent1"/>
                </a:solidFill>
              </a:defRPr>
            </a:lvl6pPr>
            <a:lvl7pPr lvl="6">
              <a:buNone/>
              <a:defRPr>
                <a:solidFill>
                  <a:schemeClr val="accent1"/>
                </a:solidFill>
              </a:defRPr>
            </a:lvl7pPr>
            <a:lvl8pPr lvl="7">
              <a:buNone/>
              <a:defRPr>
                <a:solidFill>
                  <a:schemeClr val="accent1"/>
                </a:solidFill>
              </a:defRPr>
            </a:lvl8pPr>
            <a:lvl9pPr lvl="8">
              <a:buNone/>
              <a:defRPr>
                <a:solidFill>
                  <a:schemeClr val="accent1"/>
                </a:solidFill>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8" name="Google Shape;48;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paperback">
    <p:bg>
      <p:bgPr>
        <a:solidFill>
          <a:schemeClr val="accen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6132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1pPr>
            <a:lvl2pPr lvl="1">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2pPr>
            <a:lvl3pPr lvl="2">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3pPr>
            <a:lvl4pPr lvl="3">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4pPr>
            <a:lvl5pPr lvl="4">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5pPr>
            <a:lvl6pPr lvl="5">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6pPr>
            <a:lvl7pPr lvl="6">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7pPr>
            <a:lvl8pPr lvl="7">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8pPr>
            <a:lvl9pPr lvl="8">
              <a:spcBef>
                <a:spcPts val="0"/>
              </a:spcBef>
              <a:spcAft>
                <a:spcPts val="0"/>
              </a:spcAft>
              <a:buClr>
                <a:schemeClr val="dk1"/>
              </a:buClr>
              <a:buSzPts val="3000"/>
              <a:buFont typeface="Old Standard TT"/>
              <a:buNone/>
              <a:defRPr sz="3000">
                <a:solidFill>
                  <a:schemeClr val="dk1"/>
                </a:solidFill>
                <a:latin typeface="Old Standard TT"/>
                <a:ea typeface="Old Standard TT"/>
                <a:cs typeface="Old Standard TT"/>
                <a:sym typeface="Old Standard TT"/>
              </a:defRPr>
            </a:lvl9pPr>
          </a:lstStyle>
          <a:p>
            <a:endParaRPr/>
          </a:p>
        </p:txBody>
      </p:sp>
      <p:sp>
        <p:nvSpPr>
          <p:cNvPr id="7" name="Google Shape;7;p1"/>
          <p:cNvSpPr txBox="1">
            <a:spLocks noGrp="1"/>
          </p:cNvSpPr>
          <p:nvPr>
            <p:ph type="body" idx="1"/>
          </p:nvPr>
        </p:nvSpPr>
        <p:spPr>
          <a:xfrm>
            <a:off x="311700" y="1171600"/>
            <a:ext cx="8520600" cy="33972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1"/>
              </a:buClr>
              <a:buSzPts val="1800"/>
              <a:buFont typeface="Old Standard TT"/>
              <a:buChar char="●"/>
              <a:defRPr sz="1800">
                <a:solidFill>
                  <a:schemeClr val="dk1"/>
                </a:solidFill>
                <a:latin typeface="Old Standard TT"/>
                <a:ea typeface="Old Standard TT"/>
                <a:cs typeface="Old Standard TT"/>
                <a:sym typeface="Old Standard TT"/>
              </a:defRPr>
            </a:lvl1pPr>
            <a:lvl2pPr marL="914400" lvl="1"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2pPr>
            <a:lvl3pPr marL="1371600" lvl="2"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3pPr>
            <a:lvl4pPr marL="1828800" lvl="3"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4pPr>
            <a:lvl5pPr marL="2286000" lvl="4"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5pPr>
            <a:lvl6pPr marL="2743200" lvl="5"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6pPr>
            <a:lvl7pPr marL="3200400" lvl="6"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7pPr>
            <a:lvl8pPr marL="3657600" lvl="7" indent="-317500">
              <a:lnSpc>
                <a:spcPct val="115000"/>
              </a:lnSpc>
              <a:spcBef>
                <a:spcPts val="1600"/>
              </a:spcBef>
              <a:spcAft>
                <a:spcPts val="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8pPr>
            <a:lvl9pPr marL="4114800" lvl="8" indent="-317500">
              <a:lnSpc>
                <a:spcPct val="115000"/>
              </a:lnSpc>
              <a:spcBef>
                <a:spcPts val="1600"/>
              </a:spcBef>
              <a:spcAft>
                <a:spcPts val="1600"/>
              </a:spcAft>
              <a:buClr>
                <a:schemeClr val="dk1"/>
              </a:buClr>
              <a:buSzPts val="1400"/>
              <a:buFont typeface="Old Standard TT"/>
              <a:buChar char="■"/>
              <a:defRPr>
                <a:solidFill>
                  <a:schemeClr val="dk1"/>
                </a:solidFill>
                <a:latin typeface="Old Standard TT"/>
                <a:ea typeface="Old Standard TT"/>
                <a:cs typeface="Old Standard TT"/>
                <a:sym typeface="Old Standard TT"/>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1"/>
                </a:solidFill>
                <a:latin typeface="Old Standard TT"/>
                <a:ea typeface="Old Standard TT"/>
                <a:cs typeface="Old Standard TT"/>
                <a:sym typeface="Old Standard TT"/>
              </a:defRPr>
            </a:lvl1pPr>
            <a:lvl2pPr lvl="1" algn="r">
              <a:buNone/>
              <a:defRPr sz="1000">
                <a:solidFill>
                  <a:schemeClr val="dk1"/>
                </a:solidFill>
                <a:latin typeface="Old Standard TT"/>
                <a:ea typeface="Old Standard TT"/>
                <a:cs typeface="Old Standard TT"/>
                <a:sym typeface="Old Standard TT"/>
              </a:defRPr>
            </a:lvl2pPr>
            <a:lvl3pPr lvl="2" algn="r">
              <a:buNone/>
              <a:defRPr sz="1000">
                <a:solidFill>
                  <a:schemeClr val="dk1"/>
                </a:solidFill>
                <a:latin typeface="Old Standard TT"/>
                <a:ea typeface="Old Standard TT"/>
                <a:cs typeface="Old Standard TT"/>
                <a:sym typeface="Old Standard TT"/>
              </a:defRPr>
            </a:lvl3pPr>
            <a:lvl4pPr lvl="3" algn="r">
              <a:buNone/>
              <a:defRPr sz="1000">
                <a:solidFill>
                  <a:schemeClr val="dk1"/>
                </a:solidFill>
                <a:latin typeface="Old Standard TT"/>
                <a:ea typeface="Old Standard TT"/>
                <a:cs typeface="Old Standard TT"/>
                <a:sym typeface="Old Standard TT"/>
              </a:defRPr>
            </a:lvl4pPr>
            <a:lvl5pPr lvl="4" algn="r">
              <a:buNone/>
              <a:defRPr sz="1000">
                <a:solidFill>
                  <a:schemeClr val="dk1"/>
                </a:solidFill>
                <a:latin typeface="Old Standard TT"/>
                <a:ea typeface="Old Standard TT"/>
                <a:cs typeface="Old Standard TT"/>
                <a:sym typeface="Old Standard TT"/>
              </a:defRPr>
            </a:lvl5pPr>
            <a:lvl6pPr lvl="5" algn="r">
              <a:buNone/>
              <a:defRPr sz="1000">
                <a:solidFill>
                  <a:schemeClr val="dk1"/>
                </a:solidFill>
                <a:latin typeface="Old Standard TT"/>
                <a:ea typeface="Old Standard TT"/>
                <a:cs typeface="Old Standard TT"/>
                <a:sym typeface="Old Standard TT"/>
              </a:defRPr>
            </a:lvl6pPr>
            <a:lvl7pPr lvl="6" algn="r">
              <a:buNone/>
              <a:defRPr sz="1000">
                <a:solidFill>
                  <a:schemeClr val="dk1"/>
                </a:solidFill>
                <a:latin typeface="Old Standard TT"/>
                <a:ea typeface="Old Standard TT"/>
                <a:cs typeface="Old Standard TT"/>
                <a:sym typeface="Old Standard TT"/>
              </a:defRPr>
            </a:lvl7pPr>
            <a:lvl8pPr lvl="7" algn="r">
              <a:buNone/>
              <a:defRPr sz="1000">
                <a:solidFill>
                  <a:schemeClr val="dk1"/>
                </a:solidFill>
                <a:latin typeface="Old Standard TT"/>
                <a:ea typeface="Old Standard TT"/>
                <a:cs typeface="Old Standard TT"/>
                <a:sym typeface="Old Standard TT"/>
              </a:defRPr>
            </a:lvl8pPr>
            <a:lvl9pPr lvl="8" algn="r">
              <a:buNone/>
              <a:defRPr sz="1000">
                <a:solidFill>
                  <a:schemeClr val="dk1"/>
                </a:solidFill>
                <a:latin typeface="Old Standard TT"/>
                <a:ea typeface="Old Standard TT"/>
                <a:cs typeface="Old Standard TT"/>
                <a:sym typeface="Old Standard TT"/>
              </a:defRPr>
            </a:lvl9pPr>
          </a:lstStyle>
          <a:p>
            <a:pPr marL="0" lvl="0" indent="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hyperlink" Target="https://www.youtube.com/watch?v=l_TFaS3KW6s" TargetMode="External"/><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www.youtube.com/watch?v=C3LFB4mJ0DI"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ZlTwyJ677Ro" TargetMode="External"/><Relationship Id="rId4" Type="http://schemas.openxmlformats.org/officeDocument/2006/relationships/image" Target="../media/image2.jpg"/><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512700" y="1893300"/>
            <a:ext cx="8118600" cy="1522800"/>
          </a:xfrm>
          <a:prstGeom prst="rect">
            <a:avLst/>
          </a:prstGeom>
        </p:spPr>
        <p:txBody>
          <a:bodyPr spcFirstLastPara="1" wrap="square" lIns="91425" tIns="91425" rIns="91425" bIns="91425" anchor="b" anchorCtr="0">
            <a:noAutofit/>
          </a:bodyPr>
          <a:lstStyle/>
          <a:p>
            <a:pPr marL="0" lvl="0" indent="0">
              <a:spcBef>
                <a:spcPts val="0"/>
              </a:spcBef>
              <a:spcAft>
                <a:spcPts val="0"/>
              </a:spcAft>
              <a:buNone/>
            </a:pPr>
            <a:r>
              <a:rPr lang="en"/>
              <a:t>Microaggressions in The Classroom</a:t>
            </a:r>
            <a:endParaRPr/>
          </a:p>
        </p:txBody>
      </p:sp>
      <p:sp>
        <p:nvSpPr>
          <p:cNvPr id="60" name="Google Shape;60;p13"/>
          <p:cNvSpPr txBox="1">
            <a:spLocks noGrp="1"/>
          </p:cNvSpPr>
          <p:nvPr>
            <p:ph type="subTitle" idx="1"/>
          </p:nvPr>
        </p:nvSpPr>
        <p:spPr>
          <a:xfrm>
            <a:off x="512700" y="3840639"/>
            <a:ext cx="8118600" cy="7875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Dr. Lyndsey Benharris and Dr. Danette Day</a:t>
            </a:r>
            <a:endParaRPr/>
          </a:p>
          <a:p>
            <a:pPr marL="0" lvl="0" indent="0">
              <a:spcBef>
                <a:spcPts val="0"/>
              </a:spcBef>
              <a:spcAft>
                <a:spcPts val="0"/>
              </a:spcAft>
              <a:buNone/>
            </a:pPr>
            <a:r>
              <a:rPr lang="en"/>
              <a:t>Assistant Professors, Education Department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2"/>
          <p:cNvSpPr txBox="1">
            <a:spLocks noGrp="1"/>
          </p:cNvSpPr>
          <p:nvPr>
            <p:ph type="title"/>
          </p:nvPr>
        </p:nvSpPr>
        <p:spPr>
          <a:xfrm>
            <a:off x="311700" y="368825"/>
            <a:ext cx="8520600" cy="6132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Classroom Scenario:</a:t>
            </a:r>
            <a:endParaRPr/>
          </a:p>
          <a:p>
            <a:pPr marL="0" lvl="0" indent="0" rtl="0">
              <a:spcBef>
                <a:spcPts val="0"/>
              </a:spcBef>
              <a:spcAft>
                <a:spcPts val="0"/>
              </a:spcAft>
              <a:buNone/>
            </a:pPr>
            <a:r>
              <a:rPr lang="en"/>
              <a:t>Control The Process Not The Content </a:t>
            </a:r>
            <a:endParaRPr/>
          </a:p>
          <a:p>
            <a:pPr marL="0" lvl="0" indent="0" rtl="0">
              <a:spcBef>
                <a:spcPts val="0"/>
              </a:spcBef>
              <a:spcAft>
                <a:spcPts val="0"/>
              </a:spcAft>
              <a:buNone/>
            </a:pPr>
            <a:endParaRPr sz="1800"/>
          </a:p>
        </p:txBody>
      </p:sp>
      <p:sp>
        <p:nvSpPr>
          <p:cNvPr id="115" name="Google Shape;115;p22"/>
          <p:cNvSpPr txBox="1">
            <a:spLocks noGrp="1"/>
          </p:cNvSpPr>
          <p:nvPr>
            <p:ph type="body" idx="1"/>
          </p:nvPr>
        </p:nvSpPr>
        <p:spPr>
          <a:xfrm>
            <a:off x="311700" y="1346850"/>
            <a:ext cx="8520600" cy="36270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None/>
            </a:pPr>
            <a:endParaRPr sz="600"/>
          </a:p>
          <a:p>
            <a:pPr marL="0" lvl="0" indent="0" rtl="0">
              <a:lnSpc>
                <a:spcPct val="115000"/>
              </a:lnSpc>
              <a:spcBef>
                <a:spcPts val="0"/>
              </a:spcBef>
              <a:spcAft>
                <a:spcPts val="0"/>
              </a:spcAft>
              <a:buNone/>
            </a:pPr>
            <a:r>
              <a:rPr lang="en"/>
              <a:t>How would you respond if these statements were made during a heated debate in your classroom? </a:t>
            </a:r>
            <a:endParaRPr/>
          </a:p>
          <a:p>
            <a:pPr marL="0" lvl="0" indent="0" rtl="0">
              <a:lnSpc>
                <a:spcPct val="115000"/>
              </a:lnSpc>
              <a:spcBef>
                <a:spcPts val="0"/>
              </a:spcBef>
              <a:spcAft>
                <a:spcPts val="0"/>
              </a:spcAft>
              <a:buNone/>
            </a:pPr>
            <a:r>
              <a:rPr lang="en"/>
              <a:t>Before class a student declares: </a:t>
            </a:r>
            <a:r>
              <a:rPr lang="en" i="1"/>
              <a:t>“We Italians experienced severe discrimination when we arrived here. Did my family harp on the prejudice? We excelled despite the prejudice. Why? Because the basic founding principles of this country made it possible!” </a:t>
            </a:r>
            <a:endParaRPr i="1"/>
          </a:p>
          <a:p>
            <a:pPr marL="0" lvl="0" indent="0" rtl="0">
              <a:lnSpc>
                <a:spcPct val="115000"/>
              </a:lnSpc>
              <a:spcBef>
                <a:spcPts val="0"/>
              </a:spcBef>
              <a:spcAft>
                <a:spcPts val="0"/>
              </a:spcAft>
              <a:buNone/>
            </a:pPr>
            <a:endParaRPr i="1"/>
          </a:p>
          <a:p>
            <a:pPr marL="0" lvl="0" indent="0" rtl="0">
              <a:lnSpc>
                <a:spcPct val="115000"/>
              </a:lnSpc>
              <a:spcBef>
                <a:spcPts val="0"/>
              </a:spcBef>
              <a:spcAft>
                <a:spcPts val="0"/>
              </a:spcAft>
              <a:buNone/>
            </a:pPr>
            <a:r>
              <a:rPr lang="en" sz="1600"/>
              <a:t>1. Acknowledge the accuracy of statements when appropriate. </a:t>
            </a:r>
            <a:endParaRPr sz="1600"/>
          </a:p>
          <a:p>
            <a:pPr marL="0" lvl="0" indent="0" rtl="0">
              <a:lnSpc>
                <a:spcPct val="115000"/>
              </a:lnSpc>
              <a:spcBef>
                <a:spcPts val="0"/>
              </a:spcBef>
              <a:spcAft>
                <a:spcPts val="0"/>
              </a:spcAft>
              <a:buNone/>
            </a:pPr>
            <a:r>
              <a:rPr lang="en" sz="1600"/>
              <a:t>2. Intervene in the process rather than the content. </a:t>
            </a:r>
            <a:endParaRPr sz="1600"/>
          </a:p>
          <a:p>
            <a:pPr marL="0" lvl="0" indent="0" rtl="0">
              <a:lnSpc>
                <a:spcPct val="115000"/>
              </a:lnSpc>
              <a:spcBef>
                <a:spcPts val="0"/>
              </a:spcBef>
              <a:spcAft>
                <a:spcPts val="0"/>
              </a:spcAft>
              <a:buNone/>
            </a:pPr>
            <a:r>
              <a:rPr lang="en" sz="1600"/>
              <a:t>3. Help students see the difference between intention and impact. </a:t>
            </a:r>
            <a:endParaRPr sz="1600"/>
          </a:p>
          <a:p>
            <a:pPr marL="0" lvl="0" indent="0">
              <a:lnSpc>
                <a:spcPct val="115000"/>
              </a:lnSpc>
              <a:spcBef>
                <a:spcPts val="0"/>
              </a:spcBef>
              <a:spcAft>
                <a:spcPts val="0"/>
              </a:spcAft>
              <a:buNone/>
            </a:pPr>
            <a:r>
              <a:rPr lang="en" sz="1600"/>
              <a:t>4. Move to the feeling tone level of the communication.</a:t>
            </a:r>
            <a:r>
              <a:rPr lang="en"/>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Clr>
                <a:schemeClr val="dk1"/>
              </a:buClr>
              <a:buSzPts val="1100"/>
              <a:buFont typeface="Arial"/>
              <a:buNone/>
            </a:pPr>
            <a:endParaRPr/>
          </a:p>
          <a:p>
            <a:pPr marL="457200" lvl="0" indent="0" rtl="0">
              <a:lnSpc>
                <a:spcPct val="115000"/>
              </a:lnSpc>
              <a:spcBef>
                <a:spcPts val="0"/>
              </a:spcBef>
              <a:spcAft>
                <a:spcPts val="0"/>
              </a:spcAft>
              <a:buNone/>
            </a:pPr>
            <a:endParaRPr sz="1200"/>
          </a:p>
          <a:p>
            <a:pPr marL="0" lvl="0" indent="0">
              <a:spcBef>
                <a:spcPts val="0"/>
              </a:spcBef>
              <a:spcAft>
                <a:spcPts val="0"/>
              </a:spcAft>
              <a:buClr>
                <a:schemeClr val="dk1"/>
              </a:buClr>
              <a:buSzPts val="1100"/>
              <a:buFont typeface="Arial"/>
              <a:buNone/>
            </a:pPr>
            <a:r>
              <a:rPr lang="en"/>
              <a:t>  </a:t>
            </a:r>
            <a:endParaRPr/>
          </a:p>
        </p:txBody>
      </p:sp>
      <p:sp>
        <p:nvSpPr>
          <p:cNvPr id="121" name="Google Shape;121;p23"/>
          <p:cNvSpPr txBox="1">
            <a:spLocks noGrp="1"/>
          </p:cNvSpPr>
          <p:nvPr>
            <p:ph type="body" idx="1"/>
          </p:nvPr>
        </p:nvSpPr>
        <p:spPr>
          <a:xfrm>
            <a:off x="230725" y="527000"/>
            <a:ext cx="8637900" cy="905400"/>
          </a:xfrm>
          <a:prstGeom prst="rect">
            <a:avLst/>
          </a:prstGeom>
        </p:spPr>
        <p:txBody>
          <a:bodyPr spcFirstLastPara="1" wrap="square" lIns="91425" tIns="91425" rIns="91425" bIns="91425" anchor="t" anchorCtr="0">
            <a:noAutofit/>
          </a:bodyPr>
          <a:lstStyle/>
          <a:p>
            <a:pPr marL="0" lvl="0" indent="0" rtl="0">
              <a:spcBef>
                <a:spcPts val="0"/>
              </a:spcBef>
              <a:spcAft>
                <a:spcPts val="1600"/>
              </a:spcAft>
              <a:buNone/>
            </a:pPr>
            <a:r>
              <a:rPr lang="en" sz="1200"/>
              <a:t>For over 20 years, Tatum’s </a:t>
            </a:r>
            <a:r>
              <a:rPr lang="en" sz="1200" i="1"/>
              <a:t>Why Are All the Black Kids Sitting Together in the Cafeteria: And other conversations about race. </a:t>
            </a:r>
            <a:r>
              <a:rPr lang="en" sz="1200"/>
              <a:t> has been used to educate and promote healthy discussions among young people about race. </a:t>
            </a:r>
            <a:r>
              <a:rPr lang="en" sz="1200" b="1"/>
              <a:t>We can no longer be Color Silent.</a:t>
            </a:r>
            <a:r>
              <a:rPr lang="en" sz="1200"/>
              <a:t> Dr. Beverly Tatum </a:t>
            </a:r>
            <a:r>
              <a:rPr lang="en" sz="1200" u="sng">
                <a:solidFill>
                  <a:schemeClr val="accent5"/>
                </a:solidFill>
                <a:hlinkClick r:id="rId3"/>
              </a:rPr>
              <a:t>https://www.youtube.com/watch?v=l_TFaS3KW6s</a:t>
            </a:r>
            <a:endParaRPr sz="1200">
              <a:highlight>
                <a:srgbClr val="FFFFFF"/>
              </a:highlight>
            </a:endParaRPr>
          </a:p>
        </p:txBody>
      </p:sp>
      <p:pic>
        <p:nvPicPr>
          <p:cNvPr id="122" name="Google Shape;122;p23"/>
          <p:cNvPicPr preferRelativeResize="0"/>
          <p:nvPr/>
        </p:nvPicPr>
        <p:blipFill>
          <a:blip r:embed="rId4">
            <a:alphaModFix/>
          </a:blip>
          <a:stretch>
            <a:fillRect/>
          </a:stretch>
        </p:blipFill>
        <p:spPr>
          <a:xfrm>
            <a:off x="4315150" y="1524850"/>
            <a:ext cx="1410216" cy="2115325"/>
          </a:xfrm>
          <a:prstGeom prst="rect">
            <a:avLst/>
          </a:prstGeom>
          <a:noFill/>
          <a:ln>
            <a:noFill/>
          </a:ln>
        </p:spPr>
      </p:pic>
      <p:pic>
        <p:nvPicPr>
          <p:cNvPr id="123" name="Google Shape;123;p23"/>
          <p:cNvPicPr preferRelativeResize="0"/>
          <p:nvPr/>
        </p:nvPicPr>
        <p:blipFill>
          <a:blip r:embed="rId5">
            <a:alphaModFix/>
          </a:blip>
          <a:stretch>
            <a:fillRect/>
          </a:stretch>
        </p:blipFill>
        <p:spPr>
          <a:xfrm>
            <a:off x="2583525" y="1508050"/>
            <a:ext cx="1410225" cy="2148925"/>
          </a:xfrm>
          <a:prstGeom prst="rect">
            <a:avLst/>
          </a:prstGeom>
          <a:noFill/>
          <a:ln>
            <a:noFill/>
          </a:ln>
        </p:spPr>
      </p:pic>
      <p:sp>
        <p:nvSpPr>
          <p:cNvPr id="124" name="Google Shape;124;p23"/>
          <p:cNvSpPr txBox="1"/>
          <p:nvPr/>
        </p:nvSpPr>
        <p:spPr>
          <a:xfrm>
            <a:off x="311700" y="3613100"/>
            <a:ext cx="8418300" cy="1405500"/>
          </a:xfrm>
          <a:prstGeom prst="rect">
            <a:avLst/>
          </a:prstGeom>
          <a:noFill/>
          <a:ln>
            <a:noFill/>
          </a:ln>
        </p:spPr>
        <p:txBody>
          <a:bodyPr spcFirstLastPara="1" wrap="square" lIns="91425" tIns="91425" rIns="91425" bIns="91425" anchor="ctr" anchorCtr="0">
            <a:noAutofit/>
          </a:bodyPr>
          <a:lstStyle/>
          <a:p>
            <a:pPr marL="0" lvl="0" indent="0" rtl="0">
              <a:lnSpc>
                <a:spcPct val="115000"/>
              </a:lnSpc>
              <a:spcBef>
                <a:spcPts val="0"/>
              </a:spcBef>
              <a:spcAft>
                <a:spcPts val="1600"/>
              </a:spcAft>
              <a:buNone/>
            </a:pPr>
            <a:r>
              <a:rPr lang="en" sz="1200">
                <a:solidFill>
                  <a:schemeClr val="dk1"/>
                </a:solidFill>
                <a:latin typeface="Old Standard TT"/>
                <a:ea typeface="Old Standard TT"/>
                <a:cs typeface="Old Standard TT"/>
                <a:sym typeface="Old Standard TT"/>
              </a:rPr>
              <a:t>Dr. Beverly Tatum wrote the book to help others move beyond fear, anger and denial to a new understanding of what racism is, how it impacts all of us and ultimately what we can do about it. </a:t>
            </a:r>
            <a:r>
              <a:rPr lang="en" sz="1200" b="1">
                <a:solidFill>
                  <a:schemeClr val="dk1"/>
                </a:solidFill>
                <a:latin typeface="Old Standard TT"/>
                <a:ea typeface="Old Standard TT"/>
                <a:cs typeface="Old Standard TT"/>
                <a:sym typeface="Old Standard TT"/>
              </a:rPr>
              <a:t>She wanted to inspire readers to break the silence about racism and to use their spheres of influence to effect positive social change.</a:t>
            </a:r>
            <a:r>
              <a:rPr lang="en" sz="1200">
                <a:solidFill>
                  <a:schemeClr val="dk1"/>
                </a:solidFill>
                <a:latin typeface="Old Standard TT"/>
                <a:ea typeface="Old Standard TT"/>
                <a:cs typeface="Old Standard TT"/>
                <a:sym typeface="Old Standard TT"/>
              </a:rPr>
              <a:t> In 2017 she revised and release a 20th anniversary edition of the book.</a:t>
            </a:r>
            <a:endParaRPr sz="1200">
              <a:solidFill>
                <a:schemeClr val="dk1"/>
              </a:solidFill>
              <a:latin typeface="Old Standard TT"/>
              <a:ea typeface="Old Standard TT"/>
              <a:cs typeface="Old Standard TT"/>
              <a:sym typeface="Old Standard T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The Impacts </a:t>
            </a:r>
            <a:endParaRPr/>
          </a:p>
        </p:txBody>
      </p:sp>
      <p:sp>
        <p:nvSpPr>
          <p:cNvPr id="130" name="Google Shape;130;p24"/>
          <p:cNvSpPr txBox="1">
            <a:spLocks noGrp="1"/>
          </p:cNvSpPr>
          <p:nvPr>
            <p:ph type="body" idx="1"/>
          </p:nvPr>
        </p:nvSpPr>
        <p:spPr>
          <a:xfrm>
            <a:off x="311700" y="1171600"/>
            <a:ext cx="8520600" cy="33972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r>
              <a:rPr lang="en"/>
              <a:t>“Countless examples of microaggressions are delivered daily without awareness of perpetrators. And while these actions may appear harmless or innocent in nature, they are nevertheless detrimental to recipients because they result in harmful psychological consequences and create disparities. Microaggressions sap the spiritual energies of recipients (Pierce, 1995), lead to low self-esteem (Franklin, 2004), and deplete or divert energy for adaptive functioning and problem solving (Dovidio &amp; Gaertner, 2000). </a:t>
            </a:r>
            <a:endParaRPr/>
          </a:p>
          <a:p>
            <a:pPr marL="0" lvl="0" indent="0" rtl="0">
              <a:spcBef>
                <a:spcPts val="1600"/>
              </a:spcBef>
              <a:spcAft>
                <a:spcPts val="1600"/>
              </a:spcAft>
              <a:buClr>
                <a:schemeClr val="dk1"/>
              </a:buClr>
              <a:buSzPts val="1100"/>
              <a:buFont typeface="Arial"/>
              <a:buNone/>
            </a:pPr>
            <a:r>
              <a:rPr lang="en" u="sng">
                <a:solidFill>
                  <a:schemeClr val="accent5"/>
                </a:solidFill>
                <a:hlinkClick r:id="rId3"/>
              </a:rPr>
              <a:t>https://www.youtube.com/watch?v=C3LFB4mJ0DI</a:t>
            </a:r>
            <a:r>
              <a:rPr lang="en"/>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5"/>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Thank you! Any Questions?</a:t>
            </a:r>
            <a:endParaRPr/>
          </a:p>
        </p:txBody>
      </p:sp>
      <p:sp>
        <p:nvSpPr>
          <p:cNvPr id="136" name="Google Shape;136;p25"/>
          <p:cNvSpPr txBox="1">
            <a:spLocks noGrp="1"/>
          </p:cNvSpPr>
          <p:nvPr>
            <p:ph type="body" idx="1"/>
          </p:nvPr>
        </p:nvSpPr>
        <p:spPr>
          <a:xfrm>
            <a:off x="259775" y="1171600"/>
            <a:ext cx="8572500" cy="3164400"/>
          </a:xfrm>
          <a:prstGeom prst="rect">
            <a:avLst/>
          </a:prstGeom>
        </p:spPr>
        <p:txBody>
          <a:bodyPr spcFirstLastPara="1" wrap="square" lIns="91425" tIns="91425" rIns="91425" bIns="91425" anchor="t" anchorCtr="0">
            <a:noAutofit/>
          </a:bodyPr>
          <a:lstStyle/>
          <a:p>
            <a:pPr marL="0" lvl="0" indent="0" rtl="0">
              <a:lnSpc>
                <a:spcPct val="150000"/>
              </a:lnSpc>
              <a:spcBef>
                <a:spcPts val="0"/>
              </a:spcBef>
              <a:spcAft>
                <a:spcPts val="0"/>
              </a:spcAft>
              <a:buNone/>
            </a:pPr>
            <a:r>
              <a:rPr lang="en" b="1"/>
              <a:t>Brief Exit Ticket</a:t>
            </a:r>
            <a:endParaRPr b="1"/>
          </a:p>
          <a:p>
            <a:pPr marL="457200" lvl="0" indent="-342900" rtl="0">
              <a:lnSpc>
                <a:spcPct val="150000"/>
              </a:lnSpc>
              <a:spcBef>
                <a:spcPts val="1600"/>
              </a:spcBef>
              <a:spcAft>
                <a:spcPts val="0"/>
              </a:spcAft>
              <a:buSzPts val="1800"/>
              <a:buAutoNum type="arabicPeriod"/>
            </a:pPr>
            <a:r>
              <a:rPr lang="en"/>
              <a:t>What did you know about microaggressions prior to this session? </a:t>
            </a:r>
            <a:endParaRPr/>
          </a:p>
          <a:p>
            <a:pPr marL="457200" lvl="0" indent="-342900" rtl="0">
              <a:lnSpc>
                <a:spcPct val="150000"/>
              </a:lnSpc>
              <a:spcBef>
                <a:spcPts val="0"/>
              </a:spcBef>
              <a:spcAft>
                <a:spcPts val="0"/>
              </a:spcAft>
              <a:buSzPts val="1800"/>
              <a:buAutoNum type="arabicPeriod"/>
            </a:pPr>
            <a:r>
              <a:rPr lang="en"/>
              <a:t>What new information did you learn today?</a:t>
            </a:r>
            <a:endParaRPr/>
          </a:p>
          <a:p>
            <a:pPr marL="457200" lvl="0" indent="-342900" rtl="0">
              <a:lnSpc>
                <a:spcPct val="150000"/>
              </a:lnSpc>
              <a:spcBef>
                <a:spcPts val="0"/>
              </a:spcBef>
              <a:spcAft>
                <a:spcPts val="0"/>
              </a:spcAft>
              <a:buSzPts val="1800"/>
              <a:buAutoNum type="arabicPeriod"/>
            </a:pPr>
            <a:r>
              <a:rPr lang="en"/>
              <a:t>What additional information would like to learn?</a:t>
            </a:r>
            <a:endParaRPr/>
          </a:p>
          <a:p>
            <a:pPr marL="457200" lvl="0" indent="-342900" rtl="0">
              <a:lnSpc>
                <a:spcPct val="150000"/>
              </a:lnSpc>
              <a:spcBef>
                <a:spcPts val="0"/>
              </a:spcBef>
              <a:spcAft>
                <a:spcPts val="0"/>
              </a:spcAft>
              <a:buSzPts val="1800"/>
              <a:buAutoNum type="arabicPeriod"/>
            </a:pPr>
            <a:r>
              <a:rPr lang="en"/>
              <a:t>What, if any, new strategies did you learn that you can apply to address microaggressions in the classroom? </a:t>
            </a:r>
            <a:endParaRPr/>
          </a:p>
          <a:p>
            <a:pPr marL="0" lvl="0" indent="0" rtl="0">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Learning Goals for this session...</a:t>
            </a:r>
            <a:endParaRPr/>
          </a:p>
        </p:txBody>
      </p:sp>
      <p:sp>
        <p:nvSpPr>
          <p:cNvPr id="66" name="Google Shape;66;p14"/>
          <p:cNvSpPr txBox="1">
            <a:spLocks noGrp="1"/>
          </p:cNvSpPr>
          <p:nvPr>
            <p:ph type="body" idx="1"/>
          </p:nvPr>
        </p:nvSpPr>
        <p:spPr>
          <a:xfrm>
            <a:off x="311700" y="1058225"/>
            <a:ext cx="8322300" cy="37422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Clr>
                <a:schemeClr val="dk1"/>
              </a:buClr>
              <a:buSzPts val="1100"/>
              <a:buFont typeface="Arial"/>
              <a:buNone/>
            </a:pPr>
            <a:r>
              <a:rPr lang="en"/>
              <a:t>1. Discuss racial/gender consciousness</a:t>
            </a:r>
            <a:endParaRPr/>
          </a:p>
          <a:p>
            <a:pPr marL="0" lvl="0" indent="0" rtl="0">
              <a:lnSpc>
                <a:spcPct val="100000"/>
              </a:lnSpc>
              <a:spcBef>
                <a:spcPts val="0"/>
              </a:spcBef>
              <a:spcAft>
                <a:spcPts val="0"/>
              </a:spcAft>
              <a:buClr>
                <a:schemeClr val="dk1"/>
              </a:buClr>
              <a:buSzPts val="1100"/>
              <a:buFont typeface="Arial"/>
              <a:buNone/>
            </a:pPr>
            <a:r>
              <a:rPr lang="en"/>
              <a:t>2. Define and name some microaggressions in the classroom</a:t>
            </a:r>
            <a:endParaRPr/>
          </a:p>
          <a:p>
            <a:pPr marL="0" lvl="0" indent="0" rtl="0">
              <a:lnSpc>
                <a:spcPct val="100000"/>
              </a:lnSpc>
              <a:spcBef>
                <a:spcPts val="0"/>
              </a:spcBef>
              <a:spcAft>
                <a:spcPts val="0"/>
              </a:spcAft>
              <a:buClr>
                <a:schemeClr val="dk1"/>
              </a:buClr>
              <a:buSzPts val="1100"/>
              <a:buFont typeface="Arial"/>
              <a:buNone/>
            </a:pPr>
            <a:r>
              <a:rPr lang="en"/>
              <a:t>3. Determine one’s role in the communication of microaggressions</a:t>
            </a:r>
            <a:endParaRPr/>
          </a:p>
          <a:p>
            <a:pPr marL="914400" lvl="0" indent="-342900" rtl="0">
              <a:lnSpc>
                <a:spcPct val="100000"/>
              </a:lnSpc>
              <a:spcBef>
                <a:spcPts val="0"/>
              </a:spcBef>
              <a:spcAft>
                <a:spcPts val="0"/>
              </a:spcAft>
              <a:buSzPts val="1800"/>
              <a:buAutoNum type="alphaLcPeriod"/>
            </a:pPr>
            <a:r>
              <a:rPr lang="en"/>
              <a:t>Perpetrators</a:t>
            </a:r>
            <a:endParaRPr/>
          </a:p>
          <a:p>
            <a:pPr marL="914400" lvl="0" indent="-342900" rtl="0">
              <a:lnSpc>
                <a:spcPct val="100000"/>
              </a:lnSpc>
              <a:spcBef>
                <a:spcPts val="0"/>
              </a:spcBef>
              <a:spcAft>
                <a:spcPts val="0"/>
              </a:spcAft>
              <a:buSzPts val="1800"/>
              <a:buAutoNum type="alphaLcPeriod"/>
            </a:pPr>
            <a:r>
              <a:rPr lang="en"/>
              <a:t>Targets</a:t>
            </a:r>
            <a:endParaRPr/>
          </a:p>
          <a:p>
            <a:pPr marL="914400" lvl="0" indent="-342900" rtl="0">
              <a:lnSpc>
                <a:spcPct val="100000"/>
              </a:lnSpc>
              <a:spcBef>
                <a:spcPts val="0"/>
              </a:spcBef>
              <a:spcAft>
                <a:spcPts val="0"/>
              </a:spcAft>
              <a:buSzPts val="1800"/>
              <a:buAutoNum type="alphaLcPeriod"/>
            </a:pPr>
            <a:r>
              <a:rPr lang="en"/>
              <a:t>Bystanders</a:t>
            </a:r>
            <a:endParaRPr/>
          </a:p>
          <a:p>
            <a:pPr marL="0" lvl="0" indent="0" rtl="0">
              <a:lnSpc>
                <a:spcPct val="100000"/>
              </a:lnSpc>
              <a:spcBef>
                <a:spcPts val="0"/>
              </a:spcBef>
              <a:spcAft>
                <a:spcPts val="0"/>
              </a:spcAft>
              <a:buClr>
                <a:schemeClr val="dk1"/>
              </a:buClr>
              <a:buSzPts val="1100"/>
              <a:buFont typeface="Arial"/>
              <a:buNone/>
            </a:pPr>
            <a:r>
              <a:rPr lang="en"/>
              <a:t>4. Develop skills to combat microaggressions</a:t>
            </a:r>
            <a:endParaRPr/>
          </a:p>
          <a:p>
            <a:pPr marL="914400" lvl="0" indent="-342900" rtl="0">
              <a:lnSpc>
                <a:spcPct val="100000"/>
              </a:lnSpc>
              <a:spcBef>
                <a:spcPts val="0"/>
              </a:spcBef>
              <a:spcAft>
                <a:spcPts val="0"/>
              </a:spcAft>
              <a:buSzPts val="1800"/>
              <a:buAutoNum type="alphaLcPeriod"/>
            </a:pPr>
            <a:r>
              <a:rPr lang="en"/>
              <a:t>Make the ‘Invisible Visible’</a:t>
            </a:r>
            <a:endParaRPr/>
          </a:p>
          <a:p>
            <a:pPr marL="914400" lvl="0" indent="-342900" rtl="0">
              <a:lnSpc>
                <a:spcPct val="100000"/>
              </a:lnSpc>
              <a:spcBef>
                <a:spcPts val="0"/>
              </a:spcBef>
              <a:spcAft>
                <a:spcPts val="0"/>
              </a:spcAft>
              <a:buSzPts val="1800"/>
              <a:buAutoNum type="alphaLcPeriod"/>
            </a:pPr>
            <a:r>
              <a:rPr lang="en"/>
              <a:t>Facilitate Discussion </a:t>
            </a:r>
            <a:endParaRPr/>
          </a:p>
          <a:p>
            <a:pPr marL="914400" lvl="0" indent="-342900" rtl="0">
              <a:lnSpc>
                <a:spcPct val="100000"/>
              </a:lnSpc>
              <a:spcBef>
                <a:spcPts val="0"/>
              </a:spcBef>
              <a:spcAft>
                <a:spcPts val="0"/>
              </a:spcAft>
              <a:buSzPts val="1800"/>
              <a:buAutoNum type="alphaLcPeriod"/>
            </a:pPr>
            <a:r>
              <a:rPr lang="en"/>
              <a:t>Create Safe Spaces for Marginalized Groups</a:t>
            </a:r>
            <a:endParaRPr/>
          </a:p>
          <a:p>
            <a:pPr marL="914400" lvl="0" indent="-342900" rtl="0">
              <a:lnSpc>
                <a:spcPct val="100000"/>
              </a:lnSpc>
              <a:spcBef>
                <a:spcPts val="0"/>
              </a:spcBef>
              <a:spcAft>
                <a:spcPts val="0"/>
              </a:spcAft>
              <a:buSzPts val="1800"/>
              <a:buAutoNum type="alphaLcPeriod"/>
            </a:pPr>
            <a:r>
              <a:rPr lang="en"/>
              <a:t>Share Power and Undue Privilege  </a:t>
            </a:r>
            <a:endParaRPr/>
          </a:p>
          <a:p>
            <a:pPr marL="914400" lvl="0" indent="-342900" rtl="0">
              <a:lnSpc>
                <a:spcPct val="100000"/>
              </a:lnSpc>
              <a:spcBef>
                <a:spcPts val="0"/>
              </a:spcBef>
              <a:spcAft>
                <a:spcPts val="0"/>
              </a:spcAft>
              <a:buSzPts val="1800"/>
              <a:buAutoNum type="alphaLcPeriod"/>
            </a:pPr>
            <a:r>
              <a:rPr lang="en"/>
              <a:t>Promote Equity and Social Justice within your ‘Sphere of Influence’ </a:t>
            </a:r>
            <a:endParaRPr/>
          </a:p>
          <a:p>
            <a:pPr marL="0" lvl="0" indent="0" rtl="0">
              <a:lnSpc>
                <a:spcPct val="100000"/>
              </a:lnSpc>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368825"/>
            <a:ext cx="8520600" cy="6132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Racial Consciousness</a:t>
            </a:r>
            <a:endParaRPr/>
          </a:p>
          <a:p>
            <a:pPr marL="0" lvl="0" indent="0" algn="l" rtl="0">
              <a:spcBef>
                <a:spcPts val="0"/>
              </a:spcBef>
              <a:spcAft>
                <a:spcPts val="0"/>
              </a:spcAft>
              <a:buNone/>
            </a:pPr>
            <a:r>
              <a:rPr lang="en" sz="1800"/>
              <a:t>Use the index card provided to answer the following question. </a:t>
            </a:r>
            <a:endParaRPr sz="1800"/>
          </a:p>
        </p:txBody>
      </p:sp>
      <p:sp>
        <p:nvSpPr>
          <p:cNvPr id="72" name="Google Shape;72;p15"/>
          <p:cNvSpPr txBox="1">
            <a:spLocks noGrp="1"/>
          </p:cNvSpPr>
          <p:nvPr>
            <p:ph type="body" idx="1"/>
          </p:nvPr>
        </p:nvSpPr>
        <p:spPr>
          <a:xfrm>
            <a:off x="311700" y="1224750"/>
            <a:ext cx="8520600" cy="33012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Clr>
                <a:schemeClr val="dk1"/>
              </a:buClr>
              <a:buSzPts val="1100"/>
              <a:buFont typeface="Arial"/>
              <a:buNone/>
            </a:pPr>
            <a:endParaRPr sz="1200"/>
          </a:p>
          <a:p>
            <a:pPr marL="0" lvl="0" indent="0" rtl="0">
              <a:lnSpc>
                <a:spcPct val="100000"/>
              </a:lnSpc>
              <a:spcBef>
                <a:spcPts val="0"/>
              </a:spcBef>
              <a:spcAft>
                <a:spcPts val="0"/>
              </a:spcAft>
              <a:buClr>
                <a:schemeClr val="dk1"/>
              </a:buClr>
              <a:buSzPts val="1100"/>
              <a:buFont typeface="Arial"/>
              <a:buNone/>
            </a:pPr>
            <a:r>
              <a:rPr lang="en"/>
              <a:t>Given the following racial identities, which one would you choose if given the opportunity to change your current identity?  List three reasons for your choice. </a:t>
            </a:r>
            <a:endParaRPr/>
          </a:p>
          <a:p>
            <a:pPr marL="0" lvl="0" indent="0" rtl="0">
              <a:lnSpc>
                <a:spcPct val="100000"/>
              </a:lnSpc>
              <a:spcBef>
                <a:spcPts val="0"/>
              </a:spcBef>
              <a:spcAft>
                <a:spcPts val="0"/>
              </a:spcAft>
              <a:buClr>
                <a:schemeClr val="dk1"/>
              </a:buClr>
              <a:buSzPts val="1100"/>
              <a:buFont typeface="Arial"/>
              <a:buNone/>
            </a:pPr>
            <a:endParaRPr/>
          </a:p>
          <a:p>
            <a:pPr marL="0" lvl="0" indent="0" algn="ctr" rtl="0">
              <a:lnSpc>
                <a:spcPct val="100000"/>
              </a:lnSpc>
              <a:spcBef>
                <a:spcPts val="0"/>
              </a:spcBef>
              <a:spcAft>
                <a:spcPts val="0"/>
              </a:spcAft>
              <a:buClr>
                <a:schemeClr val="dk1"/>
              </a:buClr>
              <a:buSzPts val="1100"/>
              <a:buFont typeface="Arial"/>
              <a:buNone/>
            </a:pPr>
            <a:r>
              <a:rPr lang="en" sz="2400" i="1"/>
              <a:t>Asian American/Pacific Islander</a:t>
            </a:r>
            <a:endParaRPr sz="2400" i="1"/>
          </a:p>
          <a:p>
            <a:pPr marL="0" lvl="0" indent="0" algn="ctr" rtl="0">
              <a:lnSpc>
                <a:spcPct val="100000"/>
              </a:lnSpc>
              <a:spcBef>
                <a:spcPts val="0"/>
              </a:spcBef>
              <a:spcAft>
                <a:spcPts val="0"/>
              </a:spcAft>
              <a:buClr>
                <a:schemeClr val="dk1"/>
              </a:buClr>
              <a:buSzPts val="1100"/>
              <a:buFont typeface="Arial"/>
              <a:buNone/>
            </a:pPr>
            <a:r>
              <a:rPr lang="en" sz="2400" i="1"/>
              <a:t>Black/African American </a:t>
            </a:r>
            <a:endParaRPr sz="2400" i="1"/>
          </a:p>
          <a:p>
            <a:pPr marL="0" lvl="0" indent="0" algn="ctr" rtl="0">
              <a:lnSpc>
                <a:spcPct val="100000"/>
              </a:lnSpc>
              <a:spcBef>
                <a:spcPts val="0"/>
              </a:spcBef>
              <a:spcAft>
                <a:spcPts val="0"/>
              </a:spcAft>
              <a:buClr>
                <a:schemeClr val="dk1"/>
              </a:buClr>
              <a:buSzPts val="1100"/>
              <a:buFont typeface="Arial"/>
              <a:buNone/>
            </a:pPr>
            <a:r>
              <a:rPr lang="en" sz="2400" i="1"/>
              <a:t>Latinx/Hispanic American </a:t>
            </a:r>
            <a:endParaRPr sz="2400" i="1"/>
          </a:p>
          <a:p>
            <a:pPr marL="0" lvl="0" indent="0" algn="ctr" rtl="0">
              <a:lnSpc>
                <a:spcPct val="100000"/>
              </a:lnSpc>
              <a:spcBef>
                <a:spcPts val="0"/>
              </a:spcBef>
              <a:spcAft>
                <a:spcPts val="0"/>
              </a:spcAft>
              <a:buClr>
                <a:schemeClr val="dk1"/>
              </a:buClr>
              <a:buSzPts val="1100"/>
              <a:buFont typeface="Arial"/>
              <a:buNone/>
            </a:pPr>
            <a:r>
              <a:rPr lang="en" sz="2400" i="1"/>
              <a:t>Native American</a:t>
            </a:r>
            <a:endParaRPr sz="2400" i="1"/>
          </a:p>
          <a:p>
            <a:pPr marL="0" lvl="0" indent="0" algn="ctr" rtl="0">
              <a:lnSpc>
                <a:spcPct val="100000"/>
              </a:lnSpc>
              <a:spcBef>
                <a:spcPts val="0"/>
              </a:spcBef>
              <a:spcAft>
                <a:spcPts val="0"/>
              </a:spcAft>
              <a:buClr>
                <a:schemeClr val="dk1"/>
              </a:buClr>
              <a:buSzPts val="1100"/>
              <a:buFont typeface="Arial"/>
              <a:buNone/>
            </a:pPr>
            <a:r>
              <a:rPr lang="en" sz="2400" i="1"/>
              <a:t>White</a:t>
            </a:r>
            <a:r>
              <a:rPr lang="en" i="1"/>
              <a:t> </a:t>
            </a:r>
            <a:endParaRPr i="1"/>
          </a:p>
          <a:p>
            <a:pPr marL="0" lvl="0" indent="0" algn="ctr" rtl="0">
              <a:lnSpc>
                <a:spcPct val="100000"/>
              </a:lnSpc>
              <a:spcBef>
                <a:spcPts val="0"/>
              </a:spcBef>
              <a:spcAft>
                <a:spcPts val="0"/>
              </a:spcAft>
              <a:buClr>
                <a:schemeClr val="dk1"/>
              </a:buClr>
              <a:buSzPts val="1100"/>
              <a:buFont typeface="Arial"/>
              <a:buNone/>
            </a:pPr>
            <a:endParaRPr/>
          </a:p>
          <a:p>
            <a:pPr marL="0" lvl="0" indent="0" algn="ctr" rtl="0">
              <a:lnSpc>
                <a:spcPct val="100000"/>
              </a:lnSpc>
              <a:spcBef>
                <a:spcPts val="0"/>
              </a:spcBef>
              <a:spcAft>
                <a:spcPts val="0"/>
              </a:spcAft>
              <a:buClr>
                <a:schemeClr val="dk1"/>
              </a:buClr>
              <a:buSzPts val="1100"/>
              <a:buFont typeface="Arial"/>
              <a:buNone/>
            </a:pPr>
            <a:r>
              <a:rPr lang="en"/>
              <a:t>*If you choose to maintain your current identity, indicate three reasons why. </a:t>
            </a:r>
            <a:r>
              <a:rPr lang="en" sz="2000"/>
              <a:t> </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6"/>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Microaggressions...</a:t>
            </a:r>
            <a:endParaRPr sz="2800"/>
          </a:p>
          <a:p>
            <a:pPr marL="0" lvl="0" indent="0">
              <a:spcBef>
                <a:spcPts val="0"/>
              </a:spcBef>
              <a:spcAft>
                <a:spcPts val="0"/>
              </a:spcAft>
              <a:buNone/>
            </a:pPr>
            <a:endParaRPr/>
          </a:p>
          <a:p>
            <a:pPr marL="0" lvl="0" indent="0">
              <a:spcBef>
                <a:spcPts val="0"/>
              </a:spcBef>
              <a:spcAft>
                <a:spcPts val="0"/>
              </a:spcAft>
              <a:buNone/>
            </a:pPr>
            <a:endParaRPr/>
          </a:p>
          <a:p>
            <a:pPr marL="0" lvl="0" indent="0">
              <a:spcBef>
                <a:spcPts val="0"/>
              </a:spcBef>
              <a:spcAft>
                <a:spcPts val="0"/>
              </a:spcAft>
              <a:buNone/>
            </a:pPr>
            <a:endParaRPr/>
          </a:p>
        </p:txBody>
      </p:sp>
      <p:sp>
        <p:nvSpPr>
          <p:cNvPr id="78" name="Google Shape;78;p16"/>
          <p:cNvSpPr txBox="1">
            <a:spLocks noGrp="1"/>
          </p:cNvSpPr>
          <p:nvPr>
            <p:ph type="body" idx="1"/>
          </p:nvPr>
        </p:nvSpPr>
        <p:spPr>
          <a:xfrm>
            <a:off x="311700" y="1102425"/>
            <a:ext cx="8520600" cy="3510300"/>
          </a:xfrm>
          <a:prstGeom prst="rect">
            <a:avLst/>
          </a:prstGeom>
        </p:spPr>
        <p:txBody>
          <a:bodyPr spcFirstLastPara="1" wrap="square" lIns="91425" tIns="91425" rIns="91425" bIns="91425" anchor="t" anchorCtr="0">
            <a:noAutofit/>
          </a:bodyPr>
          <a:lstStyle/>
          <a:p>
            <a:pPr marL="0" lvl="0" indent="0" rtl="0">
              <a:lnSpc>
                <a:spcPct val="100000"/>
              </a:lnSpc>
              <a:spcBef>
                <a:spcPts val="0"/>
              </a:spcBef>
              <a:spcAft>
                <a:spcPts val="0"/>
              </a:spcAft>
              <a:buNone/>
            </a:pPr>
            <a:endParaRPr sz="1400"/>
          </a:p>
          <a:p>
            <a:pPr marL="457200" lvl="0" indent="-381000" rtl="0">
              <a:lnSpc>
                <a:spcPct val="100000"/>
              </a:lnSpc>
              <a:spcBef>
                <a:spcPts val="0"/>
              </a:spcBef>
              <a:spcAft>
                <a:spcPts val="0"/>
              </a:spcAft>
              <a:buSzPts val="2400"/>
              <a:buChar char="●"/>
            </a:pPr>
            <a:r>
              <a:rPr lang="en" sz="2400"/>
              <a:t>Have you ever heard of microaggressions? </a:t>
            </a:r>
            <a:endParaRPr sz="2400"/>
          </a:p>
          <a:p>
            <a:pPr marL="457200" lvl="0" indent="-381000" rtl="0">
              <a:lnSpc>
                <a:spcPct val="100000"/>
              </a:lnSpc>
              <a:spcBef>
                <a:spcPts val="0"/>
              </a:spcBef>
              <a:spcAft>
                <a:spcPts val="0"/>
              </a:spcAft>
              <a:buSzPts val="2400"/>
              <a:buChar char="●"/>
            </a:pPr>
            <a:r>
              <a:rPr lang="en" sz="2400"/>
              <a:t>Have you ever been involved in communication that you would label as microaggressions? If so, what role did you play in the microaggressions?</a:t>
            </a:r>
            <a:endParaRPr sz="2400"/>
          </a:p>
          <a:p>
            <a:pPr marL="457200" lvl="0" indent="-381000" rtl="0">
              <a:spcBef>
                <a:spcPts val="0"/>
              </a:spcBef>
              <a:spcAft>
                <a:spcPts val="0"/>
              </a:spcAft>
              <a:buSzPts val="2400"/>
              <a:buChar char="●"/>
            </a:pPr>
            <a:r>
              <a:rPr lang="en" sz="2400"/>
              <a:t>When involved in a microaggression did you feel equipped to effectively respond? Why or why not?</a:t>
            </a:r>
            <a:endParaRPr sz="2400"/>
          </a:p>
          <a:p>
            <a:pPr marL="0" lvl="0" indent="0" rtl="0">
              <a:spcBef>
                <a:spcPts val="1600"/>
              </a:spcBef>
              <a:spcAft>
                <a:spcPts val="16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8"/>
                                        </p:tgtEl>
                                        <p:attrNameLst>
                                          <p:attrName>style.visibility</p:attrName>
                                        </p:attrNameLst>
                                      </p:cBhvr>
                                      <p:to>
                                        <p:strVal val="visible"/>
                                      </p:to>
                                    </p:set>
                                    <p:animEffect transition="in" filter="fade">
                                      <p:cBhvr>
                                        <p:cTn id="7" dur="10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50475"/>
            <a:ext cx="8505600" cy="6123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Taxonomy of Microaggressions</a:t>
            </a:r>
            <a:endParaRPr/>
          </a:p>
        </p:txBody>
      </p:sp>
      <p:sp>
        <p:nvSpPr>
          <p:cNvPr id="84" name="Google Shape;84;p17"/>
          <p:cNvSpPr txBox="1">
            <a:spLocks noGrp="1"/>
          </p:cNvSpPr>
          <p:nvPr>
            <p:ph type="body" idx="1"/>
          </p:nvPr>
        </p:nvSpPr>
        <p:spPr>
          <a:xfrm>
            <a:off x="311700" y="1304725"/>
            <a:ext cx="5732700" cy="3330000"/>
          </a:xfrm>
          <a:prstGeom prst="rect">
            <a:avLst/>
          </a:prstGeom>
        </p:spPr>
        <p:txBody>
          <a:bodyPr spcFirstLastPara="1" wrap="square" lIns="91425" tIns="91425" rIns="91425" bIns="91425" anchor="t" anchorCtr="0">
            <a:noAutofit/>
          </a:bodyPr>
          <a:lstStyle/>
          <a:p>
            <a:pPr marL="0" lvl="0" indent="0" rtl="0">
              <a:lnSpc>
                <a:spcPct val="150000"/>
              </a:lnSpc>
              <a:spcBef>
                <a:spcPts val="0"/>
              </a:spcBef>
              <a:spcAft>
                <a:spcPts val="0"/>
              </a:spcAft>
              <a:buNone/>
            </a:pPr>
            <a:r>
              <a:rPr lang="en"/>
              <a:t>Microaggressions are “brief and commonplace daily verbal, behavioral, and environmental indignities, whether intentional or unintentional, that communicate hostile, derogatory, or negative racial, gender, sexual-orientation, and religious slights and insults to the target person or group (Sue, Capodilupo, et. al., 2007).</a:t>
            </a:r>
            <a:endParaRPr/>
          </a:p>
          <a:p>
            <a:pPr marL="0" lvl="0" indent="0" rtl="0">
              <a:lnSpc>
                <a:spcPct val="150000"/>
              </a:lnSpc>
              <a:spcBef>
                <a:spcPts val="1600"/>
              </a:spcBef>
              <a:spcAft>
                <a:spcPts val="0"/>
              </a:spcAft>
              <a:buNone/>
            </a:pPr>
            <a:endParaRPr/>
          </a:p>
          <a:p>
            <a:pPr marL="0" lvl="0" indent="0" rtl="0">
              <a:lnSpc>
                <a:spcPct val="150000"/>
              </a:lnSpc>
              <a:spcBef>
                <a:spcPts val="1600"/>
              </a:spcBef>
              <a:spcAft>
                <a:spcPts val="0"/>
              </a:spcAft>
              <a:buNone/>
            </a:pPr>
            <a:endParaRPr/>
          </a:p>
          <a:p>
            <a:pPr marL="457200" lvl="0" indent="0" rtl="0">
              <a:spcBef>
                <a:spcPts val="1600"/>
              </a:spcBef>
              <a:spcAft>
                <a:spcPts val="1600"/>
              </a:spcAft>
              <a:buNone/>
            </a:pPr>
            <a:endParaRPr/>
          </a:p>
        </p:txBody>
      </p:sp>
      <p:pic>
        <p:nvPicPr>
          <p:cNvPr id="85" name="Google Shape;85;p17"/>
          <p:cNvPicPr preferRelativeResize="0"/>
          <p:nvPr/>
        </p:nvPicPr>
        <p:blipFill rotWithShape="1">
          <a:blip r:embed="rId3">
            <a:alphaModFix/>
          </a:blip>
          <a:srcRect/>
          <a:stretch/>
        </p:blipFill>
        <p:spPr>
          <a:xfrm>
            <a:off x="6267550" y="1367600"/>
            <a:ext cx="1742675" cy="27398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8"/>
          <p:cNvSpPr txBox="1">
            <a:spLocks noGrp="1"/>
          </p:cNvSpPr>
          <p:nvPr>
            <p:ph type="title"/>
          </p:nvPr>
        </p:nvSpPr>
        <p:spPr>
          <a:xfrm>
            <a:off x="311700" y="406000"/>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Types of Microaggressions </a:t>
            </a:r>
            <a:endParaRPr/>
          </a:p>
        </p:txBody>
      </p:sp>
      <p:sp>
        <p:nvSpPr>
          <p:cNvPr id="91" name="Google Shape;91;p18"/>
          <p:cNvSpPr txBox="1">
            <a:spLocks noGrp="1"/>
          </p:cNvSpPr>
          <p:nvPr>
            <p:ph type="body" idx="1"/>
          </p:nvPr>
        </p:nvSpPr>
        <p:spPr>
          <a:xfrm>
            <a:off x="311700" y="1019200"/>
            <a:ext cx="8520600" cy="3396000"/>
          </a:xfrm>
          <a:prstGeom prst="rect">
            <a:avLst/>
          </a:prstGeom>
        </p:spPr>
        <p:txBody>
          <a:bodyPr spcFirstLastPara="1" wrap="square" lIns="91425" tIns="91425" rIns="91425" bIns="91425" anchor="t" anchorCtr="0">
            <a:noAutofit/>
          </a:bodyPr>
          <a:lstStyle/>
          <a:p>
            <a:pPr marL="0" lvl="0" indent="0" rtl="0">
              <a:lnSpc>
                <a:spcPct val="115000"/>
              </a:lnSpc>
              <a:spcBef>
                <a:spcPts val="0"/>
              </a:spcBef>
              <a:spcAft>
                <a:spcPts val="0"/>
              </a:spcAft>
              <a:buClr>
                <a:schemeClr val="dk1"/>
              </a:buClr>
              <a:buSzPts val="1100"/>
              <a:buFont typeface="Arial"/>
              <a:buNone/>
            </a:pPr>
            <a:endParaRPr sz="1200"/>
          </a:p>
          <a:p>
            <a:pPr marL="457200" lvl="0" indent="-342900" rtl="0">
              <a:lnSpc>
                <a:spcPct val="115000"/>
              </a:lnSpc>
              <a:spcBef>
                <a:spcPts val="0"/>
              </a:spcBef>
              <a:spcAft>
                <a:spcPts val="0"/>
              </a:spcAft>
              <a:buSzPts val="1800"/>
              <a:buChar char="●"/>
            </a:pPr>
            <a:r>
              <a:rPr lang="en" b="1" i="1" u="sng"/>
              <a:t>Microassaults</a:t>
            </a:r>
            <a:r>
              <a:rPr lang="en"/>
              <a:t> - Conscious, deliberate, subtle or explicit attitudes, beliefs, or behaviors toward marginalized groups through cues, words or behaviors.</a:t>
            </a:r>
            <a:endParaRPr/>
          </a:p>
          <a:p>
            <a:pPr marL="457200" lvl="0" indent="-342900" rtl="0">
              <a:lnSpc>
                <a:spcPct val="115000"/>
              </a:lnSpc>
              <a:spcBef>
                <a:spcPts val="1000"/>
              </a:spcBef>
              <a:spcAft>
                <a:spcPts val="0"/>
              </a:spcAft>
              <a:buSzPts val="1800"/>
              <a:buChar char="●"/>
            </a:pPr>
            <a:r>
              <a:rPr lang="en" b="1" i="1" u="sng"/>
              <a:t>Microinsults</a:t>
            </a:r>
            <a:r>
              <a:rPr lang="en" i="1"/>
              <a:t> </a:t>
            </a:r>
            <a:r>
              <a:rPr lang="en"/>
              <a:t>- Often unconscious communications that convey rudeness and insensitivity and demean a person’s racial heritage.</a:t>
            </a:r>
            <a:endParaRPr/>
          </a:p>
          <a:p>
            <a:pPr marL="457200" lvl="0" indent="-342900" rtl="0">
              <a:lnSpc>
                <a:spcPct val="115000"/>
              </a:lnSpc>
              <a:spcBef>
                <a:spcPts val="1000"/>
              </a:spcBef>
              <a:spcAft>
                <a:spcPts val="0"/>
              </a:spcAft>
              <a:buSzPts val="1800"/>
              <a:buChar char="●"/>
            </a:pPr>
            <a:r>
              <a:rPr lang="en" b="1" i="1" u="sng"/>
              <a:t>Microinvalidations</a:t>
            </a:r>
            <a:r>
              <a:rPr lang="en"/>
              <a:t> - Often unconscious communications that exclude, negate, or nullify the psychological thoughts, feelings, or experiential reality of a person of color.</a:t>
            </a:r>
            <a:endParaRPr/>
          </a:p>
          <a:p>
            <a:pPr marL="0" lvl="0" indent="457200" rtl="0">
              <a:lnSpc>
                <a:spcPct val="150000"/>
              </a:lnSpc>
              <a:spcBef>
                <a:spcPts val="1600"/>
              </a:spcBef>
              <a:spcAft>
                <a:spcPts val="0"/>
              </a:spcAft>
              <a:buNone/>
            </a:pPr>
            <a:r>
              <a:rPr lang="en"/>
              <a:t>Sue, Capodilupo, et. al., (2007)</a:t>
            </a:r>
            <a:endParaRPr/>
          </a:p>
          <a:p>
            <a:pPr marL="0" lvl="0" indent="0" rtl="0">
              <a:lnSpc>
                <a:spcPct val="115000"/>
              </a:lnSpc>
              <a:spcBef>
                <a:spcPts val="1600"/>
              </a:spcBef>
              <a:spcAft>
                <a:spcPts val="0"/>
              </a:spcAft>
              <a:buNone/>
            </a:pPr>
            <a:endParaRPr/>
          </a:p>
          <a:p>
            <a:pPr marL="0" lvl="0" indent="0">
              <a:spcBef>
                <a:spcPts val="1600"/>
              </a:spcBef>
              <a:spcAft>
                <a:spcPts val="16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9"/>
          <p:cNvSpPr txBox="1">
            <a:spLocks noGrp="1"/>
          </p:cNvSpPr>
          <p:nvPr>
            <p:ph type="title"/>
          </p:nvPr>
        </p:nvSpPr>
        <p:spPr>
          <a:xfrm>
            <a:off x="311700" y="18447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Microaggressions in the Classroom</a:t>
            </a:r>
            <a:endParaRPr/>
          </a:p>
          <a:p>
            <a:pPr marL="0" lvl="0" indent="0">
              <a:spcBef>
                <a:spcPts val="0"/>
              </a:spcBef>
              <a:spcAft>
                <a:spcPts val="0"/>
              </a:spcAft>
              <a:buNone/>
            </a:pPr>
            <a:r>
              <a:rPr lang="en"/>
              <a:t> </a:t>
            </a:r>
            <a:endParaRPr/>
          </a:p>
        </p:txBody>
      </p:sp>
      <p:pic>
        <p:nvPicPr>
          <p:cNvPr id="97" name="Google Shape;97;p19" descr="This public service announcement—produced by the Black Student Union at Cambridge Rindge &amp; Latin School (MA)—centers on real brief and commonplace daily verbal, behavioral, or environmental indignities, experienced by students inside their high school." title="Cambridge's Minority Reports: Volume 1 (2017)">
            <a:hlinkClick r:id="rId3"/>
          </p:cNvPr>
          <p:cNvPicPr preferRelativeResize="0"/>
          <p:nvPr/>
        </p:nvPicPr>
        <p:blipFill>
          <a:blip r:embed="rId4">
            <a:alphaModFix/>
          </a:blip>
          <a:stretch>
            <a:fillRect/>
          </a:stretch>
        </p:blipFill>
        <p:spPr>
          <a:xfrm>
            <a:off x="2286000" y="967875"/>
            <a:ext cx="5317900" cy="3877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0"/>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Unpacking Cambridge’s Minority Report  </a:t>
            </a:r>
            <a:endParaRPr/>
          </a:p>
        </p:txBody>
      </p:sp>
      <p:sp>
        <p:nvSpPr>
          <p:cNvPr id="103" name="Google Shape;103;p20"/>
          <p:cNvSpPr txBox="1">
            <a:spLocks noGrp="1"/>
          </p:cNvSpPr>
          <p:nvPr>
            <p:ph type="body" idx="1"/>
          </p:nvPr>
        </p:nvSpPr>
        <p:spPr>
          <a:xfrm>
            <a:off x="311700" y="1019200"/>
            <a:ext cx="8520600" cy="3874200"/>
          </a:xfrm>
          <a:prstGeom prst="rect">
            <a:avLst/>
          </a:prstGeom>
        </p:spPr>
        <p:txBody>
          <a:bodyPr spcFirstLastPara="1" wrap="square" lIns="91425" tIns="91425" rIns="91425" bIns="91425" anchor="t" anchorCtr="0">
            <a:noAutofit/>
          </a:bodyPr>
          <a:lstStyle/>
          <a:p>
            <a:pPr marL="457200" lvl="0" indent="-342900" rtl="0">
              <a:lnSpc>
                <a:spcPct val="115000"/>
              </a:lnSpc>
              <a:spcBef>
                <a:spcPts val="0"/>
              </a:spcBef>
              <a:spcAft>
                <a:spcPts val="0"/>
              </a:spcAft>
              <a:buSzPts val="1800"/>
              <a:buAutoNum type="arabicPeriod"/>
            </a:pPr>
            <a:r>
              <a:rPr lang="en"/>
              <a:t>Write down one experience a student described that resonated with you and/or     offended you. </a:t>
            </a:r>
            <a:endParaRPr/>
          </a:p>
          <a:p>
            <a:pPr marL="457200" lvl="0" indent="-342900" rtl="0">
              <a:lnSpc>
                <a:spcPct val="150000"/>
              </a:lnSpc>
              <a:spcBef>
                <a:spcPts val="0"/>
              </a:spcBef>
              <a:spcAft>
                <a:spcPts val="0"/>
              </a:spcAft>
              <a:buSzPts val="1800"/>
              <a:buAutoNum type="arabicPeriod"/>
            </a:pPr>
            <a:r>
              <a:rPr lang="en"/>
              <a:t>What type of microaggression would you label the experience? </a:t>
            </a:r>
            <a:endParaRPr/>
          </a:p>
          <a:p>
            <a:pPr marL="457200" lvl="0" indent="-342900" rtl="0">
              <a:lnSpc>
                <a:spcPct val="150000"/>
              </a:lnSpc>
              <a:spcBef>
                <a:spcPts val="0"/>
              </a:spcBef>
              <a:spcAft>
                <a:spcPts val="0"/>
              </a:spcAft>
              <a:buSzPts val="1800"/>
              <a:buAutoNum type="arabicPeriod"/>
            </a:pPr>
            <a:r>
              <a:rPr lang="en"/>
              <a:t>Discuss with a partner the following: </a:t>
            </a:r>
            <a:endParaRPr/>
          </a:p>
          <a:p>
            <a:pPr marL="914400" lvl="0" indent="-330200" rtl="0">
              <a:spcBef>
                <a:spcPts val="0"/>
              </a:spcBef>
              <a:spcAft>
                <a:spcPts val="0"/>
              </a:spcAft>
              <a:buSzPts val="1600"/>
              <a:buChar char="●"/>
            </a:pPr>
            <a:r>
              <a:rPr lang="en" sz="1600"/>
              <a:t>What resonated with you?</a:t>
            </a:r>
            <a:endParaRPr sz="1600"/>
          </a:p>
          <a:p>
            <a:pPr marL="914400" lvl="0" indent="-330200" rtl="0">
              <a:spcBef>
                <a:spcPts val="0"/>
              </a:spcBef>
              <a:spcAft>
                <a:spcPts val="0"/>
              </a:spcAft>
              <a:buSzPts val="1600"/>
              <a:buChar char="●"/>
            </a:pPr>
            <a:r>
              <a:rPr lang="en" sz="1600"/>
              <a:t>Why were you offended? </a:t>
            </a:r>
            <a:endParaRPr sz="1600"/>
          </a:p>
          <a:p>
            <a:pPr marL="914400" lvl="0" indent="-330200" rtl="0">
              <a:spcBef>
                <a:spcPts val="0"/>
              </a:spcBef>
              <a:spcAft>
                <a:spcPts val="0"/>
              </a:spcAft>
              <a:buSzPts val="1600"/>
              <a:buChar char="●"/>
            </a:pPr>
            <a:r>
              <a:rPr lang="en" sz="1600"/>
              <a:t>After learning of these students’ experiences, in what ways might you acknowledge, influence, and improve their experiences? </a:t>
            </a:r>
            <a:endParaRPr sz="1600"/>
          </a:p>
          <a:p>
            <a:pPr marL="914400" lvl="0" indent="-330200" rtl="0">
              <a:spcBef>
                <a:spcPts val="0"/>
              </a:spcBef>
              <a:spcAft>
                <a:spcPts val="0"/>
              </a:spcAft>
              <a:buSzPts val="1600"/>
              <a:buChar char="●"/>
            </a:pPr>
            <a:r>
              <a:rPr lang="en" sz="1600"/>
              <a:t>If one of these situations happened in your classroom, what would you do? </a:t>
            </a:r>
            <a:endParaRPr sz="1600"/>
          </a:p>
          <a:p>
            <a:pPr marL="914400" lvl="0" indent="-330200">
              <a:spcBef>
                <a:spcPts val="0"/>
              </a:spcBef>
              <a:spcAft>
                <a:spcPts val="0"/>
              </a:spcAft>
              <a:buSzPts val="1600"/>
              <a:buChar char="●"/>
            </a:pPr>
            <a:r>
              <a:rPr lang="en" sz="1600"/>
              <a:t>What might you be afraid to do? Why?</a:t>
            </a:r>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1"/>
          <p:cNvSpPr txBox="1">
            <a:spLocks noGrp="1"/>
          </p:cNvSpPr>
          <p:nvPr>
            <p:ph type="title"/>
          </p:nvPr>
        </p:nvSpPr>
        <p:spPr>
          <a:xfrm>
            <a:off x="311700" y="445025"/>
            <a:ext cx="8520600" cy="6132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r>
              <a:rPr lang="en"/>
              <a:t>Combating Microaggressions... </a:t>
            </a:r>
            <a:endParaRPr/>
          </a:p>
        </p:txBody>
      </p:sp>
      <p:sp>
        <p:nvSpPr>
          <p:cNvPr id="109" name="Google Shape;109;p21"/>
          <p:cNvSpPr txBox="1">
            <a:spLocks noGrp="1"/>
          </p:cNvSpPr>
          <p:nvPr>
            <p:ph type="body" idx="1"/>
          </p:nvPr>
        </p:nvSpPr>
        <p:spPr>
          <a:xfrm>
            <a:off x="311700" y="1124325"/>
            <a:ext cx="8520600" cy="3788700"/>
          </a:xfrm>
          <a:prstGeom prst="rect">
            <a:avLst/>
          </a:prstGeom>
        </p:spPr>
        <p:txBody>
          <a:bodyPr spcFirstLastPara="1" wrap="square" lIns="91425" tIns="91425" rIns="91425" bIns="91425" anchor="t" anchorCtr="0">
            <a:noAutofit/>
          </a:bodyPr>
          <a:lstStyle/>
          <a:p>
            <a:pPr marL="457200" lvl="0" indent="0" rtl="0">
              <a:lnSpc>
                <a:spcPct val="100000"/>
              </a:lnSpc>
              <a:spcBef>
                <a:spcPts val="0"/>
              </a:spcBef>
              <a:spcAft>
                <a:spcPts val="0"/>
              </a:spcAft>
              <a:buNone/>
            </a:pPr>
            <a:r>
              <a:rPr lang="en" sz="1200" b="1"/>
              <a:t>Make the Invisible Visible:</a:t>
            </a:r>
            <a:r>
              <a:rPr lang="en" sz="1200"/>
              <a:t> If microaggressions remain hidden, invisible, unspoken and excused as innocent slights with minimal harm, we will continue to insult, demean, alienate, and oppress marginalized groups. </a:t>
            </a:r>
            <a:endParaRPr sz="1200"/>
          </a:p>
          <a:p>
            <a:pPr marL="457200" lvl="0" indent="0" rtl="0">
              <a:lnSpc>
                <a:spcPct val="100000"/>
              </a:lnSpc>
              <a:spcBef>
                <a:spcPts val="0"/>
              </a:spcBef>
              <a:spcAft>
                <a:spcPts val="0"/>
              </a:spcAft>
              <a:buNone/>
            </a:pPr>
            <a:endParaRPr sz="1200"/>
          </a:p>
          <a:p>
            <a:pPr marL="914400" lvl="0" indent="0" rtl="0">
              <a:lnSpc>
                <a:spcPct val="100000"/>
              </a:lnSpc>
              <a:spcBef>
                <a:spcPts val="0"/>
              </a:spcBef>
              <a:spcAft>
                <a:spcPts val="0"/>
              </a:spcAft>
              <a:buNone/>
            </a:pPr>
            <a:r>
              <a:rPr lang="en" sz="1200"/>
              <a:t>We must be aware of our own values, biases, and assumptions about our students and ourselves. According to Sue (2010) we must constantly ask ourselves the following questions:</a:t>
            </a:r>
            <a:r>
              <a:rPr lang="en" sz="1200" b="1"/>
              <a:t> What does it mean to be White, Black/African American, Asian American/Pacific Islander, Latinx/Hispanic American, or Native American? </a:t>
            </a:r>
            <a:endParaRPr sz="1200" b="1"/>
          </a:p>
          <a:p>
            <a:pPr marL="914400" lvl="0" indent="0" rtl="0">
              <a:lnSpc>
                <a:spcPct val="100000"/>
              </a:lnSpc>
              <a:spcBef>
                <a:spcPts val="0"/>
              </a:spcBef>
              <a:spcAft>
                <a:spcPts val="0"/>
              </a:spcAft>
              <a:buNone/>
            </a:pPr>
            <a:endParaRPr sz="1200" b="1"/>
          </a:p>
          <a:p>
            <a:pPr marL="457200" lvl="0" indent="0" rtl="0">
              <a:lnSpc>
                <a:spcPct val="100000"/>
              </a:lnSpc>
              <a:spcBef>
                <a:spcPts val="0"/>
              </a:spcBef>
              <a:spcAft>
                <a:spcPts val="0"/>
              </a:spcAft>
              <a:buNone/>
            </a:pPr>
            <a:r>
              <a:rPr lang="en" sz="1200" b="1"/>
              <a:t>Facilitate Dialogue:</a:t>
            </a:r>
            <a:r>
              <a:rPr lang="en" sz="1200"/>
              <a:t> We must reach a working level of critical consciousness. We must possess a working definition and enlightened understanding of the cases, manifestations, and dynamics of racial microaggressions to engage in difficult dialogues on race. </a:t>
            </a:r>
            <a:endParaRPr sz="1200"/>
          </a:p>
          <a:p>
            <a:pPr marL="457200" lvl="0" indent="0" rtl="0">
              <a:lnSpc>
                <a:spcPct val="100000"/>
              </a:lnSpc>
              <a:spcBef>
                <a:spcPts val="0"/>
              </a:spcBef>
              <a:spcAft>
                <a:spcPts val="0"/>
              </a:spcAft>
              <a:buNone/>
            </a:pPr>
            <a:endParaRPr sz="1200"/>
          </a:p>
          <a:p>
            <a:pPr marL="457200" lvl="0" indent="0" rtl="0">
              <a:lnSpc>
                <a:spcPct val="100000"/>
              </a:lnSpc>
              <a:spcBef>
                <a:spcPts val="0"/>
              </a:spcBef>
              <a:spcAft>
                <a:spcPts val="0"/>
              </a:spcAft>
              <a:buNone/>
            </a:pPr>
            <a:r>
              <a:rPr lang="en" sz="1200" b="1"/>
              <a:t>Create Safe Spaces: Be open</a:t>
            </a:r>
            <a:r>
              <a:rPr lang="en" sz="1200"/>
              <a:t> with your students about your intentions to interrupt microaggressions so all students may feel safe and comfortable enough to learn in your classroom.  </a:t>
            </a:r>
            <a:r>
              <a:rPr lang="en" sz="1200" b="1"/>
              <a:t>Be honest</a:t>
            </a:r>
            <a:r>
              <a:rPr lang="en" sz="1200"/>
              <a:t> about the work being difficult. </a:t>
            </a:r>
            <a:endParaRPr sz="1200"/>
          </a:p>
          <a:p>
            <a:pPr marL="457200" lvl="0" indent="0" rtl="0">
              <a:lnSpc>
                <a:spcPct val="100000"/>
              </a:lnSpc>
              <a:spcBef>
                <a:spcPts val="0"/>
              </a:spcBef>
              <a:spcAft>
                <a:spcPts val="0"/>
              </a:spcAft>
              <a:buNone/>
            </a:pPr>
            <a:endParaRPr sz="1200"/>
          </a:p>
          <a:p>
            <a:pPr marL="457200" lvl="0" indent="0" rtl="0">
              <a:lnSpc>
                <a:spcPct val="100000"/>
              </a:lnSpc>
              <a:spcBef>
                <a:spcPts val="0"/>
              </a:spcBef>
              <a:spcAft>
                <a:spcPts val="0"/>
              </a:spcAft>
              <a:buNone/>
            </a:pPr>
            <a:r>
              <a:rPr lang="en" sz="1200" b="1"/>
              <a:t>Share the Power: Be humble </a:t>
            </a:r>
            <a:r>
              <a:rPr lang="en" sz="1200"/>
              <a:t>tell students of your insecurities and fear. Encourage students to teach you and to teach one another. </a:t>
            </a:r>
            <a:endParaRPr sz="1200"/>
          </a:p>
          <a:p>
            <a:pPr marL="457200" lvl="0" indent="0" rtl="0">
              <a:lnSpc>
                <a:spcPct val="100000"/>
              </a:lnSpc>
              <a:spcBef>
                <a:spcPts val="0"/>
              </a:spcBef>
              <a:spcAft>
                <a:spcPts val="0"/>
              </a:spcAft>
              <a:buNone/>
            </a:pPr>
            <a:endParaRPr sz="1200"/>
          </a:p>
          <a:p>
            <a:pPr marL="457200" lvl="0" indent="0" rtl="0">
              <a:lnSpc>
                <a:spcPct val="100000"/>
              </a:lnSpc>
              <a:spcBef>
                <a:spcPts val="0"/>
              </a:spcBef>
              <a:spcAft>
                <a:spcPts val="0"/>
              </a:spcAft>
              <a:buNone/>
            </a:pPr>
            <a:r>
              <a:rPr lang="en" sz="1200" b="1"/>
              <a:t>Find the Courage to Promote Social Justice and Equity: Spend your Privilege: Use your Sphere of Influence</a:t>
            </a:r>
            <a:endParaRPr sz="1200"/>
          </a:p>
          <a:p>
            <a:pPr marL="457200" lvl="0" indent="0" rtl="0">
              <a:lnSpc>
                <a:spcPct val="100000"/>
              </a:lnSpc>
              <a:spcBef>
                <a:spcPts val="0"/>
              </a:spcBef>
              <a:spcAft>
                <a:spcPts val="0"/>
              </a:spcAft>
              <a:buNone/>
            </a:pPr>
            <a:endParaRPr/>
          </a:p>
          <a:p>
            <a:pPr marL="457200" lvl="0" indent="0" rtl="0">
              <a:lnSpc>
                <a:spcPct val="100000"/>
              </a:lnSpc>
              <a:spcBef>
                <a:spcPts val="0"/>
              </a:spcBef>
              <a:spcAft>
                <a:spcPts val="0"/>
              </a:spcAft>
              <a:buNone/>
            </a:pPr>
            <a:endParaRPr/>
          </a:p>
        </p:txBody>
      </p:sp>
    </p:spTree>
  </p:cSld>
  <p:clrMapOvr>
    <a:masterClrMapping/>
  </p:clrMapOvr>
</p:sld>
</file>

<file path=ppt/theme/theme1.xml><?xml version="1.0" encoding="utf-8"?>
<a:theme xmlns:a="http://schemas.openxmlformats.org/drawingml/2006/main" name="Paperback">
  <a:themeElements>
    <a:clrScheme name="Paperback">
      <a:dk1>
        <a:srgbClr val="000000"/>
      </a:dk1>
      <a:lt1>
        <a:srgbClr val="FFFFFF"/>
      </a:lt1>
      <a:dk2>
        <a:srgbClr val="00695C"/>
      </a:dk2>
      <a:lt2>
        <a:srgbClr val="26A69A"/>
      </a:lt2>
      <a:accent1>
        <a:srgbClr val="FFFBF0"/>
      </a:accent1>
      <a:accent2>
        <a:srgbClr val="B7B7B7"/>
      </a:accent2>
      <a:accent3>
        <a:srgbClr val="FB8C00"/>
      </a:accent3>
      <a:accent4>
        <a:srgbClr val="80CBC4"/>
      </a:accent4>
      <a:accent5>
        <a:srgbClr val="AF4345"/>
      </a:accent5>
      <a:accent6>
        <a:srgbClr val="F58F8F"/>
      </a:accent6>
      <a:hlink>
        <a:srgbClr val="AF4345"/>
      </a:hlink>
      <a:folHlink>
        <a:srgbClr val="AF434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1449</Words>
  <Application>Microsoft Macintosh PowerPoint</Application>
  <PresentationFormat>On-screen Show (16:9)</PresentationFormat>
  <Paragraphs>106</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Old Standard TT</vt:lpstr>
      <vt:lpstr>Arial</vt:lpstr>
      <vt:lpstr>Paperback</vt:lpstr>
      <vt:lpstr>Microaggressions in The Classroom</vt:lpstr>
      <vt:lpstr>Learning Goals for this session...</vt:lpstr>
      <vt:lpstr>Racial Consciousness Use the index card provided to answer the following question. </vt:lpstr>
      <vt:lpstr>Microaggressions...   </vt:lpstr>
      <vt:lpstr>Taxonomy of Microaggressions</vt:lpstr>
      <vt:lpstr>Types of Microaggressions </vt:lpstr>
      <vt:lpstr>Microaggressions in the Classroom  </vt:lpstr>
      <vt:lpstr>Unpacking Cambridge’s Minority Report  </vt:lpstr>
      <vt:lpstr>Combating Microaggressions... </vt:lpstr>
      <vt:lpstr>Classroom Scenario: Control The Process Not The Content  </vt:lpstr>
      <vt:lpstr>    </vt:lpstr>
      <vt:lpstr>The Impacts </vt:lpstr>
      <vt:lpstr>Thank you! Any Questions?</vt:lpstr>
    </vt:vector>
  </TitlesOfParts>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Microaggressions in The Classroom</dc:title>
  <cp:lastModifiedBy>Microsoft Office User</cp:lastModifiedBy>
  <cp:revision>1</cp:revision>
  <dcterms:modified xsi:type="dcterms:W3CDTF">2018-09-05T18:12:57Z</dcterms:modified>
</cp:coreProperties>
</file>