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7" r:id="rId2"/>
  </p:sldMasterIdLst>
  <p:notesMasterIdLst>
    <p:notesMasterId r:id="rId62"/>
  </p:notesMasterIdLst>
  <p:sldIdLst>
    <p:sldId id="257" r:id="rId3"/>
    <p:sldId id="262" r:id="rId4"/>
    <p:sldId id="261" r:id="rId5"/>
    <p:sldId id="388" r:id="rId6"/>
    <p:sldId id="269" r:id="rId7"/>
    <p:sldId id="818" r:id="rId8"/>
    <p:sldId id="848" r:id="rId9"/>
    <p:sldId id="846" r:id="rId10"/>
    <p:sldId id="745" r:id="rId11"/>
    <p:sldId id="395" r:id="rId12"/>
    <p:sldId id="854" r:id="rId13"/>
    <p:sldId id="397" r:id="rId14"/>
    <p:sldId id="398" r:id="rId15"/>
    <p:sldId id="683" r:id="rId16"/>
    <p:sldId id="400" r:id="rId17"/>
    <p:sldId id="401" r:id="rId18"/>
    <p:sldId id="851" r:id="rId19"/>
    <p:sldId id="391" r:id="rId20"/>
    <p:sldId id="685" r:id="rId21"/>
    <p:sldId id="392" r:id="rId22"/>
    <p:sldId id="686" r:id="rId23"/>
    <p:sldId id="796" r:id="rId24"/>
    <p:sldId id="292" r:id="rId25"/>
    <p:sldId id="849" r:id="rId26"/>
    <p:sldId id="850" r:id="rId27"/>
    <p:sldId id="853" r:id="rId28"/>
    <p:sldId id="331" r:id="rId29"/>
    <p:sldId id="366" r:id="rId30"/>
    <p:sldId id="367" r:id="rId31"/>
    <p:sldId id="368" r:id="rId32"/>
    <p:sldId id="768" r:id="rId33"/>
    <p:sldId id="835" r:id="rId34"/>
    <p:sldId id="860" r:id="rId35"/>
    <p:sldId id="861" r:id="rId36"/>
    <p:sldId id="817" r:id="rId37"/>
    <p:sldId id="822" r:id="rId38"/>
    <p:sldId id="824" r:id="rId39"/>
    <p:sldId id="859" r:id="rId40"/>
    <p:sldId id="862" r:id="rId41"/>
    <p:sldId id="609" r:id="rId42"/>
    <p:sldId id="414" r:id="rId43"/>
    <p:sldId id="649" r:id="rId44"/>
    <p:sldId id="648" r:id="rId45"/>
    <p:sldId id="446" r:id="rId46"/>
    <p:sldId id="804" r:id="rId47"/>
    <p:sldId id="863" r:id="rId48"/>
    <p:sldId id="864" r:id="rId49"/>
    <p:sldId id="865" r:id="rId50"/>
    <p:sldId id="866" r:id="rId51"/>
    <p:sldId id="867" r:id="rId52"/>
    <p:sldId id="869" r:id="rId53"/>
    <p:sldId id="868" r:id="rId54"/>
    <p:sldId id="753" r:id="rId55"/>
    <p:sldId id="816" r:id="rId56"/>
    <p:sldId id="762" r:id="rId57"/>
    <p:sldId id="855" r:id="rId58"/>
    <p:sldId id="856" r:id="rId59"/>
    <p:sldId id="857" r:id="rId60"/>
    <p:sldId id="85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McClain" initials="TM" lastIdx="7" clrIdx="0">
    <p:extLst>
      <p:ext uri="{19B8F6BF-5375-455C-9EA6-DF929625EA0E}">
        <p15:presenceInfo xmlns:p15="http://schemas.microsoft.com/office/powerpoint/2012/main" userId="S::tmcclain@campuslabs.com::c17e9724-ae13-42e6-aab3-70709e682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CC00"/>
    <a:srgbClr val="800080"/>
    <a:srgbClr val="66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2" autoAdjust="0"/>
    <p:restoredTop sz="64742"/>
  </p:normalViewPr>
  <p:slideViewPr>
    <p:cSldViewPr snapToGrid="0" snapToObjects="1">
      <p:cViewPr varScale="1">
        <p:scale>
          <a:sx n="60" d="100"/>
          <a:sy n="60" d="100"/>
        </p:scale>
        <p:origin x="11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9BFC-FBC6-4305-95FD-707626E05500}" type="doc">
      <dgm:prSet loTypeId="urn:microsoft.com/office/officeart/2005/8/layout/cycle1" loCatId="cycle" qsTypeId="urn:microsoft.com/office/officeart/2005/8/quickstyle/simple1" qsCatId="simple" csTypeId="urn:microsoft.com/office/officeart/2005/8/colors/accent3_1" csCatId="accent3" phldr="1"/>
      <dgm:spPr/>
      <dgm:t>
        <a:bodyPr/>
        <a:lstStyle/>
        <a:p>
          <a:endParaRPr lang="en-US"/>
        </a:p>
      </dgm:t>
    </dgm:pt>
    <dgm:pt modelId="{86638897-0537-4A24-A56E-8A953DC544E6}">
      <dgm:prSet phldrT="[Text]" custT="1"/>
      <dgm:spPr/>
      <dgm:t>
        <a:bodyPr/>
        <a:lstStyle/>
        <a:p>
          <a:r>
            <a:rPr lang="en-US" sz="1600" dirty="0">
              <a:latin typeface="Times New Roman" charset="0"/>
              <a:ea typeface="Times New Roman" charset="0"/>
              <a:cs typeface="Times New Roman" charset="0"/>
            </a:rPr>
            <a:t>Write Outcomes</a:t>
          </a:r>
        </a:p>
      </dgm:t>
    </dgm:pt>
    <dgm:pt modelId="{186BDA81-6DCC-4253-9CC1-5C34BD86575F}" type="parTrans" cxnId="{C0808FAA-6954-44BE-94F6-8D71BA1FE91E}">
      <dgm:prSet/>
      <dgm:spPr/>
      <dgm:t>
        <a:bodyPr/>
        <a:lstStyle/>
        <a:p>
          <a:endParaRPr lang="en-US"/>
        </a:p>
      </dgm:t>
    </dgm:pt>
    <dgm:pt modelId="{70FE5445-A443-46C0-BD70-02C8B21CA3A4}" type="sibTrans" cxnId="{C0808FAA-6954-44BE-94F6-8D71BA1FE91E}">
      <dgm:prSet/>
      <dgm:spPr/>
      <dgm:t>
        <a:bodyPr/>
        <a:lstStyle/>
        <a:p>
          <a:endParaRPr lang="en-US"/>
        </a:p>
      </dgm:t>
    </dgm:pt>
    <dgm:pt modelId="{E41C480C-6724-4C13-B24E-F8C85A3A0E75}">
      <dgm:prSet phldrT="[Text]" custT="1"/>
      <dgm:spPr/>
      <dgm:t>
        <a:bodyPr/>
        <a:lstStyle/>
        <a:p>
          <a:r>
            <a:rPr lang="en-US" sz="1600" dirty="0">
              <a:latin typeface="Times New Roman" charset="0"/>
              <a:ea typeface="Times New Roman" charset="0"/>
              <a:cs typeface="Times New Roman" charset="0"/>
            </a:rPr>
            <a:t>Identify Assessments</a:t>
          </a:r>
        </a:p>
      </dgm:t>
    </dgm:pt>
    <dgm:pt modelId="{D2B65883-77BC-46C4-B839-311E3E0F2E19}" type="parTrans" cxnId="{AD6375C7-E529-469C-8B5C-302748D0BF22}">
      <dgm:prSet/>
      <dgm:spPr/>
      <dgm:t>
        <a:bodyPr/>
        <a:lstStyle/>
        <a:p>
          <a:endParaRPr lang="en-US"/>
        </a:p>
      </dgm:t>
    </dgm:pt>
    <dgm:pt modelId="{C836F6FE-1F97-4B97-A943-F32E1DF147AF}" type="sibTrans" cxnId="{AD6375C7-E529-469C-8B5C-302748D0BF22}">
      <dgm:prSet/>
      <dgm:spPr/>
      <dgm:t>
        <a:bodyPr/>
        <a:lstStyle/>
        <a:p>
          <a:endParaRPr lang="en-US"/>
        </a:p>
      </dgm:t>
    </dgm:pt>
    <dgm:pt modelId="{9DBA11F0-6F85-4BE0-880B-EBC0605530C4}">
      <dgm:prSet phldrT="[Text]" custT="1"/>
      <dgm:spPr/>
      <dgm:t>
        <a:bodyPr/>
        <a:lstStyle/>
        <a:p>
          <a:r>
            <a:rPr lang="en-US" sz="1600">
              <a:latin typeface="Times New Roman" charset="0"/>
              <a:ea typeface="Times New Roman" charset="0"/>
              <a:cs typeface="Times New Roman" charset="0"/>
            </a:rPr>
            <a:t>Gather Results</a:t>
          </a:r>
        </a:p>
      </dgm:t>
    </dgm:pt>
    <dgm:pt modelId="{19DFDF3E-A6D2-4F99-A5A2-76E63379B869}" type="parTrans" cxnId="{971DF65B-95CD-4B81-A078-629B9AF0BB8D}">
      <dgm:prSet/>
      <dgm:spPr/>
      <dgm:t>
        <a:bodyPr/>
        <a:lstStyle/>
        <a:p>
          <a:endParaRPr lang="en-US"/>
        </a:p>
      </dgm:t>
    </dgm:pt>
    <dgm:pt modelId="{8F84EFE9-4370-4DC6-A536-B384C86733F7}" type="sibTrans" cxnId="{971DF65B-95CD-4B81-A078-629B9AF0BB8D}">
      <dgm:prSet/>
      <dgm:spPr/>
      <dgm:t>
        <a:bodyPr/>
        <a:lstStyle/>
        <a:p>
          <a:endParaRPr lang="en-US"/>
        </a:p>
      </dgm:t>
    </dgm:pt>
    <dgm:pt modelId="{446C893D-46A5-47A4-A3C8-EEED6A92C455}">
      <dgm:prSet phldrT="[Text]"/>
      <dgm:spPr/>
      <dgm:t>
        <a:bodyPr/>
        <a:lstStyle/>
        <a:p>
          <a:r>
            <a:rPr lang="en-US" b="1">
              <a:latin typeface="Times New Roman" charset="0"/>
              <a:ea typeface="Times New Roman" charset="0"/>
              <a:cs typeface="Times New Roman" charset="0"/>
            </a:rPr>
            <a:t>Package Results</a:t>
          </a:r>
        </a:p>
      </dgm:t>
    </dgm:pt>
    <dgm:pt modelId="{B565C844-B13F-48CA-9A0D-59BE158612AD}" type="parTrans" cxnId="{D784CF8C-6C5F-42A7-8F60-80717008366B}">
      <dgm:prSet/>
      <dgm:spPr/>
      <dgm:t>
        <a:bodyPr/>
        <a:lstStyle/>
        <a:p>
          <a:endParaRPr lang="en-US"/>
        </a:p>
      </dgm:t>
    </dgm:pt>
    <dgm:pt modelId="{6186F68A-1C05-40C3-BF74-309AE2A42876}" type="sibTrans" cxnId="{D784CF8C-6C5F-42A7-8F60-80717008366B}">
      <dgm:prSet/>
      <dgm:spPr/>
      <dgm:t>
        <a:bodyPr/>
        <a:lstStyle/>
        <a:p>
          <a:endParaRPr lang="en-US"/>
        </a:p>
      </dgm:t>
    </dgm:pt>
    <dgm:pt modelId="{DAD0FB98-B612-4C52-8F34-1A68D97BAA14}">
      <dgm:prSet phldrT="[Text]"/>
      <dgm:spPr/>
      <dgm:t>
        <a:bodyPr/>
        <a:lstStyle/>
        <a:p>
          <a:r>
            <a:rPr lang="en-US" b="1">
              <a:latin typeface="Times New Roman" charset="0"/>
              <a:ea typeface="Times New Roman" charset="0"/>
              <a:cs typeface="Times New Roman" charset="0"/>
            </a:rPr>
            <a:t>Submit Reports</a:t>
          </a:r>
        </a:p>
      </dgm:t>
    </dgm:pt>
    <dgm:pt modelId="{24A01392-3812-45E2-86D0-02EFE2B4874C}" type="parTrans" cxnId="{799128B0-8618-47AD-8190-09B18EFC10B9}">
      <dgm:prSet/>
      <dgm:spPr/>
      <dgm:t>
        <a:bodyPr/>
        <a:lstStyle/>
        <a:p>
          <a:endParaRPr lang="en-US"/>
        </a:p>
      </dgm:t>
    </dgm:pt>
    <dgm:pt modelId="{54702393-C6D8-410F-B630-52DD8090D457}" type="sibTrans" cxnId="{799128B0-8618-47AD-8190-09B18EFC10B9}">
      <dgm:prSet/>
      <dgm:spPr/>
      <dgm:t>
        <a:bodyPr/>
        <a:lstStyle/>
        <a:p>
          <a:endParaRPr lang="en-US"/>
        </a:p>
      </dgm:t>
    </dgm:pt>
    <dgm:pt modelId="{BB485CFA-4B7A-45A4-A7DF-6DFFA3368E6D}" type="pres">
      <dgm:prSet presAssocID="{700C9BFC-FBC6-4305-95FD-707626E05500}" presName="cycle" presStyleCnt="0">
        <dgm:presLayoutVars>
          <dgm:dir/>
          <dgm:resizeHandles val="exact"/>
        </dgm:presLayoutVars>
      </dgm:prSet>
      <dgm:spPr/>
    </dgm:pt>
    <dgm:pt modelId="{60C04148-38FF-454A-B267-F78C3BEC4279}" type="pres">
      <dgm:prSet presAssocID="{86638897-0537-4A24-A56E-8A953DC544E6}" presName="dummy" presStyleCnt="0"/>
      <dgm:spPr/>
    </dgm:pt>
    <dgm:pt modelId="{60EB269B-6439-43DB-9E67-82AC2FF41A4A}" type="pres">
      <dgm:prSet presAssocID="{86638897-0537-4A24-A56E-8A953DC544E6}" presName="node" presStyleLbl="revTx" presStyleIdx="0" presStyleCnt="5">
        <dgm:presLayoutVars>
          <dgm:bulletEnabled val="1"/>
        </dgm:presLayoutVars>
      </dgm:prSet>
      <dgm:spPr/>
    </dgm:pt>
    <dgm:pt modelId="{34BDFAA6-7D2C-47EF-9CEE-C03A6395066E}" type="pres">
      <dgm:prSet presAssocID="{70FE5445-A443-46C0-BD70-02C8B21CA3A4}" presName="sibTrans" presStyleLbl="node1" presStyleIdx="0" presStyleCnt="5"/>
      <dgm:spPr/>
    </dgm:pt>
    <dgm:pt modelId="{15F6AAF1-F614-46A7-B464-2377A39E72C9}" type="pres">
      <dgm:prSet presAssocID="{E41C480C-6724-4C13-B24E-F8C85A3A0E75}" presName="dummy" presStyleCnt="0"/>
      <dgm:spPr/>
    </dgm:pt>
    <dgm:pt modelId="{EE854CA5-FE35-4B6C-BF56-AEE887DA5C03}" type="pres">
      <dgm:prSet presAssocID="{E41C480C-6724-4C13-B24E-F8C85A3A0E75}" presName="node" presStyleLbl="revTx" presStyleIdx="1" presStyleCnt="5" custScaleX="129730">
        <dgm:presLayoutVars>
          <dgm:bulletEnabled val="1"/>
        </dgm:presLayoutVars>
      </dgm:prSet>
      <dgm:spPr/>
    </dgm:pt>
    <dgm:pt modelId="{E72B7E6C-1523-4C67-B477-4622092FDCFA}" type="pres">
      <dgm:prSet presAssocID="{C836F6FE-1F97-4B97-A943-F32E1DF147AF}" presName="sibTrans" presStyleLbl="node1" presStyleIdx="1" presStyleCnt="5"/>
      <dgm:spPr/>
    </dgm:pt>
    <dgm:pt modelId="{73D36B07-73E8-4F60-9F05-B1891FB20745}" type="pres">
      <dgm:prSet presAssocID="{9DBA11F0-6F85-4BE0-880B-EBC0605530C4}" presName="dummy" presStyleCnt="0"/>
      <dgm:spPr/>
    </dgm:pt>
    <dgm:pt modelId="{43DC892D-498F-419A-B194-B4970204D72C}" type="pres">
      <dgm:prSet presAssocID="{9DBA11F0-6F85-4BE0-880B-EBC0605530C4}" presName="node" presStyleLbl="revTx" presStyleIdx="2" presStyleCnt="5">
        <dgm:presLayoutVars>
          <dgm:bulletEnabled val="1"/>
        </dgm:presLayoutVars>
      </dgm:prSet>
      <dgm:spPr/>
    </dgm:pt>
    <dgm:pt modelId="{6526B300-7B0F-4CC0-9825-A17E4C044797}" type="pres">
      <dgm:prSet presAssocID="{8F84EFE9-4370-4DC6-A536-B384C86733F7}" presName="sibTrans" presStyleLbl="node1" presStyleIdx="2" presStyleCnt="5"/>
      <dgm:spPr/>
    </dgm:pt>
    <dgm:pt modelId="{D58CE209-58CD-4E49-96E7-57D024D4371E}" type="pres">
      <dgm:prSet presAssocID="{446C893D-46A5-47A4-A3C8-EEED6A92C455}" presName="dummy" presStyleCnt="0"/>
      <dgm:spPr/>
    </dgm:pt>
    <dgm:pt modelId="{B1C7E19E-2EA3-40B2-88E3-A8935550E75D}" type="pres">
      <dgm:prSet presAssocID="{446C893D-46A5-47A4-A3C8-EEED6A92C455}" presName="node" presStyleLbl="revTx" presStyleIdx="3" presStyleCnt="5">
        <dgm:presLayoutVars>
          <dgm:bulletEnabled val="1"/>
        </dgm:presLayoutVars>
      </dgm:prSet>
      <dgm:spPr/>
    </dgm:pt>
    <dgm:pt modelId="{2DB0FF9C-5BB8-4F21-BBE7-B645AAD01BCA}" type="pres">
      <dgm:prSet presAssocID="{6186F68A-1C05-40C3-BF74-309AE2A42876}" presName="sibTrans" presStyleLbl="node1" presStyleIdx="3" presStyleCnt="5"/>
      <dgm:spPr/>
    </dgm:pt>
    <dgm:pt modelId="{3888FF65-2E1E-4B8B-A9CB-F9C4FCF11B8B}" type="pres">
      <dgm:prSet presAssocID="{DAD0FB98-B612-4C52-8F34-1A68D97BAA14}" presName="dummy" presStyleCnt="0"/>
      <dgm:spPr/>
    </dgm:pt>
    <dgm:pt modelId="{2D1907CB-9A06-47CB-BD62-9A82F561B161}" type="pres">
      <dgm:prSet presAssocID="{DAD0FB98-B612-4C52-8F34-1A68D97BAA14}" presName="node" presStyleLbl="revTx" presStyleIdx="4" presStyleCnt="5">
        <dgm:presLayoutVars>
          <dgm:bulletEnabled val="1"/>
        </dgm:presLayoutVars>
      </dgm:prSet>
      <dgm:spPr/>
    </dgm:pt>
    <dgm:pt modelId="{13340EEA-76E2-4FE0-810A-DD2F7AB6655E}" type="pres">
      <dgm:prSet presAssocID="{54702393-C6D8-410F-B630-52DD8090D457}" presName="sibTrans" presStyleLbl="node1" presStyleIdx="4" presStyleCnt="5"/>
      <dgm:spPr/>
    </dgm:pt>
  </dgm:ptLst>
  <dgm:cxnLst>
    <dgm:cxn modelId="{FC4CEA05-8BA6-3745-9709-644B0A4BD01F}" type="presOf" srcId="{E41C480C-6724-4C13-B24E-F8C85A3A0E75}" destId="{EE854CA5-FE35-4B6C-BF56-AEE887DA5C03}" srcOrd="0" destOrd="0" presId="urn:microsoft.com/office/officeart/2005/8/layout/cycle1"/>
    <dgm:cxn modelId="{11B02211-6F5A-3C44-8673-A171CAEE6E72}" type="presOf" srcId="{86638897-0537-4A24-A56E-8A953DC544E6}" destId="{60EB269B-6439-43DB-9E67-82AC2FF41A4A}" srcOrd="0" destOrd="0" presId="urn:microsoft.com/office/officeart/2005/8/layout/cycle1"/>
    <dgm:cxn modelId="{7721171E-591D-7441-9984-0093C8292A51}" type="presOf" srcId="{700C9BFC-FBC6-4305-95FD-707626E05500}" destId="{BB485CFA-4B7A-45A4-A7DF-6DFFA3368E6D}" srcOrd="0" destOrd="0" presId="urn:microsoft.com/office/officeart/2005/8/layout/cycle1"/>
    <dgm:cxn modelId="{A435501E-DAFC-5845-A605-512669E98017}" type="presOf" srcId="{C836F6FE-1F97-4B97-A943-F32E1DF147AF}" destId="{E72B7E6C-1523-4C67-B477-4622092FDCFA}" srcOrd="0" destOrd="0" presId="urn:microsoft.com/office/officeart/2005/8/layout/cycle1"/>
    <dgm:cxn modelId="{9D5C882B-D52C-9D40-A7F1-7B02639033F5}" type="presOf" srcId="{70FE5445-A443-46C0-BD70-02C8B21CA3A4}" destId="{34BDFAA6-7D2C-47EF-9CEE-C03A6395066E}" srcOrd="0" destOrd="0" presId="urn:microsoft.com/office/officeart/2005/8/layout/cycle1"/>
    <dgm:cxn modelId="{971DF65B-95CD-4B81-A078-629B9AF0BB8D}" srcId="{700C9BFC-FBC6-4305-95FD-707626E05500}" destId="{9DBA11F0-6F85-4BE0-880B-EBC0605530C4}" srcOrd="2" destOrd="0" parTransId="{19DFDF3E-A6D2-4F99-A5A2-76E63379B869}" sibTransId="{8F84EFE9-4370-4DC6-A536-B384C86733F7}"/>
    <dgm:cxn modelId="{BF2D1864-3E8A-8240-9047-81E8178429C7}" type="presOf" srcId="{DAD0FB98-B612-4C52-8F34-1A68D97BAA14}" destId="{2D1907CB-9A06-47CB-BD62-9A82F561B161}" srcOrd="0" destOrd="0" presId="urn:microsoft.com/office/officeart/2005/8/layout/cycle1"/>
    <dgm:cxn modelId="{5DBD277D-A70E-0546-AB18-28C4921E1EF6}" type="presOf" srcId="{54702393-C6D8-410F-B630-52DD8090D457}" destId="{13340EEA-76E2-4FE0-810A-DD2F7AB6655E}" srcOrd="0" destOrd="0" presId="urn:microsoft.com/office/officeart/2005/8/layout/cycle1"/>
    <dgm:cxn modelId="{F4926384-F0BA-8D49-8448-7ACD388921FE}" type="presOf" srcId="{8F84EFE9-4370-4DC6-A536-B384C86733F7}" destId="{6526B300-7B0F-4CC0-9825-A17E4C044797}" srcOrd="0" destOrd="0" presId="urn:microsoft.com/office/officeart/2005/8/layout/cycle1"/>
    <dgm:cxn modelId="{D784CF8C-6C5F-42A7-8F60-80717008366B}" srcId="{700C9BFC-FBC6-4305-95FD-707626E05500}" destId="{446C893D-46A5-47A4-A3C8-EEED6A92C455}" srcOrd="3" destOrd="0" parTransId="{B565C844-B13F-48CA-9A0D-59BE158612AD}" sibTransId="{6186F68A-1C05-40C3-BF74-309AE2A42876}"/>
    <dgm:cxn modelId="{30568599-7DC4-464B-9862-D20D95E60201}" type="presOf" srcId="{9DBA11F0-6F85-4BE0-880B-EBC0605530C4}" destId="{43DC892D-498F-419A-B194-B4970204D72C}" srcOrd="0" destOrd="0" presId="urn:microsoft.com/office/officeart/2005/8/layout/cycle1"/>
    <dgm:cxn modelId="{21DBC49B-CE66-494E-9A23-A1593FD87A02}" type="presOf" srcId="{446C893D-46A5-47A4-A3C8-EEED6A92C455}" destId="{B1C7E19E-2EA3-40B2-88E3-A8935550E75D}" srcOrd="0" destOrd="0" presId="urn:microsoft.com/office/officeart/2005/8/layout/cycle1"/>
    <dgm:cxn modelId="{C0808FAA-6954-44BE-94F6-8D71BA1FE91E}" srcId="{700C9BFC-FBC6-4305-95FD-707626E05500}" destId="{86638897-0537-4A24-A56E-8A953DC544E6}" srcOrd="0" destOrd="0" parTransId="{186BDA81-6DCC-4253-9CC1-5C34BD86575F}" sibTransId="{70FE5445-A443-46C0-BD70-02C8B21CA3A4}"/>
    <dgm:cxn modelId="{799128B0-8618-47AD-8190-09B18EFC10B9}" srcId="{700C9BFC-FBC6-4305-95FD-707626E05500}" destId="{DAD0FB98-B612-4C52-8F34-1A68D97BAA14}" srcOrd="4" destOrd="0" parTransId="{24A01392-3812-45E2-86D0-02EFE2B4874C}" sibTransId="{54702393-C6D8-410F-B630-52DD8090D457}"/>
    <dgm:cxn modelId="{AD6375C7-E529-469C-8B5C-302748D0BF22}" srcId="{700C9BFC-FBC6-4305-95FD-707626E05500}" destId="{E41C480C-6724-4C13-B24E-F8C85A3A0E75}" srcOrd="1" destOrd="0" parTransId="{D2B65883-77BC-46C4-B839-311E3E0F2E19}" sibTransId="{C836F6FE-1F97-4B97-A943-F32E1DF147AF}"/>
    <dgm:cxn modelId="{EC30E6FB-A22B-094D-AA46-DF8E55BFF22A}" type="presOf" srcId="{6186F68A-1C05-40C3-BF74-309AE2A42876}" destId="{2DB0FF9C-5BB8-4F21-BBE7-B645AAD01BCA}" srcOrd="0" destOrd="0" presId="urn:microsoft.com/office/officeart/2005/8/layout/cycle1"/>
    <dgm:cxn modelId="{63D1570B-0674-1F41-B28F-14B311F646BC}" type="presParOf" srcId="{BB485CFA-4B7A-45A4-A7DF-6DFFA3368E6D}" destId="{60C04148-38FF-454A-B267-F78C3BEC4279}" srcOrd="0" destOrd="0" presId="urn:microsoft.com/office/officeart/2005/8/layout/cycle1"/>
    <dgm:cxn modelId="{351DB704-4D4B-7649-9788-C45766D1FCC1}" type="presParOf" srcId="{BB485CFA-4B7A-45A4-A7DF-6DFFA3368E6D}" destId="{60EB269B-6439-43DB-9E67-82AC2FF41A4A}" srcOrd="1" destOrd="0" presId="urn:microsoft.com/office/officeart/2005/8/layout/cycle1"/>
    <dgm:cxn modelId="{23B6D3CE-64D3-3945-8DE0-3A7BE1B187D8}" type="presParOf" srcId="{BB485CFA-4B7A-45A4-A7DF-6DFFA3368E6D}" destId="{34BDFAA6-7D2C-47EF-9CEE-C03A6395066E}" srcOrd="2" destOrd="0" presId="urn:microsoft.com/office/officeart/2005/8/layout/cycle1"/>
    <dgm:cxn modelId="{DC2758F1-A057-7C40-8290-78FD00EBDDD3}" type="presParOf" srcId="{BB485CFA-4B7A-45A4-A7DF-6DFFA3368E6D}" destId="{15F6AAF1-F614-46A7-B464-2377A39E72C9}" srcOrd="3" destOrd="0" presId="urn:microsoft.com/office/officeart/2005/8/layout/cycle1"/>
    <dgm:cxn modelId="{40663064-32E6-B142-A7B9-24CA89054DE6}" type="presParOf" srcId="{BB485CFA-4B7A-45A4-A7DF-6DFFA3368E6D}" destId="{EE854CA5-FE35-4B6C-BF56-AEE887DA5C03}" srcOrd="4" destOrd="0" presId="urn:microsoft.com/office/officeart/2005/8/layout/cycle1"/>
    <dgm:cxn modelId="{A2B51DAA-B40F-7346-9DD5-52F59E8C033B}" type="presParOf" srcId="{BB485CFA-4B7A-45A4-A7DF-6DFFA3368E6D}" destId="{E72B7E6C-1523-4C67-B477-4622092FDCFA}" srcOrd="5" destOrd="0" presId="urn:microsoft.com/office/officeart/2005/8/layout/cycle1"/>
    <dgm:cxn modelId="{4EC102E7-1452-064D-A417-BF94434AC982}" type="presParOf" srcId="{BB485CFA-4B7A-45A4-A7DF-6DFFA3368E6D}" destId="{73D36B07-73E8-4F60-9F05-B1891FB20745}" srcOrd="6" destOrd="0" presId="urn:microsoft.com/office/officeart/2005/8/layout/cycle1"/>
    <dgm:cxn modelId="{D79F3788-D7D6-CB44-9E06-FE519DB03C9F}" type="presParOf" srcId="{BB485CFA-4B7A-45A4-A7DF-6DFFA3368E6D}" destId="{43DC892D-498F-419A-B194-B4970204D72C}" srcOrd="7" destOrd="0" presId="urn:microsoft.com/office/officeart/2005/8/layout/cycle1"/>
    <dgm:cxn modelId="{B473955B-E71C-8848-860A-AA71B7B58CAA}" type="presParOf" srcId="{BB485CFA-4B7A-45A4-A7DF-6DFFA3368E6D}" destId="{6526B300-7B0F-4CC0-9825-A17E4C044797}" srcOrd="8" destOrd="0" presId="urn:microsoft.com/office/officeart/2005/8/layout/cycle1"/>
    <dgm:cxn modelId="{2B5DEDC5-AC3D-9341-863E-89778B085C87}" type="presParOf" srcId="{BB485CFA-4B7A-45A4-A7DF-6DFFA3368E6D}" destId="{D58CE209-58CD-4E49-96E7-57D024D4371E}" srcOrd="9" destOrd="0" presId="urn:microsoft.com/office/officeart/2005/8/layout/cycle1"/>
    <dgm:cxn modelId="{C363617B-97AB-0C45-A5D2-7CF8931D7C76}" type="presParOf" srcId="{BB485CFA-4B7A-45A4-A7DF-6DFFA3368E6D}" destId="{B1C7E19E-2EA3-40B2-88E3-A8935550E75D}" srcOrd="10" destOrd="0" presId="urn:microsoft.com/office/officeart/2005/8/layout/cycle1"/>
    <dgm:cxn modelId="{37336AF9-E516-E84E-BAD7-873D137F2FDA}" type="presParOf" srcId="{BB485CFA-4B7A-45A4-A7DF-6DFFA3368E6D}" destId="{2DB0FF9C-5BB8-4F21-BBE7-B645AAD01BCA}" srcOrd="11" destOrd="0" presId="urn:microsoft.com/office/officeart/2005/8/layout/cycle1"/>
    <dgm:cxn modelId="{318DD3EC-66A8-D04D-8DA0-F780DA88EBF1}" type="presParOf" srcId="{BB485CFA-4B7A-45A4-A7DF-6DFFA3368E6D}" destId="{3888FF65-2E1E-4B8B-A9CB-F9C4FCF11B8B}" srcOrd="12" destOrd="0" presId="urn:microsoft.com/office/officeart/2005/8/layout/cycle1"/>
    <dgm:cxn modelId="{E2E48497-E72F-5046-8956-0DB2EA041418}" type="presParOf" srcId="{BB485CFA-4B7A-45A4-A7DF-6DFFA3368E6D}" destId="{2D1907CB-9A06-47CB-BD62-9A82F561B161}" srcOrd="13" destOrd="0" presId="urn:microsoft.com/office/officeart/2005/8/layout/cycle1"/>
    <dgm:cxn modelId="{ADB570B5-86A7-ED49-9C37-D510ED2A23FF}" type="presParOf" srcId="{BB485CFA-4B7A-45A4-A7DF-6DFFA3368E6D}" destId="{13340EEA-76E2-4FE0-810A-DD2F7AB6655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8A49B-8FA1-4D6B-ACE3-7FCE680C3A8F}" type="doc">
      <dgm:prSet loTypeId="urn:microsoft.com/office/officeart/2005/8/layout/cycle1" loCatId="cycle" qsTypeId="urn:microsoft.com/office/officeart/2005/8/quickstyle/simple1" qsCatId="simple" csTypeId="urn:microsoft.com/office/officeart/2005/8/colors/accent3_1" csCatId="accent3" phldr="1"/>
      <dgm:spPr/>
      <dgm:t>
        <a:bodyPr/>
        <a:lstStyle/>
        <a:p>
          <a:endParaRPr lang="en-US"/>
        </a:p>
      </dgm:t>
    </dgm:pt>
    <dgm:pt modelId="{6599FA5C-51DC-4AFA-93EA-CB1A0EC083D1}">
      <dgm:prSet phldrT="[Text]" custT="1"/>
      <dgm:spPr/>
      <dgm:t>
        <a:bodyPr/>
        <a:lstStyle/>
        <a:p>
          <a:r>
            <a:rPr lang="en-US" sz="1600" dirty="0">
              <a:latin typeface="Times New Roman" charset="0"/>
              <a:ea typeface="Times New Roman" charset="0"/>
              <a:cs typeface="Times New Roman" charset="0"/>
            </a:rPr>
            <a:t>Name Expectations for Learning</a:t>
          </a:r>
        </a:p>
      </dgm:t>
    </dgm:pt>
    <dgm:pt modelId="{A06FD311-4F33-4F8C-AB7B-8BE077A24075}" type="parTrans" cxnId="{44F3FCDB-90E3-41AF-99F8-2D70C5EA6964}">
      <dgm:prSet/>
      <dgm:spPr/>
      <dgm:t>
        <a:bodyPr/>
        <a:lstStyle/>
        <a:p>
          <a:endParaRPr lang="en-US"/>
        </a:p>
      </dgm:t>
    </dgm:pt>
    <dgm:pt modelId="{5F52FA32-A747-4CC7-917B-87DD9FFA3C19}" type="sibTrans" cxnId="{44F3FCDB-90E3-41AF-99F8-2D70C5EA6964}">
      <dgm:prSet/>
      <dgm:spPr/>
      <dgm:t>
        <a:bodyPr/>
        <a:lstStyle/>
        <a:p>
          <a:endParaRPr lang="en-US"/>
        </a:p>
      </dgm:t>
    </dgm:pt>
    <dgm:pt modelId="{012FF31A-7886-4C90-8D03-D5E6281A8AF2}">
      <dgm:prSet phldrT="[Text]" custT="1"/>
      <dgm:spPr/>
      <dgm:t>
        <a:bodyPr/>
        <a:lstStyle/>
        <a:p>
          <a:r>
            <a:rPr lang="en-US" sz="1600" dirty="0">
              <a:latin typeface="Times New Roman" charset="0"/>
              <a:ea typeface="Times New Roman" charset="0"/>
              <a:cs typeface="Times New Roman" charset="0"/>
            </a:rPr>
            <a:t>Communicate Expectations to Learners</a:t>
          </a:r>
        </a:p>
      </dgm:t>
    </dgm:pt>
    <dgm:pt modelId="{4531BF58-377C-4D09-8A1A-7EE6C5650FD1}" type="parTrans" cxnId="{4CBDB415-DD21-4FCC-B771-A94F52C52CE6}">
      <dgm:prSet/>
      <dgm:spPr/>
      <dgm:t>
        <a:bodyPr/>
        <a:lstStyle/>
        <a:p>
          <a:endParaRPr lang="en-US"/>
        </a:p>
      </dgm:t>
    </dgm:pt>
    <dgm:pt modelId="{7F35D0E4-193C-4128-BD3F-66D212DC78A8}" type="sibTrans" cxnId="{4CBDB415-DD21-4FCC-B771-A94F52C52CE6}">
      <dgm:prSet/>
      <dgm:spPr/>
      <dgm:t>
        <a:bodyPr/>
        <a:lstStyle/>
        <a:p>
          <a:endParaRPr lang="en-US"/>
        </a:p>
      </dgm:t>
    </dgm:pt>
    <dgm:pt modelId="{178BD13A-9D19-4E7A-8912-F5354A5D5805}">
      <dgm:prSet phldrT="[Text]"/>
      <dgm:spPr/>
      <dgm:t>
        <a:bodyPr/>
        <a:lstStyle/>
        <a:p>
          <a:r>
            <a:rPr lang="en-US" dirty="0">
              <a:latin typeface="Times New Roman" charset="0"/>
              <a:ea typeface="Times New Roman" charset="0"/>
              <a:cs typeface="Times New Roman" charset="0"/>
            </a:rPr>
            <a:t>Collect Student Work</a:t>
          </a:r>
          <a:endParaRPr lang="en-US">
            <a:latin typeface="Times New Roman" charset="0"/>
            <a:ea typeface="Times New Roman" charset="0"/>
            <a:cs typeface="Times New Roman" charset="0"/>
          </a:endParaRPr>
        </a:p>
      </dgm:t>
    </dgm:pt>
    <dgm:pt modelId="{E09EA6A4-E2CF-49EC-BD76-42E7A0BCFD0B}" type="parTrans" cxnId="{4DF789AA-4197-452A-A98E-E492BE36E1CB}">
      <dgm:prSet/>
      <dgm:spPr/>
      <dgm:t>
        <a:bodyPr/>
        <a:lstStyle/>
        <a:p>
          <a:endParaRPr lang="en-US"/>
        </a:p>
      </dgm:t>
    </dgm:pt>
    <dgm:pt modelId="{C2C5BB4B-48B9-40AA-94AD-2F98A7921064}" type="sibTrans" cxnId="{4DF789AA-4197-452A-A98E-E492BE36E1CB}">
      <dgm:prSet/>
      <dgm:spPr/>
      <dgm:t>
        <a:bodyPr/>
        <a:lstStyle/>
        <a:p>
          <a:endParaRPr lang="en-US"/>
        </a:p>
      </dgm:t>
    </dgm:pt>
    <dgm:pt modelId="{51556D17-990D-449A-8A55-93CE8C8BDA44}">
      <dgm:prSet phldrT="[Text]"/>
      <dgm:spPr/>
      <dgm:t>
        <a:bodyPr/>
        <a:lstStyle/>
        <a:p>
          <a:r>
            <a:rPr lang="en-US" dirty="0">
              <a:latin typeface="Times New Roman" charset="0"/>
              <a:ea typeface="Times New Roman" charset="0"/>
              <a:cs typeface="Times New Roman" charset="0"/>
            </a:rPr>
            <a:t>Determine Extent of  Learning</a:t>
          </a:r>
          <a:endParaRPr lang="en-US">
            <a:latin typeface="Times New Roman" charset="0"/>
            <a:ea typeface="Times New Roman" charset="0"/>
            <a:cs typeface="Times New Roman" charset="0"/>
          </a:endParaRPr>
        </a:p>
      </dgm:t>
    </dgm:pt>
    <dgm:pt modelId="{3624D30C-E1A8-413C-AF6F-DA3909F8CF6A}" type="parTrans" cxnId="{69CD2494-E016-4256-8272-566A131D26D1}">
      <dgm:prSet/>
      <dgm:spPr/>
      <dgm:t>
        <a:bodyPr/>
        <a:lstStyle/>
        <a:p>
          <a:endParaRPr lang="en-US"/>
        </a:p>
      </dgm:t>
    </dgm:pt>
    <dgm:pt modelId="{E50428B2-005A-4AA0-99CE-2186CDEA81DF}" type="sibTrans" cxnId="{69CD2494-E016-4256-8272-566A131D26D1}">
      <dgm:prSet/>
      <dgm:spPr/>
      <dgm:t>
        <a:bodyPr/>
        <a:lstStyle/>
        <a:p>
          <a:endParaRPr lang="en-US"/>
        </a:p>
      </dgm:t>
    </dgm:pt>
    <dgm:pt modelId="{14ADDFEF-884F-4C3E-B5F7-19EAEF0859F2}">
      <dgm:prSet phldrT="[Text]"/>
      <dgm:spPr/>
      <dgm:t>
        <a:bodyPr/>
        <a:lstStyle/>
        <a:p>
          <a:r>
            <a:rPr lang="en-US" dirty="0">
              <a:latin typeface="Times New Roman" charset="0"/>
              <a:ea typeface="Times New Roman" charset="0"/>
              <a:cs typeface="Times New Roman" charset="0"/>
            </a:rPr>
            <a:t>Strategize New Student Success Plans</a:t>
          </a:r>
          <a:endParaRPr lang="en-US">
            <a:latin typeface="Times New Roman" charset="0"/>
            <a:ea typeface="Times New Roman" charset="0"/>
            <a:cs typeface="Times New Roman" charset="0"/>
          </a:endParaRPr>
        </a:p>
      </dgm:t>
    </dgm:pt>
    <dgm:pt modelId="{816861C2-9B68-43BB-847F-CA7A67A8EE6C}" type="parTrans" cxnId="{1D1DAB92-9356-4D20-8688-64084D0DF5F4}">
      <dgm:prSet/>
      <dgm:spPr/>
      <dgm:t>
        <a:bodyPr/>
        <a:lstStyle/>
        <a:p>
          <a:endParaRPr lang="en-US"/>
        </a:p>
      </dgm:t>
    </dgm:pt>
    <dgm:pt modelId="{07D5E2A7-6D1A-44EA-BC6C-AE725B2A79CD}" type="sibTrans" cxnId="{1D1DAB92-9356-4D20-8688-64084D0DF5F4}">
      <dgm:prSet/>
      <dgm:spPr/>
      <dgm:t>
        <a:bodyPr/>
        <a:lstStyle/>
        <a:p>
          <a:endParaRPr lang="en-US"/>
        </a:p>
      </dgm:t>
    </dgm:pt>
    <dgm:pt modelId="{75F4CCB0-6DEF-4509-B56B-399542F44FEA}" type="pres">
      <dgm:prSet presAssocID="{0B58A49B-8FA1-4D6B-ACE3-7FCE680C3A8F}" presName="cycle" presStyleCnt="0">
        <dgm:presLayoutVars>
          <dgm:dir/>
          <dgm:resizeHandles val="exact"/>
        </dgm:presLayoutVars>
      </dgm:prSet>
      <dgm:spPr/>
    </dgm:pt>
    <dgm:pt modelId="{86CD5798-86A9-4E87-888D-AB311B352DA0}" type="pres">
      <dgm:prSet presAssocID="{6599FA5C-51DC-4AFA-93EA-CB1A0EC083D1}" presName="dummy" presStyleCnt="0"/>
      <dgm:spPr/>
    </dgm:pt>
    <dgm:pt modelId="{DC48E6F4-0532-41EF-9F35-49FB1B089B03}" type="pres">
      <dgm:prSet presAssocID="{6599FA5C-51DC-4AFA-93EA-CB1A0EC083D1}" presName="node" presStyleLbl="revTx" presStyleIdx="0" presStyleCnt="5" custScaleX="98778" custRadScaleRad="100439" custRadScaleInc="5854">
        <dgm:presLayoutVars>
          <dgm:bulletEnabled val="1"/>
        </dgm:presLayoutVars>
      </dgm:prSet>
      <dgm:spPr/>
    </dgm:pt>
    <dgm:pt modelId="{FB03E683-6513-477A-903B-C95E85FDA2EE}" type="pres">
      <dgm:prSet presAssocID="{5F52FA32-A747-4CC7-917B-87DD9FFA3C19}" presName="sibTrans" presStyleLbl="node1" presStyleIdx="0" presStyleCnt="5"/>
      <dgm:spPr/>
    </dgm:pt>
    <dgm:pt modelId="{44181354-26F1-463B-825E-8C87093E84BD}" type="pres">
      <dgm:prSet presAssocID="{012FF31A-7886-4C90-8D03-D5E6281A8AF2}" presName="dummy" presStyleCnt="0"/>
      <dgm:spPr/>
    </dgm:pt>
    <dgm:pt modelId="{36E60F52-30D4-46D6-B483-422FD70F3280}" type="pres">
      <dgm:prSet presAssocID="{012FF31A-7886-4C90-8D03-D5E6281A8AF2}" presName="node" presStyleLbl="revTx" presStyleIdx="1" presStyleCnt="5" custScaleX="129730">
        <dgm:presLayoutVars>
          <dgm:bulletEnabled val="1"/>
        </dgm:presLayoutVars>
      </dgm:prSet>
      <dgm:spPr/>
    </dgm:pt>
    <dgm:pt modelId="{97747594-3DB6-4672-87FC-426482259A07}" type="pres">
      <dgm:prSet presAssocID="{7F35D0E4-193C-4128-BD3F-66D212DC78A8}" presName="sibTrans" presStyleLbl="node1" presStyleIdx="1" presStyleCnt="5"/>
      <dgm:spPr/>
    </dgm:pt>
    <dgm:pt modelId="{51105083-C7FD-4EC9-9288-DAAF50742818}" type="pres">
      <dgm:prSet presAssocID="{178BD13A-9D19-4E7A-8912-F5354A5D5805}" presName="dummy" presStyleCnt="0"/>
      <dgm:spPr/>
    </dgm:pt>
    <dgm:pt modelId="{3C79D599-9A6D-4D63-BC24-5F14DD22713B}" type="pres">
      <dgm:prSet presAssocID="{178BD13A-9D19-4E7A-8912-F5354A5D5805}" presName="node" presStyleLbl="revTx" presStyleIdx="2" presStyleCnt="5">
        <dgm:presLayoutVars>
          <dgm:bulletEnabled val="1"/>
        </dgm:presLayoutVars>
      </dgm:prSet>
      <dgm:spPr/>
    </dgm:pt>
    <dgm:pt modelId="{834A370C-1391-4421-8F1D-92475D25CC23}" type="pres">
      <dgm:prSet presAssocID="{C2C5BB4B-48B9-40AA-94AD-2F98A7921064}" presName="sibTrans" presStyleLbl="node1" presStyleIdx="2" presStyleCnt="5"/>
      <dgm:spPr/>
    </dgm:pt>
    <dgm:pt modelId="{1428344E-7ADE-4C93-958E-819BAA71B749}" type="pres">
      <dgm:prSet presAssocID="{51556D17-990D-449A-8A55-93CE8C8BDA44}" presName="dummy" presStyleCnt="0"/>
      <dgm:spPr/>
    </dgm:pt>
    <dgm:pt modelId="{95243636-4085-463D-AA67-7967D3B9A721}" type="pres">
      <dgm:prSet presAssocID="{51556D17-990D-449A-8A55-93CE8C8BDA44}" presName="node" presStyleLbl="revTx" presStyleIdx="3" presStyleCnt="5">
        <dgm:presLayoutVars>
          <dgm:bulletEnabled val="1"/>
        </dgm:presLayoutVars>
      </dgm:prSet>
      <dgm:spPr/>
    </dgm:pt>
    <dgm:pt modelId="{987506CA-A909-4DC4-BC1E-4FDF034E1999}" type="pres">
      <dgm:prSet presAssocID="{E50428B2-005A-4AA0-99CE-2186CDEA81DF}" presName="sibTrans" presStyleLbl="node1" presStyleIdx="3" presStyleCnt="5"/>
      <dgm:spPr/>
    </dgm:pt>
    <dgm:pt modelId="{B020FF61-EF24-4283-AF2F-40F4598063FC}" type="pres">
      <dgm:prSet presAssocID="{14ADDFEF-884F-4C3E-B5F7-19EAEF0859F2}" presName="dummy" presStyleCnt="0"/>
      <dgm:spPr/>
    </dgm:pt>
    <dgm:pt modelId="{42872EAB-5F36-4A76-BBAF-2C0421ECCAEE}" type="pres">
      <dgm:prSet presAssocID="{14ADDFEF-884F-4C3E-B5F7-19EAEF0859F2}" presName="node" presStyleLbl="revTx" presStyleIdx="4" presStyleCnt="5">
        <dgm:presLayoutVars>
          <dgm:bulletEnabled val="1"/>
        </dgm:presLayoutVars>
      </dgm:prSet>
      <dgm:spPr/>
    </dgm:pt>
    <dgm:pt modelId="{E81D17DA-F64E-4F83-96EF-4E256B374479}" type="pres">
      <dgm:prSet presAssocID="{07D5E2A7-6D1A-44EA-BC6C-AE725B2A79CD}" presName="sibTrans" presStyleLbl="node1" presStyleIdx="4" presStyleCnt="5"/>
      <dgm:spPr/>
    </dgm:pt>
  </dgm:ptLst>
  <dgm:cxnLst>
    <dgm:cxn modelId="{4CBDB415-DD21-4FCC-B771-A94F52C52CE6}" srcId="{0B58A49B-8FA1-4D6B-ACE3-7FCE680C3A8F}" destId="{012FF31A-7886-4C90-8D03-D5E6281A8AF2}" srcOrd="1" destOrd="0" parTransId="{4531BF58-377C-4D09-8A1A-7EE6C5650FD1}" sibTransId="{7F35D0E4-193C-4128-BD3F-66D212DC78A8}"/>
    <dgm:cxn modelId="{07F5422F-74B7-964E-8E18-B28D8D0322D4}" type="presOf" srcId="{E50428B2-005A-4AA0-99CE-2186CDEA81DF}" destId="{987506CA-A909-4DC4-BC1E-4FDF034E1999}" srcOrd="0" destOrd="0" presId="urn:microsoft.com/office/officeart/2005/8/layout/cycle1"/>
    <dgm:cxn modelId="{A4C53537-69BE-E84E-A23B-14092D604040}" type="presOf" srcId="{7F35D0E4-193C-4128-BD3F-66D212DC78A8}" destId="{97747594-3DB6-4672-87FC-426482259A07}" srcOrd="0" destOrd="0" presId="urn:microsoft.com/office/officeart/2005/8/layout/cycle1"/>
    <dgm:cxn modelId="{1F492359-4B36-B943-8F06-0157FE0E2CD1}" type="presOf" srcId="{5F52FA32-A747-4CC7-917B-87DD9FFA3C19}" destId="{FB03E683-6513-477A-903B-C95E85FDA2EE}" srcOrd="0" destOrd="0" presId="urn:microsoft.com/office/officeart/2005/8/layout/cycle1"/>
    <dgm:cxn modelId="{E014B35C-A257-364D-A7B1-A1C5485E5A71}" type="presOf" srcId="{14ADDFEF-884F-4C3E-B5F7-19EAEF0859F2}" destId="{42872EAB-5F36-4A76-BBAF-2C0421ECCAEE}" srcOrd="0" destOrd="0" presId="urn:microsoft.com/office/officeart/2005/8/layout/cycle1"/>
    <dgm:cxn modelId="{3A3EE65F-E3AA-3E44-A39F-18D5CD1655CA}" type="presOf" srcId="{0B58A49B-8FA1-4D6B-ACE3-7FCE680C3A8F}" destId="{75F4CCB0-6DEF-4509-B56B-399542F44FEA}" srcOrd="0" destOrd="0" presId="urn:microsoft.com/office/officeart/2005/8/layout/cycle1"/>
    <dgm:cxn modelId="{08C3A165-966E-3F44-8B75-D4551D90FD9C}" type="presOf" srcId="{6599FA5C-51DC-4AFA-93EA-CB1A0EC083D1}" destId="{DC48E6F4-0532-41EF-9F35-49FB1B089B03}" srcOrd="0" destOrd="0" presId="urn:microsoft.com/office/officeart/2005/8/layout/cycle1"/>
    <dgm:cxn modelId="{1D1DAB92-9356-4D20-8688-64084D0DF5F4}" srcId="{0B58A49B-8FA1-4D6B-ACE3-7FCE680C3A8F}" destId="{14ADDFEF-884F-4C3E-B5F7-19EAEF0859F2}" srcOrd="4" destOrd="0" parTransId="{816861C2-9B68-43BB-847F-CA7A67A8EE6C}" sibTransId="{07D5E2A7-6D1A-44EA-BC6C-AE725B2A79CD}"/>
    <dgm:cxn modelId="{69CD2494-E016-4256-8272-566A131D26D1}" srcId="{0B58A49B-8FA1-4D6B-ACE3-7FCE680C3A8F}" destId="{51556D17-990D-449A-8A55-93CE8C8BDA44}" srcOrd="3" destOrd="0" parTransId="{3624D30C-E1A8-413C-AF6F-DA3909F8CF6A}" sibTransId="{E50428B2-005A-4AA0-99CE-2186CDEA81DF}"/>
    <dgm:cxn modelId="{4DF789AA-4197-452A-A98E-E492BE36E1CB}" srcId="{0B58A49B-8FA1-4D6B-ACE3-7FCE680C3A8F}" destId="{178BD13A-9D19-4E7A-8912-F5354A5D5805}" srcOrd="2" destOrd="0" parTransId="{E09EA6A4-E2CF-49EC-BD76-42E7A0BCFD0B}" sibTransId="{C2C5BB4B-48B9-40AA-94AD-2F98A7921064}"/>
    <dgm:cxn modelId="{03AD3AB3-6F92-6B46-ABD9-8871B752D394}" type="presOf" srcId="{07D5E2A7-6D1A-44EA-BC6C-AE725B2A79CD}" destId="{E81D17DA-F64E-4F83-96EF-4E256B374479}" srcOrd="0" destOrd="0" presId="urn:microsoft.com/office/officeart/2005/8/layout/cycle1"/>
    <dgm:cxn modelId="{E3B09BB7-2156-7646-BCB4-963E3212F053}" type="presOf" srcId="{51556D17-990D-449A-8A55-93CE8C8BDA44}" destId="{95243636-4085-463D-AA67-7967D3B9A721}" srcOrd="0" destOrd="0" presId="urn:microsoft.com/office/officeart/2005/8/layout/cycle1"/>
    <dgm:cxn modelId="{C5B062D5-15FA-8D43-9185-037A4A6DA8F0}" type="presOf" srcId="{178BD13A-9D19-4E7A-8912-F5354A5D5805}" destId="{3C79D599-9A6D-4D63-BC24-5F14DD22713B}" srcOrd="0" destOrd="0" presId="urn:microsoft.com/office/officeart/2005/8/layout/cycle1"/>
    <dgm:cxn modelId="{C982EED7-C400-4545-AE0B-FE647ED415D0}" type="presOf" srcId="{C2C5BB4B-48B9-40AA-94AD-2F98A7921064}" destId="{834A370C-1391-4421-8F1D-92475D25CC23}" srcOrd="0" destOrd="0" presId="urn:microsoft.com/office/officeart/2005/8/layout/cycle1"/>
    <dgm:cxn modelId="{44F3FCDB-90E3-41AF-99F8-2D70C5EA6964}" srcId="{0B58A49B-8FA1-4D6B-ACE3-7FCE680C3A8F}" destId="{6599FA5C-51DC-4AFA-93EA-CB1A0EC083D1}" srcOrd="0" destOrd="0" parTransId="{A06FD311-4F33-4F8C-AB7B-8BE077A24075}" sibTransId="{5F52FA32-A747-4CC7-917B-87DD9FFA3C19}"/>
    <dgm:cxn modelId="{809FBAF0-D15C-1B46-9F04-A81E8CD59D8B}" type="presOf" srcId="{012FF31A-7886-4C90-8D03-D5E6281A8AF2}" destId="{36E60F52-30D4-46D6-B483-422FD70F3280}" srcOrd="0" destOrd="0" presId="urn:microsoft.com/office/officeart/2005/8/layout/cycle1"/>
    <dgm:cxn modelId="{0EF71E7F-8BAD-4B43-997C-432D7B44C708}" type="presParOf" srcId="{75F4CCB0-6DEF-4509-B56B-399542F44FEA}" destId="{86CD5798-86A9-4E87-888D-AB311B352DA0}" srcOrd="0" destOrd="0" presId="urn:microsoft.com/office/officeart/2005/8/layout/cycle1"/>
    <dgm:cxn modelId="{34BE8BEE-2B3E-7049-9F0E-8037F3193C11}" type="presParOf" srcId="{75F4CCB0-6DEF-4509-B56B-399542F44FEA}" destId="{DC48E6F4-0532-41EF-9F35-49FB1B089B03}" srcOrd="1" destOrd="0" presId="urn:microsoft.com/office/officeart/2005/8/layout/cycle1"/>
    <dgm:cxn modelId="{CCDAA7DA-FABA-6B44-A5A2-2A3F0047BC6D}" type="presParOf" srcId="{75F4CCB0-6DEF-4509-B56B-399542F44FEA}" destId="{FB03E683-6513-477A-903B-C95E85FDA2EE}" srcOrd="2" destOrd="0" presId="urn:microsoft.com/office/officeart/2005/8/layout/cycle1"/>
    <dgm:cxn modelId="{ADB0263C-C3A1-2F4B-8F57-B1FFC0FD1CC0}" type="presParOf" srcId="{75F4CCB0-6DEF-4509-B56B-399542F44FEA}" destId="{44181354-26F1-463B-825E-8C87093E84BD}" srcOrd="3" destOrd="0" presId="urn:microsoft.com/office/officeart/2005/8/layout/cycle1"/>
    <dgm:cxn modelId="{5D1AE05D-BA49-E84B-98DF-07F6690CAFD8}" type="presParOf" srcId="{75F4CCB0-6DEF-4509-B56B-399542F44FEA}" destId="{36E60F52-30D4-46D6-B483-422FD70F3280}" srcOrd="4" destOrd="0" presId="urn:microsoft.com/office/officeart/2005/8/layout/cycle1"/>
    <dgm:cxn modelId="{415ECA61-B763-8740-9BAC-7D086F7FB33C}" type="presParOf" srcId="{75F4CCB0-6DEF-4509-B56B-399542F44FEA}" destId="{97747594-3DB6-4672-87FC-426482259A07}" srcOrd="5" destOrd="0" presId="urn:microsoft.com/office/officeart/2005/8/layout/cycle1"/>
    <dgm:cxn modelId="{B25E3A51-6314-1B47-942F-317476F2E398}" type="presParOf" srcId="{75F4CCB0-6DEF-4509-B56B-399542F44FEA}" destId="{51105083-C7FD-4EC9-9288-DAAF50742818}" srcOrd="6" destOrd="0" presId="urn:microsoft.com/office/officeart/2005/8/layout/cycle1"/>
    <dgm:cxn modelId="{9CDF6C68-2137-A245-952F-96B0917E9B07}" type="presParOf" srcId="{75F4CCB0-6DEF-4509-B56B-399542F44FEA}" destId="{3C79D599-9A6D-4D63-BC24-5F14DD22713B}" srcOrd="7" destOrd="0" presId="urn:microsoft.com/office/officeart/2005/8/layout/cycle1"/>
    <dgm:cxn modelId="{440F3B22-E8C3-9741-B916-3B41774A7127}" type="presParOf" srcId="{75F4CCB0-6DEF-4509-B56B-399542F44FEA}" destId="{834A370C-1391-4421-8F1D-92475D25CC23}" srcOrd="8" destOrd="0" presId="urn:microsoft.com/office/officeart/2005/8/layout/cycle1"/>
    <dgm:cxn modelId="{96C9F037-6788-2C48-B9A6-A829E68406AC}" type="presParOf" srcId="{75F4CCB0-6DEF-4509-B56B-399542F44FEA}" destId="{1428344E-7ADE-4C93-958E-819BAA71B749}" srcOrd="9" destOrd="0" presId="urn:microsoft.com/office/officeart/2005/8/layout/cycle1"/>
    <dgm:cxn modelId="{6FCD2D28-7C82-AB4A-A978-171545F5FBE2}" type="presParOf" srcId="{75F4CCB0-6DEF-4509-B56B-399542F44FEA}" destId="{95243636-4085-463D-AA67-7967D3B9A721}" srcOrd="10" destOrd="0" presId="urn:microsoft.com/office/officeart/2005/8/layout/cycle1"/>
    <dgm:cxn modelId="{46D420A6-69D3-D948-A531-6001C042D6B0}" type="presParOf" srcId="{75F4CCB0-6DEF-4509-B56B-399542F44FEA}" destId="{987506CA-A909-4DC4-BC1E-4FDF034E1999}" srcOrd="11" destOrd="0" presId="urn:microsoft.com/office/officeart/2005/8/layout/cycle1"/>
    <dgm:cxn modelId="{4C98E591-8F83-804D-80A5-C4E45DF090B1}" type="presParOf" srcId="{75F4CCB0-6DEF-4509-B56B-399542F44FEA}" destId="{B020FF61-EF24-4283-AF2F-40F4598063FC}" srcOrd="12" destOrd="0" presId="urn:microsoft.com/office/officeart/2005/8/layout/cycle1"/>
    <dgm:cxn modelId="{B2DB3D25-2FE7-7E47-86BE-F3781004ABFE}" type="presParOf" srcId="{75F4CCB0-6DEF-4509-B56B-399542F44FEA}" destId="{42872EAB-5F36-4A76-BBAF-2C0421ECCAEE}" srcOrd="13" destOrd="0" presId="urn:microsoft.com/office/officeart/2005/8/layout/cycle1"/>
    <dgm:cxn modelId="{D32B9A30-13E8-3247-8A3B-677B62B92C37}" type="presParOf" srcId="{75F4CCB0-6DEF-4509-B56B-399542F44FEA}" destId="{E81D17DA-F64E-4F83-96EF-4E256B37447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5C560-2BED-0D4E-8FF8-F0D55A8CB90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F71CACCB-9C9F-6041-9152-B5A49037E74B}">
      <dgm:prSet phldrT="[Text]"/>
      <dgm:spPr/>
      <dgm:t>
        <a:bodyPr/>
        <a:lstStyle/>
        <a:p>
          <a:r>
            <a:rPr lang="en-US" dirty="0"/>
            <a:t>Assignment </a:t>
          </a:r>
        </a:p>
      </dgm:t>
    </dgm:pt>
    <dgm:pt modelId="{8504314B-B04A-DA4C-811F-7171FDBD6280}" type="parTrans" cxnId="{DEAEE9CD-B379-B84A-A95E-0D29D81071E4}">
      <dgm:prSet/>
      <dgm:spPr/>
      <dgm:t>
        <a:bodyPr/>
        <a:lstStyle/>
        <a:p>
          <a:endParaRPr lang="en-US"/>
        </a:p>
      </dgm:t>
    </dgm:pt>
    <dgm:pt modelId="{4A80BB6D-3893-F145-8C4C-BBD74219E91A}" type="sibTrans" cxnId="{DEAEE9CD-B379-B84A-A95E-0D29D81071E4}">
      <dgm:prSet/>
      <dgm:spPr/>
      <dgm:t>
        <a:bodyPr/>
        <a:lstStyle/>
        <a:p>
          <a:endParaRPr lang="en-US"/>
        </a:p>
      </dgm:t>
    </dgm:pt>
    <dgm:pt modelId="{456A65FB-E44E-CC40-90DB-2DF6A274E95A}">
      <dgm:prSet phldrT="[Text]"/>
      <dgm:spPr/>
      <dgm:t>
        <a:bodyPr/>
        <a:lstStyle/>
        <a:p>
          <a:r>
            <a:rPr lang="en-US" dirty="0"/>
            <a:t>Scaffolding Learning</a:t>
          </a:r>
        </a:p>
      </dgm:t>
    </dgm:pt>
    <dgm:pt modelId="{30C31604-8B9F-454B-B733-10F3F00BE571}" type="parTrans" cxnId="{46A9DBB8-2DD9-824B-9376-4F8BFD2BE088}">
      <dgm:prSet/>
      <dgm:spPr/>
      <dgm:t>
        <a:bodyPr/>
        <a:lstStyle/>
        <a:p>
          <a:endParaRPr lang="en-US"/>
        </a:p>
      </dgm:t>
    </dgm:pt>
    <dgm:pt modelId="{B84DB91A-D3AC-B441-8C93-8F03D855A639}" type="sibTrans" cxnId="{46A9DBB8-2DD9-824B-9376-4F8BFD2BE088}">
      <dgm:prSet/>
      <dgm:spPr/>
      <dgm:t>
        <a:bodyPr/>
        <a:lstStyle/>
        <a:p>
          <a:endParaRPr lang="en-US"/>
        </a:p>
      </dgm:t>
    </dgm:pt>
    <dgm:pt modelId="{A866ED08-B9F9-8A4A-96B8-62DA2B969015}">
      <dgm:prSet phldrT="[Text]"/>
      <dgm:spPr/>
      <dgm:t>
        <a:bodyPr/>
        <a:lstStyle/>
        <a:p>
          <a:r>
            <a:rPr lang="en-US" dirty="0"/>
            <a:t>Evaluative Criteria</a:t>
          </a:r>
        </a:p>
      </dgm:t>
    </dgm:pt>
    <dgm:pt modelId="{F8DED8D6-01FB-BA4F-A189-F032D0E3C5C8}" type="parTrans" cxnId="{4C9E4EB1-2247-2644-994D-FE43A200B0F0}">
      <dgm:prSet/>
      <dgm:spPr/>
      <dgm:t>
        <a:bodyPr/>
        <a:lstStyle/>
        <a:p>
          <a:endParaRPr lang="en-US"/>
        </a:p>
      </dgm:t>
    </dgm:pt>
    <dgm:pt modelId="{00B209F4-2927-A24E-A727-03226C4F2630}" type="sibTrans" cxnId="{4C9E4EB1-2247-2644-994D-FE43A200B0F0}">
      <dgm:prSet/>
      <dgm:spPr/>
      <dgm:t>
        <a:bodyPr/>
        <a:lstStyle/>
        <a:p>
          <a:endParaRPr lang="en-US"/>
        </a:p>
      </dgm:t>
    </dgm:pt>
    <dgm:pt modelId="{26962E20-9A19-984B-9C6E-124D8FAAD5EF}">
      <dgm:prSet phldrT="[Text]"/>
      <dgm:spPr/>
      <dgm:t>
        <a:bodyPr/>
        <a:lstStyle/>
        <a:p>
          <a:r>
            <a:rPr lang="en-US" dirty="0"/>
            <a:t>Learning Outcomes</a:t>
          </a:r>
        </a:p>
      </dgm:t>
    </dgm:pt>
    <dgm:pt modelId="{05D2F7A8-271E-9C4B-A7D0-1AD28CA8B49A}" type="parTrans" cxnId="{049CC066-73AA-F340-8822-7A9904FDE487}">
      <dgm:prSet/>
      <dgm:spPr/>
      <dgm:t>
        <a:bodyPr/>
        <a:lstStyle/>
        <a:p>
          <a:endParaRPr lang="en-US"/>
        </a:p>
      </dgm:t>
    </dgm:pt>
    <dgm:pt modelId="{8E241986-EA67-6940-B5C2-58A3984BF12D}" type="sibTrans" cxnId="{049CC066-73AA-F340-8822-7A9904FDE487}">
      <dgm:prSet/>
      <dgm:spPr/>
      <dgm:t>
        <a:bodyPr/>
        <a:lstStyle/>
        <a:p>
          <a:endParaRPr lang="en-US"/>
        </a:p>
      </dgm:t>
    </dgm:pt>
    <dgm:pt modelId="{EC760BB3-A861-4E46-9E43-D492E1C413E1}" type="pres">
      <dgm:prSet presAssocID="{48F5C560-2BED-0D4E-8FF8-F0D55A8CB90A}" presName="Name0" presStyleCnt="0">
        <dgm:presLayoutVars>
          <dgm:chMax val="1"/>
          <dgm:chPref val="1"/>
          <dgm:dir/>
          <dgm:animOne val="branch"/>
          <dgm:animLvl val="lvl"/>
        </dgm:presLayoutVars>
      </dgm:prSet>
      <dgm:spPr/>
    </dgm:pt>
    <dgm:pt modelId="{AF51859E-AA13-FC4A-886F-1E952F566DA8}" type="pres">
      <dgm:prSet presAssocID="{F71CACCB-9C9F-6041-9152-B5A49037E74B}" presName="singleCycle" presStyleCnt="0"/>
      <dgm:spPr/>
    </dgm:pt>
    <dgm:pt modelId="{616F07B6-FB3E-EB4D-9EF1-01E90F7E1A83}" type="pres">
      <dgm:prSet presAssocID="{F71CACCB-9C9F-6041-9152-B5A49037E74B}" presName="singleCenter" presStyleLbl="node1" presStyleIdx="0" presStyleCnt="4" custScaleX="138835" custScaleY="71457" custLinFactNeighborX="7" custLinFactNeighborY="-6281">
        <dgm:presLayoutVars>
          <dgm:chMax val="7"/>
          <dgm:chPref val="7"/>
        </dgm:presLayoutVars>
      </dgm:prSet>
      <dgm:spPr/>
    </dgm:pt>
    <dgm:pt modelId="{C48862AD-04B8-8743-A32C-E7237845B857}" type="pres">
      <dgm:prSet presAssocID="{30C31604-8B9F-454B-B733-10F3F00BE571}" presName="Name56" presStyleLbl="parChTrans1D2" presStyleIdx="0" presStyleCnt="3"/>
      <dgm:spPr/>
    </dgm:pt>
    <dgm:pt modelId="{3F1F2DB2-7DC5-334E-98BE-FFF0B14BBB44}" type="pres">
      <dgm:prSet presAssocID="{456A65FB-E44E-CC40-90DB-2DF6A274E95A}" presName="text0" presStyleLbl="node1" presStyleIdx="1" presStyleCnt="4" custScaleX="149723" custScaleY="148157">
        <dgm:presLayoutVars>
          <dgm:bulletEnabled val="1"/>
        </dgm:presLayoutVars>
      </dgm:prSet>
      <dgm:spPr/>
    </dgm:pt>
    <dgm:pt modelId="{98AFE91B-BBAE-E045-9C7F-5F5BE272BBD9}" type="pres">
      <dgm:prSet presAssocID="{F8DED8D6-01FB-BA4F-A189-F032D0E3C5C8}" presName="Name56" presStyleLbl="parChTrans1D2" presStyleIdx="1" presStyleCnt="3"/>
      <dgm:spPr/>
    </dgm:pt>
    <dgm:pt modelId="{4DD4BAE3-07C9-B24E-970B-7EDA9439F267}" type="pres">
      <dgm:prSet presAssocID="{A866ED08-B9F9-8A4A-96B8-62DA2B969015}" presName="text0" presStyleLbl="node1" presStyleIdx="2" presStyleCnt="4" custScaleX="158031" custScaleY="121288">
        <dgm:presLayoutVars>
          <dgm:bulletEnabled val="1"/>
        </dgm:presLayoutVars>
      </dgm:prSet>
      <dgm:spPr/>
    </dgm:pt>
    <dgm:pt modelId="{EDC901EA-6D04-834D-B619-88172CF2379E}" type="pres">
      <dgm:prSet presAssocID="{05D2F7A8-271E-9C4B-A7D0-1AD28CA8B49A}" presName="Name56" presStyleLbl="parChTrans1D2" presStyleIdx="2" presStyleCnt="3"/>
      <dgm:spPr/>
    </dgm:pt>
    <dgm:pt modelId="{6A8CB334-B57C-9742-BC07-6303F1671F94}" type="pres">
      <dgm:prSet presAssocID="{26962E20-9A19-984B-9C6E-124D8FAAD5EF}" presName="text0" presStyleLbl="node1" presStyleIdx="3" presStyleCnt="4" custScaleX="158222" custScaleY="115968">
        <dgm:presLayoutVars>
          <dgm:bulletEnabled val="1"/>
        </dgm:presLayoutVars>
      </dgm:prSet>
      <dgm:spPr/>
    </dgm:pt>
  </dgm:ptLst>
  <dgm:cxnLst>
    <dgm:cxn modelId="{5CB24E16-9878-C341-8472-EF28F2291481}" type="presOf" srcId="{456A65FB-E44E-CC40-90DB-2DF6A274E95A}" destId="{3F1F2DB2-7DC5-334E-98BE-FFF0B14BBB44}" srcOrd="0" destOrd="0" presId="urn:microsoft.com/office/officeart/2008/layout/RadialCluster"/>
    <dgm:cxn modelId="{C7753B5E-5E09-4944-AE30-8AEE6E0391EE}" type="presOf" srcId="{A866ED08-B9F9-8A4A-96B8-62DA2B969015}" destId="{4DD4BAE3-07C9-B24E-970B-7EDA9439F267}" srcOrd="0" destOrd="0" presId="urn:microsoft.com/office/officeart/2008/layout/RadialCluster"/>
    <dgm:cxn modelId="{049CC066-73AA-F340-8822-7A9904FDE487}" srcId="{F71CACCB-9C9F-6041-9152-B5A49037E74B}" destId="{26962E20-9A19-984B-9C6E-124D8FAAD5EF}" srcOrd="2" destOrd="0" parTransId="{05D2F7A8-271E-9C4B-A7D0-1AD28CA8B49A}" sibTransId="{8E241986-EA67-6940-B5C2-58A3984BF12D}"/>
    <dgm:cxn modelId="{7B052E94-8498-CD4F-BB27-150DF4422592}" type="presOf" srcId="{F8DED8D6-01FB-BA4F-A189-F032D0E3C5C8}" destId="{98AFE91B-BBAE-E045-9C7F-5F5BE272BBD9}" srcOrd="0" destOrd="0" presId="urn:microsoft.com/office/officeart/2008/layout/RadialCluster"/>
    <dgm:cxn modelId="{CE2E92A1-9BFB-3041-B8A7-307A8D2124C7}" type="presOf" srcId="{26962E20-9A19-984B-9C6E-124D8FAAD5EF}" destId="{6A8CB334-B57C-9742-BC07-6303F1671F94}" srcOrd="0" destOrd="0" presId="urn:microsoft.com/office/officeart/2008/layout/RadialCluster"/>
    <dgm:cxn modelId="{4C9E4EB1-2247-2644-994D-FE43A200B0F0}" srcId="{F71CACCB-9C9F-6041-9152-B5A49037E74B}" destId="{A866ED08-B9F9-8A4A-96B8-62DA2B969015}" srcOrd="1" destOrd="0" parTransId="{F8DED8D6-01FB-BA4F-A189-F032D0E3C5C8}" sibTransId="{00B209F4-2927-A24E-A727-03226C4F2630}"/>
    <dgm:cxn modelId="{46A9DBB8-2DD9-824B-9376-4F8BFD2BE088}" srcId="{F71CACCB-9C9F-6041-9152-B5A49037E74B}" destId="{456A65FB-E44E-CC40-90DB-2DF6A274E95A}" srcOrd="0" destOrd="0" parTransId="{30C31604-8B9F-454B-B733-10F3F00BE571}" sibTransId="{B84DB91A-D3AC-B441-8C93-8F03D855A639}"/>
    <dgm:cxn modelId="{4CD93AC5-FE87-674E-8FE6-DA205174239F}" type="presOf" srcId="{05D2F7A8-271E-9C4B-A7D0-1AD28CA8B49A}" destId="{EDC901EA-6D04-834D-B619-88172CF2379E}" srcOrd="0" destOrd="0" presId="urn:microsoft.com/office/officeart/2008/layout/RadialCluster"/>
    <dgm:cxn modelId="{DEAEE9CD-B379-B84A-A95E-0D29D81071E4}" srcId="{48F5C560-2BED-0D4E-8FF8-F0D55A8CB90A}" destId="{F71CACCB-9C9F-6041-9152-B5A49037E74B}" srcOrd="0" destOrd="0" parTransId="{8504314B-B04A-DA4C-811F-7171FDBD6280}" sibTransId="{4A80BB6D-3893-F145-8C4C-BBD74219E91A}"/>
    <dgm:cxn modelId="{792263D9-E5C1-C14C-9255-D11B7E6B3FE3}" type="presOf" srcId="{48F5C560-2BED-0D4E-8FF8-F0D55A8CB90A}" destId="{EC760BB3-A861-4E46-9E43-D492E1C413E1}" srcOrd="0" destOrd="0" presId="urn:microsoft.com/office/officeart/2008/layout/RadialCluster"/>
    <dgm:cxn modelId="{748EE6DA-9A89-B647-A40F-587D3F50509E}" type="presOf" srcId="{30C31604-8B9F-454B-B733-10F3F00BE571}" destId="{C48862AD-04B8-8743-A32C-E7237845B857}" srcOrd="0" destOrd="0" presId="urn:microsoft.com/office/officeart/2008/layout/RadialCluster"/>
    <dgm:cxn modelId="{DCFB79E5-911F-BE46-9CCA-A9C97633C128}" type="presOf" srcId="{F71CACCB-9C9F-6041-9152-B5A49037E74B}" destId="{616F07B6-FB3E-EB4D-9EF1-01E90F7E1A83}" srcOrd="0" destOrd="0" presId="urn:microsoft.com/office/officeart/2008/layout/RadialCluster"/>
    <dgm:cxn modelId="{185C73A3-A626-354B-BA91-ED5FFB8B4DAF}" type="presParOf" srcId="{EC760BB3-A861-4E46-9E43-D492E1C413E1}" destId="{AF51859E-AA13-FC4A-886F-1E952F566DA8}" srcOrd="0" destOrd="0" presId="urn:microsoft.com/office/officeart/2008/layout/RadialCluster"/>
    <dgm:cxn modelId="{57A2F0C4-CB8C-F046-B77A-6DBB99E08C61}" type="presParOf" srcId="{AF51859E-AA13-FC4A-886F-1E952F566DA8}" destId="{616F07B6-FB3E-EB4D-9EF1-01E90F7E1A83}" srcOrd="0" destOrd="0" presId="urn:microsoft.com/office/officeart/2008/layout/RadialCluster"/>
    <dgm:cxn modelId="{B3517D84-E1C2-BF4A-820C-4117725BC45A}" type="presParOf" srcId="{AF51859E-AA13-FC4A-886F-1E952F566DA8}" destId="{C48862AD-04B8-8743-A32C-E7237845B857}" srcOrd="1" destOrd="0" presId="urn:microsoft.com/office/officeart/2008/layout/RadialCluster"/>
    <dgm:cxn modelId="{2E90EB80-BC86-5E4D-BE3D-766A570F79DB}" type="presParOf" srcId="{AF51859E-AA13-FC4A-886F-1E952F566DA8}" destId="{3F1F2DB2-7DC5-334E-98BE-FFF0B14BBB44}" srcOrd="2" destOrd="0" presId="urn:microsoft.com/office/officeart/2008/layout/RadialCluster"/>
    <dgm:cxn modelId="{4784C78B-0F5D-E942-8561-F68D2AEA5C80}" type="presParOf" srcId="{AF51859E-AA13-FC4A-886F-1E952F566DA8}" destId="{98AFE91B-BBAE-E045-9C7F-5F5BE272BBD9}" srcOrd="3" destOrd="0" presId="urn:microsoft.com/office/officeart/2008/layout/RadialCluster"/>
    <dgm:cxn modelId="{63F69DAD-DB47-7140-B553-DC57F06289F3}" type="presParOf" srcId="{AF51859E-AA13-FC4A-886F-1E952F566DA8}" destId="{4DD4BAE3-07C9-B24E-970B-7EDA9439F267}" srcOrd="4" destOrd="0" presId="urn:microsoft.com/office/officeart/2008/layout/RadialCluster"/>
    <dgm:cxn modelId="{6E519376-27F3-5941-B9B6-07A53A3C9E3A}" type="presParOf" srcId="{AF51859E-AA13-FC4A-886F-1E952F566DA8}" destId="{EDC901EA-6D04-834D-B619-88172CF2379E}" srcOrd="5" destOrd="0" presId="urn:microsoft.com/office/officeart/2008/layout/RadialCluster"/>
    <dgm:cxn modelId="{40A36C96-203C-CD40-92D9-DE5B9B2E6AED}" type="presParOf" srcId="{AF51859E-AA13-FC4A-886F-1E952F566DA8}" destId="{6A8CB334-B57C-9742-BC07-6303F1671F9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5C560-2BED-0D4E-8FF8-F0D55A8CB90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F71CACCB-9C9F-6041-9152-B5A49037E74B}">
      <dgm:prSet phldrT="[Text]"/>
      <dgm:spPr/>
      <dgm:t>
        <a:bodyPr/>
        <a:lstStyle/>
        <a:p>
          <a:r>
            <a:rPr lang="en-US" dirty="0"/>
            <a:t>Assignment </a:t>
          </a:r>
        </a:p>
      </dgm:t>
    </dgm:pt>
    <dgm:pt modelId="{8504314B-B04A-DA4C-811F-7171FDBD6280}" type="parTrans" cxnId="{DEAEE9CD-B379-B84A-A95E-0D29D81071E4}">
      <dgm:prSet/>
      <dgm:spPr/>
      <dgm:t>
        <a:bodyPr/>
        <a:lstStyle/>
        <a:p>
          <a:endParaRPr lang="en-US"/>
        </a:p>
      </dgm:t>
    </dgm:pt>
    <dgm:pt modelId="{4A80BB6D-3893-F145-8C4C-BBD74219E91A}" type="sibTrans" cxnId="{DEAEE9CD-B379-B84A-A95E-0D29D81071E4}">
      <dgm:prSet/>
      <dgm:spPr/>
      <dgm:t>
        <a:bodyPr/>
        <a:lstStyle/>
        <a:p>
          <a:endParaRPr lang="en-US"/>
        </a:p>
      </dgm:t>
    </dgm:pt>
    <dgm:pt modelId="{456A65FB-E44E-CC40-90DB-2DF6A274E95A}">
      <dgm:prSet phldrT="[Text]"/>
      <dgm:spPr/>
      <dgm:t>
        <a:bodyPr/>
        <a:lstStyle/>
        <a:p>
          <a:r>
            <a:rPr lang="en-US" dirty="0"/>
            <a:t>Scaffolding Learning</a:t>
          </a:r>
        </a:p>
      </dgm:t>
    </dgm:pt>
    <dgm:pt modelId="{30C31604-8B9F-454B-B733-10F3F00BE571}" type="parTrans" cxnId="{46A9DBB8-2DD9-824B-9376-4F8BFD2BE088}">
      <dgm:prSet/>
      <dgm:spPr/>
      <dgm:t>
        <a:bodyPr/>
        <a:lstStyle/>
        <a:p>
          <a:endParaRPr lang="en-US"/>
        </a:p>
      </dgm:t>
    </dgm:pt>
    <dgm:pt modelId="{B84DB91A-D3AC-B441-8C93-8F03D855A639}" type="sibTrans" cxnId="{46A9DBB8-2DD9-824B-9376-4F8BFD2BE088}">
      <dgm:prSet/>
      <dgm:spPr/>
      <dgm:t>
        <a:bodyPr/>
        <a:lstStyle/>
        <a:p>
          <a:endParaRPr lang="en-US"/>
        </a:p>
      </dgm:t>
    </dgm:pt>
    <dgm:pt modelId="{A866ED08-B9F9-8A4A-96B8-62DA2B969015}">
      <dgm:prSet phldrT="[Text]"/>
      <dgm:spPr/>
      <dgm:t>
        <a:bodyPr/>
        <a:lstStyle/>
        <a:p>
          <a:r>
            <a:rPr lang="en-US" dirty="0"/>
            <a:t>Evaluative Criteria</a:t>
          </a:r>
        </a:p>
      </dgm:t>
    </dgm:pt>
    <dgm:pt modelId="{F8DED8D6-01FB-BA4F-A189-F032D0E3C5C8}" type="parTrans" cxnId="{4C9E4EB1-2247-2644-994D-FE43A200B0F0}">
      <dgm:prSet/>
      <dgm:spPr/>
      <dgm:t>
        <a:bodyPr/>
        <a:lstStyle/>
        <a:p>
          <a:endParaRPr lang="en-US"/>
        </a:p>
      </dgm:t>
    </dgm:pt>
    <dgm:pt modelId="{00B209F4-2927-A24E-A727-03226C4F2630}" type="sibTrans" cxnId="{4C9E4EB1-2247-2644-994D-FE43A200B0F0}">
      <dgm:prSet/>
      <dgm:spPr/>
      <dgm:t>
        <a:bodyPr/>
        <a:lstStyle/>
        <a:p>
          <a:endParaRPr lang="en-US"/>
        </a:p>
      </dgm:t>
    </dgm:pt>
    <dgm:pt modelId="{26962E20-9A19-984B-9C6E-124D8FAAD5EF}">
      <dgm:prSet phldrT="[Text]"/>
      <dgm:spPr/>
      <dgm:t>
        <a:bodyPr/>
        <a:lstStyle/>
        <a:p>
          <a:r>
            <a:rPr lang="en-US" dirty="0"/>
            <a:t>Learning Outcomes</a:t>
          </a:r>
        </a:p>
      </dgm:t>
    </dgm:pt>
    <dgm:pt modelId="{05D2F7A8-271E-9C4B-A7D0-1AD28CA8B49A}" type="parTrans" cxnId="{049CC066-73AA-F340-8822-7A9904FDE487}">
      <dgm:prSet/>
      <dgm:spPr/>
      <dgm:t>
        <a:bodyPr/>
        <a:lstStyle/>
        <a:p>
          <a:endParaRPr lang="en-US"/>
        </a:p>
      </dgm:t>
    </dgm:pt>
    <dgm:pt modelId="{8E241986-EA67-6940-B5C2-58A3984BF12D}" type="sibTrans" cxnId="{049CC066-73AA-F340-8822-7A9904FDE487}">
      <dgm:prSet/>
      <dgm:spPr/>
      <dgm:t>
        <a:bodyPr/>
        <a:lstStyle/>
        <a:p>
          <a:endParaRPr lang="en-US"/>
        </a:p>
      </dgm:t>
    </dgm:pt>
    <dgm:pt modelId="{EC760BB3-A861-4E46-9E43-D492E1C413E1}" type="pres">
      <dgm:prSet presAssocID="{48F5C560-2BED-0D4E-8FF8-F0D55A8CB90A}" presName="Name0" presStyleCnt="0">
        <dgm:presLayoutVars>
          <dgm:chMax val="1"/>
          <dgm:chPref val="1"/>
          <dgm:dir/>
          <dgm:animOne val="branch"/>
          <dgm:animLvl val="lvl"/>
        </dgm:presLayoutVars>
      </dgm:prSet>
      <dgm:spPr/>
    </dgm:pt>
    <dgm:pt modelId="{AF51859E-AA13-FC4A-886F-1E952F566DA8}" type="pres">
      <dgm:prSet presAssocID="{F71CACCB-9C9F-6041-9152-B5A49037E74B}" presName="singleCycle" presStyleCnt="0"/>
      <dgm:spPr/>
    </dgm:pt>
    <dgm:pt modelId="{616F07B6-FB3E-EB4D-9EF1-01E90F7E1A83}" type="pres">
      <dgm:prSet presAssocID="{F71CACCB-9C9F-6041-9152-B5A49037E74B}" presName="singleCenter" presStyleLbl="node1" presStyleIdx="0" presStyleCnt="4" custScaleX="138835" custScaleY="71457" custLinFactNeighborX="7" custLinFactNeighborY="-6281">
        <dgm:presLayoutVars>
          <dgm:chMax val="7"/>
          <dgm:chPref val="7"/>
        </dgm:presLayoutVars>
      </dgm:prSet>
      <dgm:spPr/>
    </dgm:pt>
    <dgm:pt modelId="{C48862AD-04B8-8743-A32C-E7237845B857}" type="pres">
      <dgm:prSet presAssocID="{30C31604-8B9F-454B-B733-10F3F00BE571}" presName="Name56" presStyleLbl="parChTrans1D2" presStyleIdx="0" presStyleCnt="3"/>
      <dgm:spPr/>
    </dgm:pt>
    <dgm:pt modelId="{3F1F2DB2-7DC5-334E-98BE-FFF0B14BBB44}" type="pres">
      <dgm:prSet presAssocID="{456A65FB-E44E-CC40-90DB-2DF6A274E95A}" presName="text0" presStyleLbl="node1" presStyleIdx="1" presStyleCnt="4" custScaleX="149723" custScaleY="148157">
        <dgm:presLayoutVars>
          <dgm:bulletEnabled val="1"/>
        </dgm:presLayoutVars>
      </dgm:prSet>
      <dgm:spPr/>
    </dgm:pt>
    <dgm:pt modelId="{98AFE91B-BBAE-E045-9C7F-5F5BE272BBD9}" type="pres">
      <dgm:prSet presAssocID="{F8DED8D6-01FB-BA4F-A189-F032D0E3C5C8}" presName="Name56" presStyleLbl="parChTrans1D2" presStyleIdx="1" presStyleCnt="3"/>
      <dgm:spPr/>
    </dgm:pt>
    <dgm:pt modelId="{4DD4BAE3-07C9-B24E-970B-7EDA9439F267}" type="pres">
      <dgm:prSet presAssocID="{A866ED08-B9F9-8A4A-96B8-62DA2B969015}" presName="text0" presStyleLbl="node1" presStyleIdx="2" presStyleCnt="4" custScaleX="158031" custScaleY="121288">
        <dgm:presLayoutVars>
          <dgm:bulletEnabled val="1"/>
        </dgm:presLayoutVars>
      </dgm:prSet>
      <dgm:spPr/>
    </dgm:pt>
    <dgm:pt modelId="{EDC901EA-6D04-834D-B619-88172CF2379E}" type="pres">
      <dgm:prSet presAssocID="{05D2F7A8-271E-9C4B-A7D0-1AD28CA8B49A}" presName="Name56" presStyleLbl="parChTrans1D2" presStyleIdx="2" presStyleCnt="3"/>
      <dgm:spPr/>
    </dgm:pt>
    <dgm:pt modelId="{6A8CB334-B57C-9742-BC07-6303F1671F94}" type="pres">
      <dgm:prSet presAssocID="{26962E20-9A19-984B-9C6E-124D8FAAD5EF}" presName="text0" presStyleLbl="node1" presStyleIdx="3" presStyleCnt="4" custScaleX="158222" custScaleY="115968">
        <dgm:presLayoutVars>
          <dgm:bulletEnabled val="1"/>
        </dgm:presLayoutVars>
      </dgm:prSet>
      <dgm:spPr/>
    </dgm:pt>
  </dgm:ptLst>
  <dgm:cxnLst>
    <dgm:cxn modelId="{584E3818-6556-7842-B75D-CAF8DCC77304}" type="presOf" srcId="{30C31604-8B9F-454B-B733-10F3F00BE571}" destId="{C48862AD-04B8-8743-A32C-E7237845B857}" srcOrd="0" destOrd="0" presId="urn:microsoft.com/office/officeart/2008/layout/RadialCluster"/>
    <dgm:cxn modelId="{A2149D3A-592A-3D4A-BC86-6497B8C7A3EF}" type="presOf" srcId="{F71CACCB-9C9F-6041-9152-B5A49037E74B}" destId="{616F07B6-FB3E-EB4D-9EF1-01E90F7E1A83}" srcOrd="0" destOrd="0" presId="urn:microsoft.com/office/officeart/2008/layout/RadialCluster"/>
    <dgm:cxn modelId="{79B6C548-1C9D-964C-A613-D29678BDFE75}" type="presOf" srcId="{48F5C560-2BED-0D4E-8FF8-F0D55A8CB90A}" destId="{EC760BB3-A861-4E46-9E43-D492E1C413E1}" srcOrd="0" destOrd="0" presId="urn:microsoft.com/office/officeart/2008/layout/RadialCluster"/>
    <dgm:cxn modelId="{881E7A5E-977E-0048-A368-719AA87B635A}" type="presOf" srcId="{26962E20-9A19-984B-9C6E-124D8FAAD5EF}" destId="{6A8CB334-B57C-9742-BC07-6303F1671F94}" srcOrd="0" destOrd="0" presId="urn:microsoft.com/office/officeart/2008/layout/RadialCluster"/>
    <dgm:cxn modelId="{049CC066-73AA-F340-8822-7A9904FDE487}" srcId="{F71CACCB-9C9F-6041-9152-B5A49037E74B}" destId="{26962E20-9A19-984B-9C6E-124D8FAAD5EF}" srcOrd="2" destOrd="0" parTransId="{05D2F7A8-271E-9C4B-A7D0-1AD28CA8B49A}" sibTransId="{8E241986-EA67-6940-B5C2-58A3984BF12D}"/>
    <dgm:cxn modelId="{83ED678C-DA4E-274B-9849-0A4A47EBB9E5}" type="presOf" srcId="{A866ED08-B9F9-8A4A-96B8-62DA2B969015}" destId="{4DD4BAE3-07C9-B24E-970B-7EDA9439F267}" srcOrd="0" destOrd="0" presId="urn:microsoft.com/office/officeart/2008/layout/RadialCluster"/>
    <dgm:cxn modelId="{6B32BDA0-E85B-C74B-AF48-BA4439941C64}" type="presOf" srcId="{F8DED8D6-01FB-BA4F-A189-F032D0E3C5C8}" destId="{98AFE91B-BBAE-E045-9C7F-5F5BE272BBD9}" srcOrd="0" destOrd="0" presId="urn:microsoft.com/office/officeart/2008/layout/RadialCluster"/>
    <dgm:cxn modelId="{4C9E4EB1-2247-2644-994D-FE43A200B0F0}" srcId="{F71CACCB-9C9F-6041-9152-B5A49037E74B}" destId="{A866ED08-B9F9-8A4A-96B8-62DA2B969015}" srcOrd="1" destOrd="0" parTransId="{F8DED8D6-01FB-BA4F-A189-F032D0E3C5C8}" sibTransId="{00B209F4-2927-A24E-A727-03226C4F2630}"/>
    <dgm:cxn modelId="{46A9DBB8-2DD9-824B-9376-4F8BFD2BE088}" srcId="{F71CACCB-9C9F-6041-9152-B5A49037E74B}" destId="{456A65FB-E44E-CC40-90DB-2DF6A274E95A}" srcOrd="0" destOrd="0" parTransId="{30C31604-8B9F-454B-B733-10F3F00BE571}" sibTransId="{B84DB91A-D3AC-B441-8C93-8F03D855A639}"/>
    <dgm:cxn modelId="{DEAEE9CD-B379-B84A-A95E-0D29D81071E4}" srcId="{48F5C560-2BED-0D4E-8FF8-F0D55A8CB90A}" destId="{F71CACCB-9C9F-6041-9152-B5A49037E74B}" srcOrd="0" destOrd="0" parTransId="{8504314B-B04A-DA4C-811F-7171FDBD6280}" sibTransId="{4A80BB6D-3893-F145-8C4C-BBD74219E91A}"/>
    <dgm:cxn modelId="{85635AD3-732D-324F-8190-5E2CB1D1BC42}" type="presOf" srcId="{05D2F7A8-271E-9C4B-A7D0-1AD28CA8B49A}" destId="{EDC901EA-6D04-834D-B619-88172CF2379E}" srcOrd="0" destOrd="0" presId="urn:microsoft.com/office/officeart/2008/layout/RadialCluster"/>
    <dgm:cxn modelId="{60F25BEE-FE8F-9643-A8A5-F7689E36F7C1}" type="presOf" srcId="{456A65FB-E44E-CC40-90DB-2DF6A274E95A}" destId="{3F1F2DB2-7DC5-334E-98BE-FFF0B14BBB44}" srcOrd="0" destOrd="0" presId="urn:microsoft.com/office/officeart/2008/layout/RadialCluster"/>
    <dgm:cxn modelId="{15461AA5-254F-5148-95D0-F8EDBF931753}" type="presParOf" srcId="{EC760BB3-A861-4E46-9E43-D492E1C413E1}" destId="{AF51859E-AA13-FC4A-886F-1E952F566DA8}" srcOrd="0" destOrd="0" presId="urn:microsoft.com/office/officeart/2008/layout/RadialCluster"/>
    <dgm:cxn modelId="{FC01255C-AACC-A34F-B84E-2069319294CD}" type="presParOf" srcId="{AF51859E-AA13-FC4A-886F-1E952F566DA8}" destId="{616F07B6-FB3E-EB4D-9EF1-01E90F7E1A83}" srcOrd="0" destOrd="0" presId="urn:microsoft.com/office/officeart/2008/layout/RadialCluster"/>
    <dgm:cxn modelId="{1E5928D7-6F2D-B640-B223-040D5D5D5D8F}" type="presParOf" srcId="{AF51859E-AA13-FC4A-886F-1E952F566DA8}" destId="{C48862AD-04B8-8743-A32C-E7237845B857}" srcOrd="1" destOrd="0" presId="urn:microsoft.com/office/officeart/2008/layout/RadialCluster"/>
    <dgm:cxn modelId="{4C20E880-DDC1-2D48-B93D-4EE6D225BD37}" type="presParOf" srcId="{AF51859E-AA13-FC4A-886F-1E952F566DA8}" destId="{3F1F2DB2-7DC5-334E-98BE-FFF0B14BBB44}" srcOrd="2" destOrd="0" presId="urn:microsoft.com/office/officeart/2008/layout/RadialCluster"/>
    <dgm:cxn modelId="{82CB4185-0443-3B4F-A13F-11A84ED74EFF}" type="presParOf" srcId="{AF51859E-AA13-FC4A-886F-1E952F566DA8}" destId="{98AFE91B-BBAE-E045-9C7F-5F5BE272BBD9}" srcOrd="3" destOrd="0" presId="urn:microsoft.com/office/officeart/2008/layout/RadialCluster"/>
    <dgm:cxn modelId="{EE6704B8-F4FD-5840-A106-86C3E5EFE3FB}" type="presParOf" srcId="{AF51859E-AA13-FC4A-886F-1E952F566DA8}" destId="{4DD4BAE3-07C9-B24E-970B-7EDA9439F267}" srcOrd="4" destOrd="0" presId="urn:microsoft.com/office/officeart/2008/layout/RadialCluster"/>
    <dgm:cxn modelId="{8671E916-8304-A348-8E9A-D83ED5CC540F}" type="presParOf" srcId="{AF51859E-AA13-FC4A-886F-1E952F566DA8}" destId="{EDC901EA-6D04-834D-B619-88172CF2379E}" srcOrd="5" destOrd="0" presId="urn:microsoft.com/office/officeart/2008/layout/RadialCluster"/>
    <dgm:cxn modelId="{2BFBA93F-F454-A546-B190-D0190D1D77DE}" type="presParOf" srcId="{AF51859E-AA13-FC4A-886F-1E952F566DA8}" destId="{6A8CB334-B57C-9742-BC07-6303F1671F9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5C560-2BED-0D4E-8FF8-F0D55A8CB90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F71CACCB-9C9F-6041-9152-B5A49037E74B}">
      <dgm:prSet phldrT="[Text]"/>
      <dgm:spPr/>
      <dgm:t>
        <a:bodyPr/>
        <a:lstStyle/>
        <a:p>
          <a:r>
            <a:rPr lang="en-US" dirty="0"/>
            <a:t>Assignment </a:t>
          </a:r>
        </a:p>
      </dgm:t>
    </dgm:pt>
    <dgm:pt modelId="{8504314B-B04A-DA4C-811F-7171FDBD6280}" type="parTrans" cxnId="{DEAEE9CD-B379-B84A-A95E-0D29D81071E4}">
      <dgm:prSet/>
      <dgm:spPr/>
      <dgm:t>
        <a:bodyPr/>
        <a:lstStyle/>
        <a:p>
          <a:endParaRPr lang="en-US"/>
        </a:p>
      </dgm:t>
    </dgm:pt>
    <dgm:pt modelId="{4A80BB6D-3893-F145-8C4C-BBD74219E91A}" type="sibTrans" cxnId="{DEAEE9CD-B379-B84A-A95E-0D29D81071E4}">
      <dgm:prSet/>
      <dgm:spPr/>
      <dgm:t>
        <a:bodyPr/>
        <a:lstStyle/>
        <a:p>
          <a:endParaRPr lang="en-US"/>
        </a:p>
      </dgm:t>
    </dgm:pt>
    <dgm:pt modelId="{456A65FB-E44E-CC40-90DB-2DF6A274E95A}">
      <dgm:prSet phldrT="[Text]"/>
      <dgm:spPr/>
      <dgm:t>
        <a:bodyPr/>
        <a:lstStyle/>
        <a:p>
          <a:r>
            <a:rPr lang="en-US" dirty="0"/>
            <a:t>Scaffolding Learning</a:t>
          </a:r>
        </a:p>
      </dgm:t>
    </dgm:pt>
    <dgm:pt modelId="{30C31604-8B9F-454B-B733-10F3F00BE571}" type="parTrans" cxnId="{46A9DBB8-2DD9-824B-9376-4F8BFD2BE088}">
      <dgm:prSet/>
      <dgm:spPr/>
      <dgm:t>
        <a:bodyPr/>
        <a:lstStyle/>
        <a:p>
          <a:endParaRPr lang="en-US"/>
        </a:p>
      </dgm:t>
    </dgm:pt>
    <dgm:pt modelId="{B84DB91A-D3AC-B441-8C93-8F03D855A639}" type="sibTrans" cxnId="{46A9DBB8-2DD9-824B-9376-4F8BFD2BE088}">
      <dgm:prSet/>
      <dgm:spPr/>
      <dgm:t>
        <a:bodyPr/>
        <a:lstStyle/>
        <a:p>
          <a:endParaRPr lang="en-US"/>
        </a:p>
      </dgm:t>
    </dgm:pt>
    <dgm:pt modelId="{A866ED08-B9F9-8A4A-96B8-62DA2B969015}">
      <dgm:prSet phldrT="[Text]"/>
      <dgm:spPr/>
      <dgm:t>
        <a:bodyPr/>
        <a:lstStyle/>
        <a:p>
          <a:r>
            <a:rPr lang="en-US" dirty="0"/>
            <a:t>Evaluative Criteria</a:t>
          </a:r>
        </a:p>
      </dgm:t>
    </dgm:pt>
    <dgm:pt modelId="{F8DED8D6-01FB-BA4F-A189-F032D0E3C5C8}" type="parTrans" cxnId="{4C9E4EB1-2247-2644-994D-FE43A200B0F0}">
      <dgm:prSet/>
      <dgm:spPr/>
      <dgm:t>
        <a:bodyPr/>
        <a:lstStyle/>
        <a:p>
          <a:endParaRPr lang="en-US"/>
        </a:p>
      </dgm:t>
    </dgm:pt>
    <dgm:pt modelId="{00B209F4-2927-A24E-A727-03226C4F2630}" type="sibTrans" cxnId="{4C9E4EB1-2247-2644-994D-FE43A200B0F0}">
      <dgm:prSet/>
      <dgm:spPr/>
      <dgm:t>
        <a:bodyPr/>
        <a:lstStyle/>
        <a:p>
          <a:endParaRPr lang="en-US"/>
        </a:p>
      </dgm:t>
    </dgm:pt>
    <dgm:pt modelId="{26962E20-9A19-984B-9C6E-124D8FAAD5EF}">
      <dgm:prSet phldrT="[Text]"/>
      <dgm:spPr/>
      <dgm:t>
        <a:bodyPr/>
        <a:lstStyle/>
        <a:p>
          <a:r>
            <a:rPr lang="en-US" dirty="0"/>
            <a:t>Learning Outcomes</a:t>
          </a:r>
        </a:p>
      </dgm:t>
    </dgm:pt>
    <dgm:pt modelId="{05D2F7A8-271E-9C4B-A7D0-1AD28CA8B49A}" type="parTrans" cxnId="{049CC066-73AA-F340-8822-7A9904FDE487}">
      <dgm:prSet/>
      <dgm:spPr/>
      <dgm:t>
        <a:bodyPr/>
        <a:lstStyle/>
        <a:p>
          <a:endParaRPr lang="en-US"/>
        </a:p>
      </dgm:t>
    </dgm:pt>
    <dgm:pt modelId="{8E241986-EA67-6940-B5C2-58A3984BF12D}" type="sibTrans" cxnId="{049CC066-73AA-F340-8822-7A9904FDE487}">
      <dgm:prSet/>
      <dgm:spPr/>
      <dgm:t>
        <a:bodyPr/>
        <a:lstStyle/>
        <a:p>
          <a:endParaRPr lang="en-US"/>
        </a:p>
      </dgm:t>
    </dgm:pt>
    <dgm:pt modelId="{EC760BB3-A861-4E46-9E43-D492E1C413E1}" type="pres">
      <dgm:prSet presAssocID="{48F5C560-2BED-0D4E-8FF8-F0D55A8CB90A}" presName="Name0" presStyleCnt="0">
        <dgm:presLayoutVars>
          <dgm:chMax val="1"/>
          <dgm:chPref val="1"/>
          <dgm:dir/>
          <dgm:animOne val="branch"/>
          <dgm:animLvl val="lvl"/>
        </dgm:presLayoutVars>
      </dgm:prSet>
      <dgm:spPr/>
    </dgm:pt>
    <dgm:pt modelId="{AF51859E-AA13-FC4A-886F-1E952F566DA8}" type="pres">
      <dgm:prSet presAssocID="{F71CACCB-9C9F-6041-9152-B5A49037E74B}" presName="singleCycle" presStyleCnt="0"/>
      <dgm:spPr/>
    </dgm:pt>
    <dgm:pt modelId="{616F07B6-FB3E-EB4D-9EF1-01E90F7E1A83}" type="pres">
      <dgm:prSet presAssocID="{F71CACCB-9C9F-6041-9152-B5A49037E74B}" presName="singleCenter" presStyleLbl="node1" presStyleIdx="0" presStyleCnt="4" custScaleX="138835" custScaleY="71457" custLinFactNeighborX="7" custLinFactNeighborY="-6281">
        <dgm:presLayoutVars>
          <dgm:chMax val="7"/>
          <dgm:chPref val="7"/>
        </dgm:presLayoutVars>
      </dgm:prSet>
      <dgm:spPr/>
    </dgm:pt>
    <dgm:pt modelId="{C48862AD-04B8-8743-A32C-E7237845B857}" type="pres">
      <dgm:prSet presAssocID="{30C31604-8B9F-454B-B733-10F3F00BE571}" presName="Name56" presStyleLbl="parChTrans1D2" presStyleIdx="0" presStyleCnt="3"/>
      <dgm:spPr/>
    </dgm:pt>
    <dgm:pt modelId="{3F1F2DB2-7DC5-334E-98BE-FFF0B14BBB44}" type="pres">
      <dgm:prSet presAssocID="{456A65FB-E44E-CC40-90DB-2DF6A274E95A}" presName="text0" presStyleLbl="node1" presStyleIdx="1" presStyleCnt="4" custScaleX="149723" custScaleY="148157">
        <dgm:presLayoutVars>
          <dgm:bulletEnabled val="1"/>
        </dgm:presLayoutVars>
      </dgm:prSet>
      <dgm:spPr/>
    </dgm:pt>
    <dgm:pt modelId="{98AFE91B-BBAE-E045-9C7F-5F5BE272BBD9}" type="pres">
      <dgm:prSet presAssocID="{F8DED8D6-01FB-BA4F-A189-F032D0E3C5C8}" presName="Name56" presStyleLbl="parChTrans1D2" presStyleIdx="1" presStyleCnt="3"/>
      <dgm:spPr/>
    </dgm:pt>
    <dgm:pt modelId="{4DD4BAE3-07C9-B24E-970B-7EDA9439F267}" type="pres">
      <dgm:prSet presAssocID="{A866ED08-B9F9-8A4A-96B8-62DA2B969015}" presName="text0" presStyleLbl="node1" presStyleIdx="2" presStyleCnt="4" custScaleX="158031" custScaleY="121288">
        <dgm:presLayoutVars>
          <dgm:bulletEnabled val="1"/>
        </dgm:presLayoutVars>
      </dgm:prSet>
      <dgm:spPr/>
    </dgm:pt>
    <dgm:pt modelId="{EDC901EA-6D04-834D-B619-88172CF2379E}" type="pres">
      <dgm:prSet presAssocID="{05D2F7A8-271E-9C4B-A7D0-1AD28CA8B49A}" presName="Name56" presStyleLbl="parChTrans1D2" presStyleIdx="2" presStyleCnt="3"/>
      <dgm:spPr/>
    </dgm:pt>
    <dgm:pt modelId="{6A8CB334-B57C-9742-BC07-6303F1671F94}" type="pres">
      <dgm:prSet presAssocID="{26962E20-9A19-984B-9C6E-124D8FAAD5EF}" presName="text0" presStyleLbl="node1" presStyleIdx="3" presStyleCnt="4" custScaleX="158222" custScaleY="115968">
        <dgm:presLayoutVars>
          <dgm:bulletEnabled val="1"/>
        </dgm:presLayoutVars>
      </dgm:prSet>
      <dgm:spPr/>
    </dgm:pt>
  </dgm:ptLst>
  <dgm:cxnLst>
    <dgm:cxn modelId="{73A46D29-680A-0F43-8556-BEE6F3ED9276}" type="presOf" srcId="{F8DED8D6-01FB-BA4F-A189-F032D0E3C5C8}" destId="{98AFE91B-BBAE-E045-9C7F-5F5BE272BBD9}" srcOrd="0" destOrd="0" presId="urn:microsoft.com/office/officeart/2008/layout/RadialCluster"/>
    <dgm:cxn modelId="{8C97932A-FFCF-F04C-A878-75766CC5B5C8}" type="presOf" srcId="{05D2F7A8-271E-9C4B-A7D0-1AD28CA8B49A}" destId="{EDC901EA-6D04-834D-B619-88172CF2379E}" srcOrd="0" destOrd="0" presId="urn:microsoft.com/office/officeart/2008/layout/RadialCluster"/>
    <dgm:cxn modelId="{C1B63337-E7D7-9D43-BB45-EC7B1CA92B71}" type="presOf" srcId="{456A65FB-E44E-CC40-90DB-2DF6A274E95A}" destId="{3F1F2DB2-7DC5-334E-98BE-FFF0B14BBB44}" srcOrd="0" destOrd="0" presId="urn:microsoft.com/office/officeart/2008/layout/RadialCluster"/>
    <dgm:cxn modelId="{29A7943F-08AC-3344-964C-0E86FDA226D4}" type="presOf" srcId="{30C31604-8B9F-454B-B733-10F3F00BE571}" destId="{C48862AD-04B8-8743-A32C-E7237845B857}" srcOrd="0" destOrd="0" presId="urn:microsoft.com/office/officeart/2008/layout/RadialCluster"/>
    <dgm:cxn modelId="{098D174C-73D7-A543-989C-46AA43EC7EEC}" type="presOf" srcId="{A866ED08-B9F9-8A4A-96B8-62DA2B969015}" destId="{4DD4BAE3-07C9-B24E-970B-7EDA9439F267}" srcOrd="0" destOrd="0" presId="urn:microsoft.com/office/officeart/2008/layout/RadialCluster"/>
    <dgm:cxn modelId="{902AAC53-1259-3742-BA7E-1541953F0E1B}" type="presOf" srcId="{26962E20-9A19-984B-9C6E-124D8FAAD5EF}" destId="{6A8CB334-B57C-9742-BC07-6303F1671F94}" srcOrd="0" destOrd="0" presId="urn:microsoft.com/office/officeart/2008/layout/RadialCluster"/>
    <dgm:cxn modelId="{A05BDA64-7517-3148-81D2-CC8B65A69145}" type="presOf" srcId="{48F5C560-2BED-0D4E-8FF8-F0D55A8CB90A}" destId="{EC760BB3-A861-4E46-9E43-D492E1C413E1}" srcOrd="0" destOrd="0" presId="urn:microsoft.com/office/officeart/2008/layout/RadialCluster"/>
    <dgm:cxn modelId="{049CC066-73AA-F340-8822-7A9904FDE487}" srcId="{F71CACCB-9C9F-6041-9152-B5A49037E74B}" destId="{26962E20-9A19-984B-9C6E-124D8FAAD5EF}" srcOrd="2" destOrd="0" parTransId="{05D2F7A8-271E-9C4B-A7D0-1AD28CA8B49A}" sibTransId="{8E241986-EA67-6940-B5C2-58A3984BF12D}"/>
    <dgm:cxn modelId="{87FC98A0-7454-8742-BD3E-2D3BEE173853}" type="presOf" srcId="{F71CACCB-9C9F-6041-9152-B5A49037E74B}" destId="{616F07B6-FB3E-EB4D-9EF1-01E90F7E1A83}" srcOrd="0" destOrd="0" presId="urn:microsoft.com/office/officeart/2008/layout/RadialCluster"/>
    <dgm:cxn modelId="{4C9E4EB1-2247-2644-994D-FE43A200B0F0}" srcId="{F71CACCB-9C9F-6041-9152-B5A49037E74B}" destId="{A866ED08-B9F9-8A4A-96B8-62DA2B969015}" srcOrd="1" destOrd="0" parTransId="{F8DED8D6-01FB-BA4F-A189-F032D0E3C5C8}" sibTransId="{00B209F4-2927-A24E-A727-03226C4F2630}"/>
    <dgm:cxn modelId="{46A9DBB8-2DD9-824B-9376-4F8BFD2BE088}" srcId="{F71CACCB-9C9F-6041-9152-B5A49037E74B}" destId="{456A65FB-E44E-CC40-90DB-2DF6A274E95A}" srcOrd="0" destOrd="0" parTransId="{30C31604-8B9F-454B-B733-10F3F00BE571}" sibTransId="{B84DB91A-D3AC-B441-8C93-8F03D855A639}"/>
    <dgm:cxn modelId="{DEAEE9CD-B379-B84A-A95E-0D29D81071E4}" srcId="{48F5C560-2BED-0D4E-8FF8-F0D55A8CB90A}" destId="{F71CACCB-9C9F-6041-9152-B5A49037E74B}" srcOrd="0" destOrd="0" parTransId="{8504314B-B04A-DA4C-811F-7171FDBD6280}" sibTransId="{4A80BB6D-3893-F145-8C4C-BBD74219E91A}"/>
    <dgm:cxn modelId="{A786AEE8-A64D-584B-BEB7-222A572CC972}" type="presParOf" srcId="{EC760BB3-A861-4E46-9E43-D492E1C413E1}" destId="{AF51859E-AA13-FC4A-886F-1E952F566DA8}" srcOrd="0" destOrd="0" presId="urn:microsoft.com/office/officeart/2008/layout/RadialCluster"/>
    <dgm:cxn modelId="{F747D70D-07CC-2746-A8F8-8BBEA517711A}" type="presParOf" srcId="{AF51859E-AA13-FC4A-886F-1E952F566DA8}" destId="{616F07B6-FB3E-EB4D-9EF1-01E90F7E1A83}" srcOrd="0" destOrd="0" presId="urn:microsoft.com/office/officeart/2008/layout/RadialCluster"/>
    <dgm:cxn modelId="{26754B62-E6E8-FB43-A4EB-5F20F20E1114}" type="presParOf" srcId="{AF51859E-AA13-FC4A-886F-1E952F566DA8}" destId="{C48862AD-04B8-8743-A32C-E7237845B857}" srcOrd="1" destOrd="0" presId="urn:microsoft.com/office/officeart/2008/layout/RadialCluster"/>
    <dgm:cxn modelId="{77B68C41-685D-DB41-9101-21F56978C855}" type="presParOf" srcId="{AF51859E-AA13-FC4A-886F-1E952F566DA8}" destId="{3F1F2DB2-7DC5-334E-98BE-FFF0B14BBB44}" srcOrd="2" destOrd="0" presId="urn:microsoft.com/office/officeart/2008/layout/RadialCluster"/>
    <dgm:cxn modelId="{548FFBCB-0EB6-5443-8C4B-B63ED05BE658}" type="presParOf" srcId="{AF51859E-AA13-FC4A-886F-1E952F566DA8}" destId="{98AFE91B-BBAE-E045-9C7F-5F5BE272BBD9}" srcOrd="3" destOrd="0" presId="urn:microsoft.com/office/officeart/2008/layout/RadialCluster"/>
    <dgm:cxn modelId="{5F4F53FE-3AEB-9549-8A2A-0B9744F4BC09}" type="presParOf" srcId="{AF51859E-AA13-FC4A-886F-1E952F566DA8}" destId="{4DD4BAE3-07C9-B24E-970B-7EDA9439F267}" srcOrd="4" destOrd="0" presId="urn:microsoft.com/office/officeart/2008/layout/RadialCluster"/>
    <dgm:cxn modelId="{574EF176-4ED1-9648-AAED-78D4DAAB24D5}" type="presParOf" srcId="{AF51859E-AA13-FC4A-886F-1E952F566DA8}" destId="{EDC901EA-6D04-834D-B619-88172CF2379E}" srcOrd="5" destOrd="0" presId="urn:microsoft.com/office/officeart/2008/layout/RadialCluster"/>
    <dgm:cxn modelId="{778B3BD1-0BF3-D249-892C-D5179BB039BF}" type="presParOf" srcId="{AF51859E-AA13-FC4A-886F-1E952F566DA8}" destId="{6A8CB334-B57C-9742-BC07-6303F1671F94}" srcOrd="6"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F5C560-2BED-0D4E-8FF8-F0D55A8CB90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F71CACCB-9C9F-6041-9152-B5A49037E74B}">
      <dgm:prSet phldrT="[Text]"/>
      <dgm:spPr/>
      <dgm:t>
        <a:bodyPr/>
        <a:lstStyle/>
        <a:p>
          <a:r>
            <a:rPr lang="en-US" dirty="0"/>
            <a:t>Assignment </a:t>
          </a:r>
        </a:p>
      </dgm:t>
    </dgm:pt>
    <dgm:pt modelId="{8504314B-B04A-DA4C-811F-7171FDBD6280}" type="parTrans" cxnId="{DEAEE9CD-B379-B84A-A95E-0D29D81071E4}">
      <dgm:prSet/>
      <dgm:spPr/>
      <dgm:t>
        <a:bodyPr/>
        <a:lstStyle/>
        <a:p>
          <a:endParaRPr lang="en-US"/>
        </a:p>
      </dgm:t>
    </dgm:pt>
    <dgm:pt modelId="{4A80BB6D-3893-F145-8C4C-BBD74219E91A}" type="sibTrans" cxnId="{DEAEE9CD-B379-B84A-A95E-0D29D81071E4}">
      <dgm:prSet/>
      <dgm:spPr/>
      <dgm:t>
        <a:bodyPr/>
        <a:lstStyle/>
        <a:p>
          <a:endParaRPr lang="en-US"/>
        </a:p>
      </dgm:t>
    </dgm:pt>
    <dgm:pt modelId="{456A65FB-E44E-CC40-90DB-2DF6A274E95A}">
      <dgm:prSet phldrT="[Text]"/>
      <dgm:spPr/>
      <dgm:t>
        <a:bodyPr/>
        <a:lstStyle/>
        <a:p>
          <a:r>
            <a:rPr lang="en-US" dirty="0"/>
            <a:t>Scaffolding Learning</a:t>
          </a:r>
        </a:p>
      </dgm:t>
    </dgm:pt>
    <dgm:pt modelId="{30C31604-8B9F-454B-B733-10F3F00BE571}" type="parTrans" cxnId="{46A9DBB8-2DD9-824B-9376-4F8BFD2BE088}">
      <dgm:prSet/>
      <dgm:spPr/>
      <dgm:t>
        <a:bodyPr/>
        <a:lstStyle/>
        <a:p>
          <a:endParaRPr lang="en-US"/>
        </a:p>
      </dgm:t>
    </dgm:pt>
    <dgm:pt modelId="{B84DB91A-D3AC-B441-8C93-8F03D855A639}" type="sibTrans" cxnId="{46A9DBB8-2DD9-824B-9376-4F8BFD2BE088}">
      <dgm:prSet/>
      <dgm:spPr/>
      <dgm:t>
        <a:bodyPr/>
        <a:lstStyle/>
        <a:p>
          <a:endParaRPr lang="en-US"/>
        </a:p>
      </dgm:t>
    </dgm:pt>
    <dgm:pt modelId="{A866ED08-B9F9-8A4A-96B8-62DA2B969015}">
      <dgm:prSet phldrT="[Text]"/>
      <dgm:spPr/>
      <dgm:t>
        <a:bodyPr/>
        <a:lstStyle/>
        <a:p>
          <a:r>
            <a:rPr lang="en-US" dirty="0"/>
            <a:t>Evaluative Criteria</a:t>
          </a:r>
        </a:p>
      </dgm:t>
    </dgm:pt>
    <dgm:pt modelId="{F8DED8D6-01FB-BA4F-A189-F032D0E3C5C8}" type="parTrans" cxnId="{4C9E4EB1-2247-2644-994D-FE43A200B0F0}">
      <dgm:prSet/>
      <dgm:spPr/>
      <dgm:t>
        <a:bodyPr/>
        <a:lstStyle/>
        <a:p>
          <a:endParaRPr lang="en-US"/>
        </a:p>
      </dgm:t>
    </dgm:pt>
    <dgm:pt modelId="{00B209F4-2927-A24E-A727-03226C4F2630}" type="sibTrans" cxnId="{4C9E4EB1-2247-2644-994D-FE43A200B0F0}">
      <dgm:prSet/>
      <dgm:spPr/>
      <dgm:t>
        <a:bodyPr/>
        <a:lstStyle/>
        <a:p>
          <a:endParaRPr lang="en-US"/>
        </a:p>
      </dgm:t>
    </dgm:pt>
    <dgm:pt modelId="{26962E20-9A19-984B-9C6E-124D8FAAD5EF}">
      <dgm:prSet phldrT="[Text]"/>
      <dgm:spPr/>
      <dgm:t>
        <a:bodyPr/>
        <a:lstStyle/>
        <a:p>
          <a:r>
            <a:rPr lang="en-US" dirty="0"/>
            <a:t>Learning Outcomes</a:t>
          </a:r>
        </a:p>
      </dgm:t>
    </dgm:pt>
    <dgm:pt modelId="{05D2F7A8-271E-9C4B-A7D0-1AD28CA8B49A}" type="parTrans" cxnId="{049CC066-73AA-F340-8822-7A9904FDE487}">
      <dgm:prSet/>
      <dgm:spPr/>
      <dgm:t>
        <a:bodyPr/>
        <a:lstStyle/>
        <a:p>
          <a:endParaRPr lang="en-US"/>
        </a:p>
      </dgm:t>
    </dgm:pt>
    <dgm:pt modelId="{8E241986-EA67-6940-B5C2-58A3984BF12D}" type="sibTrans" cxnId="{049CC066-73AA-F340-8822-7A9904FDE487}">
      <dgm:prSet/>
      <dgm:spPr/>
      <dgm:t>
        <a:bodyPr/>
        <a:lstStyle/>
        <a:p>
          <a:endParaRPr lang="en-US"/>
        </a:p>
      </dgm:t>
    </dgm:pt>
    <dgm:pt modelId="{EC760BB3-A861-4E46-9E43-D492E1C413E1}" type="pres">
      <dgm:prSet presAssocID="{48F5C560-2BED-0D4E-8FF8-F0D55A8CB90A}" presName="Name0" presStyleCnt="0">
        <dgm:presLayoutVars>
          <dgm:chMax val="1"/>
          <dgm:chPref val="1"/>
          <dgm:dir/>
          <dgm:animOne val="branch"/>
          <dgm:animLvl val="lvl"/>
        </dgm:presLayoutVars>
      </dgm:prSet>
      <dgm:spPr/>
    </dgm:pt>
    <dgm:pt modelId="{AF51859E-AA13-FC4A-886F-1E952F566DA8}" type="pres">
      <dgm:prSet presAssocID="{F71CACCB-9C9F-6041-9152-B5A49037E74B}" presName="singleCycle" presStyleCnt="0"/>
      <dgm:spPr/>
    </dgm:pt>
    <dgm:pt modelId="{616F07B6-FB3E-EB4D-9EF1-01E90F7E1A83}" type="pres">
      <dgm:prSet presAssocID="{F71CACCB-9C9F-6041-9152-B5A49037E74B}" presName="singleCenter" presStyleLbl="node1" presStyleIdx="0" presStyleCnt="4" custScaleX="138835" custScaleY="71457" custLinFactNeighborX="7" custLinFactNeighborY="-6281">
        <dgm:presLayoutVars>
          <dgm:chMax val="7"/>
          <dgm:chPref val="7"/>
        </dgm:presLayoutVars>
      </dgm:prSet>
      <dgm:spPr/>
    </dgm:pt>
    <dgm:pt modelId="{C48862AD-04B8-8743-A32C-E7237845B857}" type="pres">
      <dgm:prSet presAssocID="{30C31604-8B9F-454B-B733-10F3F00BE571}" presName="Name56" presStyleLbl="parChTrans1D2" presStyleIdx="0" presStyleCnt="3"/>
      <dgm:spPr/>
    </dgm:pt>
    <dgm:pt modelId="{3F1F2DB2-7DC5-334E-98BE-FFF0B14BBB44}" type="pres">
      <dgm:prSet presAssocID="{456A65FB-E44E-CC40-90DB-2DF6A274E95A}" presName="text0" presStyleLbl="node1" presStyleIdx="1" presStyleCnt="4" custScaleX="149723" custScaleY="148157">
        <dgm:presLayoutVars>
          <dgm:bulletEnabled val="1"/>
        </dgm:presLayoutVars>
      </dgm:prSet>
      <dgm:spPr/>
    </dgm:pt>
    <dgm:pt modelId="{98AFE91B-BBAE-E045-9C7F-5F5BE272BBD9}" type="pres">
      <dgm:prSet presAssocID="{F8DED8D6-01FB-BA4F-A189-F032D0E3C5C8}" presName="Name56" presStyleLbl="parChTrans1D2" presStyleIdx="1" presStyleCnt="3"/>
      <dgm:spPr/>
    </dgm:pt>
    <dgm:pt modelId="{4DD4BAE3-07C9-B24E-970B-7EDA9439F267}" type="pres">
      <dgm:prSet presAssocID="{A866ED08-B9F9-8A4A-96B8-62DA2B969015}" presName="text0" presStyleLbl="node1" presStyleIdx="2" presStyleCnt="4" custScaleX="158031" custScaleY="121288">
        <dgm:presLayoutVars>
          <dgm:bulletEnabled val="1"/>
        </dgm:presLayoutVars>
      </dgm:prSet>
      <dgm:spPr/>
    </dgm:pt>
    <dgm:pt modelId="{EDC901EA-6D04-834D-B619-88172CF2379E}" type="pres">
      <dgm:prSet presAssocID="{05D2F7A8-271E-9C4B-A7D0-1AD28CA8B49A}" presName="Name56" presStyleLbl="parChTrans1D2" presStyleIdx="2" presStyleCnt="3"/>
      <dgm:spPr/>
    </dgm:pt>
    <dgm:pt modelId="{6A8CB334-B57C-9742-BC07-6303F1671F94}" type="pres">
      <dgm:prSet presAssocID="{26962E20-9A19-984B-9C6E-124D8FAAD5EF}" presName="text0" presStyleLbl="node1" presStyleIdx="3" presStyleCnt="4" custScaleX="158222" custScaleY="115968">
        <dgm:presLayoutVars>
          <dgm:bulletEnabled val="1"/>
        </dgm:presLayoutVars>
      </dgm:prSet>
      <dgm:spPr/>
    </dgm:pt>
  </dgm:ptLst>
  <dgm:cxnLst>
    <dgm:cxn modelId="{48040329-8135-BA48-ADF4-AB4CB6F45565}" type="presOf" srcId="{F8DED8D6-01FB-BA4F-A189-F032D0E3C5C8}" destId="{98AFE91B-BBAE-E045-9C7F-5F5BE272BBD9}" srcOrd="0" destOrd="0" presId="urn:microsoft.com/office/officeart/2008/layout/RadialCluster"/>
    <dgm:cxn modelId="{42F97F45-F64E-9547-9179-F8F363457802}" type="presOf" srcId="{A866ED08-B9F9-8A4A-96B8-62DA2B969015}" destId="{4DD4BAE3-07C9-B24E-970B-7EDA9439F267}" srcOrd="0" destOrd="0" presId="urn:microsoft.com/office/officeart/2008/layout/RadialCluster"/>
    <dgm:cxn modelId="{58359546-24A8-2840-AB5F-6B5500C9E7BC}" type="presOf" srcId="{05D2F7A8-271E-9C4B-A7D0-1AD28CA8B49A}" destId="{EDC901EA-6D04-834D-B619-88172CF2379E}" srcOrd="0" destOrd="0" presId="urn:microsoft.com/office/officeart/2008/layout/RadialCluster"/>
    <dgm:cxn modelId="{049CC066-73AA-F340-8822-7A9904FDE487}" srcId="{F71CACCB-9C9F-6041-9152-B5A49037E74B}" destId="{26962E20-9A19-984B-9C6E-124D8FAAD5EF}" srcOrd="2" destOrd="0" parTransId="{05D2F7A8-271E-9C4B-A7D0-1AD28CA8B49A}" sibTransId="{8E241986-EA67-6940-B5C2-58A3984BF12D}"/>
    <dgm:cxn modelId="{67AEB26F-A516-5444-9DE4-D1ED2C8F844E}" type="presOf" srcId="{26962E20-9A19-984B-9C6E-124D8FAAD5EF}" destId="{6A8CB334-B57C-9742-BC07-6303F1671F94}" srcOrd="0" destOrd="0" presId="urn:microsoft.com/office/officeart/2008/layout/RadialCluster"/>
    <dgm:cxn modelId="{4C9E4EB1-2247-2644-994D-FE43A200B0F0}" srcId="{F71CACCB-9C9F-6041-9152-B5A49037E74B}" destId="{A866ED08-B9F9-8A4A-96B8-62DA2B969015}" srcOrd="1" destOrd="0" parTransId="{F8DED8D6-01FB-BA4F-A189-F032D0E3C5C8}" sibTransId="{00B209F4-2927-A24E-A727-03226C4F2630}"/>
    <dgm:cxn modelId="{FCB1FEB5-D2A2-4046-8C35-99137C0F867F}" type="presOf" srcId="{30C31604-8B9F-454B-B733-10F3F00BE571}" destId="{C48862AD-04B8-8743-A32C-E7237845B857}" srcOrd="0" destOrd="0" presId="urn:microsoft.com/office/officeart/2008/layout/RadialCluster"/>
    <dgm:cxn modelId="{46A9DBB8-2DD9-824B-9376-4F8BFD2BE088}" srcId="{F71CACCB-9C9F-6041-9152-B5A49037E74B}" destId="{456A65FB-E44E-CC40-90DB-2DF6A274E95A}" srcOrd="0" destOrd="0" parTransId="{30C31604-8B9F-454B-B733-10F3F00BE571}" sibTransId="{B84DB91A-D3AC-B441-8C93-8F03D855A639}"/>
    <dgm:cxn modelId="{E8E589BB-1AF4-5C4C-B75B-C704D59F948F}" type="presOf" srcId="{F71CACCB-9C9F-6041-9152-B5A49037E74B}" destId="{616F07B6-FB3E-EB4D-9EF1-01E90F7E1A83}" srcOrd="0" destOrd="0" presId="urn:microsoft.com/office/officeart/2008/layout/RadialCluster"/>
    <dgm:cxn modelId="{DEAEE9CD-B379-B84A-A95E-0D29D81071E4}" srcId="{48F5C560-2BED-0D4E-8FF8-F0D55A8CB90A}" destId="{F71CACCB-9C9F-6041-9152-B5A49037E74B}" srcOrd="0" destOrd="0" parTransId="{8504314B-B04A-DA4C-811F-7171FDBD6280}" sibTransId="{4A80BB6D-3893-F145-8C4C-BBD74219E91A}"/>
    <dgm:cxn modelId="{58BC5AD7-A6F6-D64C-AF43-80F5A91CA4DC}" type="presOf" srcId="{456A65FB-E44E-CC40-90DB-2DF6A274E95A}" destId="{3F1F2DB2-7DC5-334E-98BE-FFF0B14BBB44}" srcOrd="0" destOrd="0" presId="urn:microsoft.com/office/officeart/2008/layout/RadialCluster"/>
    <dgm:cxn modelId="{D17A09D9-ADC3-EB41-A7BA-878A465BEE9C}" type="presOf" srcId="{48F5C560-2BED-0D4E-8FF8-F0D55A8CB90A}" destId="{EC760BB3-A861-4E46-9E43-D492E1C413E1}" srcOrd="0" destOrd="0" presId="urn:microsoft.com/office/officeart/2008/layout/RadialCluster"/>
    <dgm:cxn modelId="{61191F4C-E94D-B04F-ABEC-34F5EAEF50E1}" type="presParOf" srcId="{EC760BB3-A861-4E46-9E43-D492E1C413E1}" destId="{AF51859E-AA13-FC4A-886F-1E952F566DA8}" srcOrd="0" destOrd="0" presId="urn:microsoft.com/office/officeart/2008/layout/RadialCluster"/>
    <dgm:cxn modelId="{640A14CB-61BB-154D-987E-6F66EC638933}" type="presParOf" srcId="{AF51859E-AA13-FC4A-886F-1E952F566DA8}" destId="{616F07B6-FB3E-EB4D-9EF1-01E90F7E1A83}" srcOrd="0" destOrd="0" presId="urn:microsoft.com/office/officeart/2008/layout/RadialCluster"/>
    <dgm:cxn modelId="{E8E09011-EB1B-1B48-A037-7FD01C358EDC}" type="presParOf" srcId="{AF51859E-AA13-FC4A-886F-1E952F566DA8}" destId="{C48862AD-04B8-8743-A32C-E7237845B857}" srcOrd="1" destOrd="0" presId="urn:microsoft.com/office/officeart/2008/layout/RadialCluster"/>
    <dgm:cxn modelId="{7AFCD1BF-BBAD-6F41-A01B-82B1CA88C5C3}" type="presParOf" srcId="{AF51859E-AA13-FC4A-886F-1E952F566DA8}" destId="{3F1F2DB2-7DC5-334E-98BE-FFF0B14BBB44}" srcOrd="2" destOrd="0" presId="urn:microsoft.com/office/officeart/2008/layout/RadialCluster"/>
    <dgm:cxn modelId="{C3B56E19-78EA-714C-908E-CD5C8183DE13}" type="presParOf" srcId="{AF51859E-AA13-FC4A-886F-1E952F566DA8}" destId="{98AFE91B-BBAE-E045-9C7F-5F5BE272BBD9}" srcOrd="3" destOrd="0" presId="urn:microsoft.com/office/officeart/2008/layout/RadialCluster"/>
    <dgm:cxn modelId="{1A4A4820-5DB3-DE41-AF31-5389ACF9AF2F}" type="presParOf" srcId="{AF51859E-AA13-FC4A-886F-1E952F566DA8}" destId="{4DD4BAE3-07C9-B24E-970B-7EDA9439F267}" srcOrd="4" destOrd="0" presId="urn:microsoft.com/office/officeart/2008/layout/RadialCluster"/>
    <dgm:cxn modelId="{043BB30F-093D-8A4E-865F-E9FFA4B8B94C}" type="presParOf" srcId="{AF51859E-AA13-FC4A-886F-1E952F566DA8}" destId="{EDC901EA-6D04-834D-B619-88172CF2379E}" srcOrd="5" destOrd="0" presId="urn:microsoft.com/office/officeart/2008/layout/RadialCluster"/>
    <dgm:cxn modelId="{DC6DA947-4BF7-8C49-81A8-69DB0FE05368}" type="presParOf" srcId="{AF51859E-AA13-FC4A-886F-1E952F566DA8}" destId="{6A8CB334-B57C-9742-BC07-6303F1671F94}" srcOrd="6" destOrd="0" presId="urn:microsoft.com/office/officeart/2008/layout/RadialCluster"/>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F5C560-2BED-0D4E-8FF8-F0D55A8CB90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F71CACCB-9C9F-6041-9152-B5A49037E74B}">
      <dgm:prSet phldrT="[Text]"/>
      <dgm:spPr/>
      <dgm:t>
        <a:bodyPr/>
        <a:lstStyle/>
        <a:p>
          <a:r>
            <a:rPr lang="en-US" dirty="0"/>
            <a:t>Assignment </a:t>
          </a:r>
        </a:p>
      </dgm:t>
    </dgm:pt>
    <dgm:pt modelId="{8504314B-B04A-DA4C-811F-7171FDBD6280}" type="parTrans" cxnId="{DEAEE9CD-B379-B84A-A95E-0D29D81071E4}">
      <dgm:prSet/>
      <dgm:spPr/>
      <dgm:t>
        <a:bodyPr/>
        <a:lstStyle/>
        <a:p>
          <a:endParaRPr lang="en-US"/>
        </a:p>
      </dgm:t>
    </dgm:pt>
    <dgm:pt modelId="{4A80BB6D-3893-F145-8C4C-BBD74219E91A}" type="sibTrans" cxnId="{DEAEE9CD-B379-B84A-A95E-0D29D81071E4}">
      <dgm:prSet/>
      <dgm:spPr/>
      <dgm:t>
        <a:bodyPr/>
        <a:lstStyle/>
        <a:p>
          <a:endParaRPr lang="en-US"/>
        </a:p>
      </dgm:t>
    </dgm:pt>
    <dgm:pt modelId="{456A65FB-E44E-CC40-90DB-2DF6A274E95A}">
      <dgm:prSet phldrT="[Text]"/>
      <dgm:spPr/>
      <dgm:t>
        <a:bodyPr/>
        <a:lstStyle/>
        <a:p>
          <a:r>
            <a:rPr lang="en-US" dirty="0"/>
            <a:t>Scaffolding Learning</a:t>
          </a:r>
        </a:p>
      </dgm:t>
    </dgm:pt>
    <dgm:pt modelId="{30C31604-8B9F-454B-B733-10F3F00BE571}" type="parTrans" cxnId="{46A9DBB8-2DD9-824B-9376-4F8BFD2BE088}">
      <dgm:prSet/>
      <dgm:spPr/>
      <dgm:t>
        <a:bodyPr/>
        <a:lstStyle/>
        <a:p>
          <a:endParaRPr lang="en-US"/>
        </a:p>
      </dgm:t>
    </dgm:pt>
    <dgm:pt modelId="{B84DB91A-D3AC-B441-8C93-8F03D855A639}" type="sibTrans" cxnId="{46A9DBB8-2DD9-824B-9376-4F8BFD2BE088}">
      <dgm:prSet/>
      <dgm:spPr/>
      <dgm:t>
        <a:bodyPr/>
        <a:lstStyle/>
        <a:p>
          <a:endParaRPr lang="en-US"/>
        </a:p>
      </dgm:t>
    </dgm:pt>
    <dgm:pt modelId="{A866ED08-B9F9-8A4A-96B8-62DA2B969015}">
      <dgm:prSet phldrT="[Text]"/>
      <dgm:spPr/>
      <dgm:t>
        <a:bodyPr/>
        <a:lstStyle/>
        <a:p>
          <a:r>
            <a:rPr lang="en-US" dirty="0"/>
            <a:t>Evaluative Criteria</a:t>
          </a:r>
        </a:p>
      </dgm:t>
    </dgm:pt>
    <dgm:pt modelId="{F8DED8D6-01FB-BA4F-A189-F032D0E3C5C8}" type="parTrans" cxnId="{4C9E4EB1-2247-2644-994D-FE43A200B0F0}">
      <dgm:prSet/>
      <dgm:spPr/>
      <dgm:t>
        <a:bodyPr/>
        <a:lstStyle/>
        <a:p>
          <a:endParaRPr lang="en-US"/>
        </a:p>
      </dgm:t>
    </dgm:pt>
    <dgm:pt modelId="{00B209F4-2927-A24E-A727-03226C4F2630}" type="sibTrans" cxnId="{4C9E4EB1-2247-2644-994D-FE43A200B0F0}">
      <dgm:prSet/>
      <dgm:spPr/>
      <dgm:t>
        <a:bodyPr/>
        <a:lstStyle/>
        <a:p>
          <a:endParaRPr lang="en-US"/>
        </a:p>
      </dgm:t>
    </dgm:pt>
    <dgm:pt modelId="{26962E20-9A19-984B-9C6E-124D8FAAD5EF}">
      <dgm:prSet phldrT="[Text]"/>
      <dgm:spPr/>
      <dgm:t>
        <a:bodyPr/>
        <a:lstStyle/>
        <a:p>
          <a:r>
            <a:rPr lang="en-US" dirty="0"/>
            <a:t>Learning Outcomes</a:t>
          </a:r>
        </a:p>
      </dgm:t>
    </dgm:pt>
    <dgm:pt modelId="{05D2F7A8-271E-9C4B-A7D0-1AD28CA8B49A}" type="parTrans" cxnId="{049CC066-73AA-F340-8822-7A9904FDE487}">
      <dgm:prSet/>
      <dgm:spPr/>
      <dgm:t>
        <a:bodyPr/>
        <a:lstStyle/>
        <a:p>
          <a:endParaRPr lang="en-US"/>
        </a:p>
      </dgm:t>
    </dgm:pt>
    <dgm:pt modelId="{8E241986-EA67-6940-B5C2-58A3984BF12D}" type="sibTrans" cxnId="{049CC066-73AA-F340-8822-7A9904FDE487}">
      <dgm:prSet/>
      <dgm:spPr/>
      <dgm:t>
        <a:bodyPr/>
        <a:lstStyle/>
        <a:p>
          <a:endParaRPr lang="en-US"/>
        </a:p>
      </dgm:t>
    </dgm:pt>
    <dgm:pt modelId="{EC760BB3-A861-4E46-9E43-D492E1C413E1}" type="pres">
      <dgm:prSet presAssocID="{48F5C560-2BED-0D4E-8FF8-F0D55A8CB90A}" presName="Name0" presStyleCnt="0">
        <dgm:presLayoutVars>
          <dgm:chMax val="1"/>
          <dgm:chPref val="1"/>
          <dgm:dir/>
          <dgm:animOne val="branch"/>
          <dgm:animLvl val="lvl"/>
        </dgm:presLayoutVars>
      </dgm:prSet>
      <dgm:spPr/>
    </dgm:pt>
    <dgm:pt modelId="{AF51859E-AA13-FC4A-886F-1E952F566DA8}" type="pres">
      <dgm:prSet presAssocID="{F71CACCB-9C9F-6041-9152-B5A49037E74B}" presName="singleCycle" presStyleCnt="0"/>
      <dgm:spPr/>
    </dgm:pt>
    <dgm:pt modelId="{616F07B6-FB3E-EB4D-9EF1-01E90F7E1A83}" type="pres">
      <dgm:prSet presAssocID="{F71CACCB-9C9F-6041-9152-B5A49037E74B}" presName="singleCenter" presStyleLbl="node1" presStyleIdx="0" presStyleCnt="4" custScaleX="138835" custScaleY="71457" custLinFactNeighborX="7" custLinFactNeighborY="-6281">
        <dgm:presLayoutVars>
          <dgm:chMax val="7"/>
          <dgm:chPref val="7"/>
        </dgm:presLayoutVars>
      </dgm:prSet>
      <dgm:spPr/>
    </dgm:pt>
    <dgm:pt modelId="{C48862AD-04B8-8743-A32C-E7237845B857}" type="pres">
      <dgm:prSet presAssocID="{30C31604-8B9F-454B-B733-10F3F00BE571}" presName="Name56" presStyleLbl="parChTrans1D2" presStyleIdx="0" presStyleCnt="3"/>
      <dgm:spPr/>
    </dgm:pt>
    <dgm:pt modelId="{3F1F2DB2-7DC5-334E-98BE-FFF0B14BBB44}" type="pres">
      <dgm:prSet presAssocID="{456A65FB-E44E-CC40-90DB-2DF6A274E95A}" presName="text0" presStyleLbl="node1" presStyleIdx="1" presStyleCnt="4" custScaleX="149723" custScaleY="148157">
        <dgm:presLayoutVars>
          <dgm:bulletEnabled val="1"/>
        </dgm:presLayoutVars>
      </dgm:prSet>
      <dgm:spPr/>
    </dgm:pt>
    <dgm:pt modelId="{98AFE91B-BBAE-E045-9C7F-5F5BE272BBD9}" type="pres">
      <dgm:prSet presAssocID="{F8DED8D6-01FB-BA4F-A189-F032D0E3C5C8}" presName="Name56" presStyleLbl="parChTrans1D2" presStyleIdx="1" presStyleCnt="3"/>
      <dgm:spPr/>
    </dgm:pt>
    <dgm:pt modelId="{4DD4BAE3-07C9-B24E-970B-7EDA9439F267}" type="pres">
      <dgm:prSet presAssocID="{A866ED08-B9F9-8A4A-96B8-62DA2B969015}" presName="text0" presStyleLbl="node1" presStyleIdx="2" presStyleCnt="4" custScaleX="158031" custScaleY="121288">
        <dgm:presLayoutVars>
          <dgm:bulletEnabled val="1"/>
        </dgm:presLayoutVars>
      </dgm:prSet>
      <dgm:spPr/>
    </dgm:pt>
    <dgm:pt modelId="{EDC901EA-6D04-834D-B619-88172CF2379E}" type="pres">
      <dgm:prSet presAssocID="{05D2F7A8-271E-9C4B-A7D0-1AD28CA8B49A}" presName="Name56" presStyleLbl="parChTrans1D2" presStyleIdx="2" presStyleCnt="3"/>
      <dgm:spPr/>
    </dgm:pt>
    <dgm:pt modelId="{6A8CB334-B57C-9742-BC07-6303F1671F94}" type="pres">
      <dgm:prSet presAssocID="{26962E20-9A19-984B-9C6E-124D8FAAD5EF}" presName="text0" presStyleLbl="node1" presStyleIdx="3" presStyleCnt="4" custScaleX="158222" custScaleY="115968">
        <dgm:presLayoutVars>
          <dgm:bulletEnabled val="1"/>
        </dgm:presLayoutVars>
      </dgm:prSet>
      <dgm:spPr/>
    </dgm:pt>
  </dgm:ptLst>
  <dgm:cxnLst>
    <dgm:cxn modelId="{3E655715-4317-CD4A-94E8-F3B3AF4BD8EC}" type="presOf" srcId="{30C31604-8B9F-454B-B733-10F3F00BE571}" destId="{C48862AD-04B8-8743-A32C-E7237845B857}" srcOrd="0" destOrd="0" presId="urn:microsoft.com/office/officeart/2008/layout/RadialCluster"/>
    <dgm:cxn modelId="{BE096D58-A68F-8448-A487-0E8A83F4F874}" type="presOf" srcId="{A866ED08-B9F9-8A4A-96B8-62DA2B969015}" destId="{4DD4BAE3-07C9-B24E-970B-7EDA9439F267}" srcOrd="0" destOrd="0" presId="urn:microsoft.com/office/officeart/2008/layout/RadialCluster"/>
    <dgm:cxn modelId="{96DC1B59-F52C-8C4F-884C-77A56C720EFD}" type="presOf" srcId="{26962E20-9A19-984B-9C6E-124D8FAAD5EF}" destId="{6A8CB334-B57C-9742-BC07-6303F1671F94}" srcOrd="0" destOrd="0" presId="urn:microsoft.com/office/officeart/2008/layout/RadialCluster"/>
    <dgm:cxn modelId="{F261BB60-B260-6944-9E24-1A7CB3AE454A}" type="presOf" srcId="{F71CACCB-9C9F-6041-9152-B5A49037E74B}" destId="{616F07B6-FB3E-EB4D-9EF1-01E90F7E1A83}" srcOrd="0" destOrd="0" presId="urn:microsoft.com/office/officeart/2008/layout/RadialCluster"/>
    <dgm:cxn modelId="{049CC066-73AA-F340-8822-7A9904FDE487}" srcId="{F71CACCB-9C9F-6041-9152-B5A49037E74B}" destId="{26962E20-9A19-984B-9C6E-124D8FAAD5EF}" srcOrd="2" destOrd="0" parTransId="{05D2F7A8-271E-9C4B-A7D0-1AD28CA8B49A}" sibTransId="{8E241986-EA67-6940-B5C2-58A3984BF12D}"/>
    <dgm:cxn modelId="{4C9E4EB1-2247-2644-994D-FE43A200B0F0}" srcId="{F71CACCB-9C9F-6041-9152-B5A49037E74B}" destId="{A866ED08-B9F9-8A4A-96B8-62DA2B969015}" srcOrd="1" destOrd="0" parTransId="{F8DED8D6-01FB-BA4F-A189-F032D0E3C5C8}" sibTransId="{00B209F4-2927-A24E-A727-03226C4F2630}"/>
    <dgm:cxn modelId="{444714B4-3F4A-3347-A0A4-49BAF38430C7}" type="presOf" srcId="{F8DED8D6-01FB-BA4F-A189-F032D0E3C5C8}" destId="{98AFE91B-BBAE-E045-9C7F-5F5BE272BBD9}" srcOrd="0" destOrd="0" presId="urn:microsoft.com/office/officeart/2008/layout/RadialCluster"/>
    <dgm:cxn modelId="{46A9DBB8-2DD9-824B-9376-4F8BFD2BE088}" srcId="{F71CACCB-9C9F-6041-9152-B5A49037E74B}" destId="{456A65FB-E44E-CC40-90DB-2DF6A274E95A}" srcOrd="0" destOrd="0" parTransId="{30C31604-8B9F-454B-B733-10F3F00BE571}" sibTransId="{B84DB91A-D3AC-B441-8C93-8F03D855A639}"/>
    <dgm:cxn modelId="{DEAEE9CD-B379-B84A-A95E-0D29D81071E4}" srcId="{48F5C560-2BED-0D4E-8FF8-F0D55A8CB90A}" destId="{F71CACCB-9C9F-6041-9152-B5A49037E74B}" srcOrd="0" destOrd="0" parTransId="{8504314B-B04A-DA4C-811F-7171FDBD6280}" sibTransId="{4A80BB6D-3893-F145-8C4C-BBD74219E91A}"/>
    <dgm:cxn modelId="{BEA95BD9-6345-BF48-9F0D-B31EF0A13BF0}" type="presOf" srcId="{456A65FB-E44E-CC40-90DB-2DF6A274E95A}" destId="{3F1F2DB2-7DC5-334E-98BE-FFF0B14BBB44}" srcOrd="0" destOrd="0" presId="urn:microsoft.com/office/officeart/2008/layout/RadialCluster"/>
    <dgm:cxn modelId="{FE8F9BDE-4B01-F546-9689-416B344B8165}" type="presOf" srcId="{05D2F7A8-271E-9C4B-A7D0-1AD28CA8B49A}" destId="{EDC901EA-6D04-834D-B619-88172CF2379E}" srcOrd="0" destOrd="0" presId="urn:microsoft.com/office/officeart/2008/layout/RadialCluster"/>
    <dgm:cxn modelId="{1C9360E0-7A30-7340-BA2F-0D9283917FA4}" type="presOf" srcId="{48F5C560-2BED-0D4E-8FF8-F0D55A8CB90A}" destId="{EC760BB3-A861-4E46-9E43-D492E1C413E1}" srcOrd="0" destOrd="0" presId="urn:microsoft.com/office/officeart/2008/layout/RadialCluster"/>
    <dgm:cxn modelId="{ED96BBEE-B1D2-CD48-B147-A54F7DC8AD8F}" type="presParOf" srcId="{EC760BB3-A861-4E46-9E43-D492E1C413E1}" destId="{AF51859E-AA13-FC4A-886F-1E952F566DA8}" srcOrd="0" destOrd="0" presId="urn:microsoft.com/office/officeart/2008/layout/RadialCluster"/>
    <dgm:cxn modelId="{D86B7F62-E3F9-B34B-9199-CD8412EF380B}" type="presParOf" srcId="{AF51859E-AA13-FC4A-886F-1E952F566DA8}" destId="{616F07B6-FB3E-EB4D-9EF1-01E90F7E1A83}" srcOrd="0" destOrd="0" presId="urn:microsoft.com/office/officeart/2008/layout/RadialCluster"/>
    <dgm:cxn modelId="{864E9401-A1AE-0347-BE13-1EE111451827}" type="presParOf" srcId="{AF51859E-AA13-FC4A-886F-1E952F566DA8}" destId="{C48862AD-04B8-8743-A32C-E7237845B857}" srcOrd="1" destOrd="0" presId="urn:microsoft.com/office/officeart/2008/layout/RadialCluster"/>
    <dgm:cxn modelId="{2E9BD55B-9007-A748-B882-54D0A3E58863}" type="presParOf" srcId="{AF51859E-AA13-FC4A-886F-1E952F566DA8}" destId="{3F1F2DB2-7DC5-334E-98BE-FFF0B14BBB44}" srcOrd="2" destOrd="0" presId="urn:microsoft.com/office/officeart/2008/layout/RadialCluster"/>
    <dgm:cxn modelId="{CF998342-5E9B-334F-BF68-90A1C8503ED0}" type="presParOf" srcId="{AF51859E-AA13-FC4A-886F-1E952F566DA8}" destId="{98AFE91B-BBAE-E045-9C7F-5F5BE272BBD9}" srcOrd="3" destOrd="0" presId="urn:microsoft.com/office/officeart/2008/layout/RadialCluster"/>
    <dgm:cxn modelId="{2A988783-84BD-5543-AB70-C08410ED230A}" type="presParOf" srcId="{AF51859E-AA13-FC4A-886F-1E952F566DA8}" destId="{4DD4BAE3-07C9-B24E-970B-7EDA9439F267}" srcOrd="4" destOrd="0" presId="urn:microsoft.com/office/officeart/2008/layout/RadialCluster"/>
    <dgm:cxn modelId="{C7DACE28-997E-0E4B-AEA7-AC074D7BBF78}" type="presParOf" srcId="{AF51859E-AA13-FC4A-886F-1E952F566DA8}" destId="{EDC901EA-6D04-834D-B619-88172CF2379E}" srcOrd="5" destOrd="0" presId="urn:microsoft.com/office/officeart/2008/layout/RadialCluster"/>
    <dgm:cxn modelId="{DE0AB3FB-20C6-0240-A3F7-32F4179AA5F3}" type="presParOf" srcId="{AF51859E-AA13-FC4A-886F-1E952F566DA8}" destId="{6A8CB334-B57C-9742-BC07-6303F1671F9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1901FE-4096-7449-9605-4948F6CBA08D}" type="doc">
      <dgm:prSet loTypeId="urn:microsoft.com/office/officeart/2005/8/layout/pyramid1" loCatId="" qsTypeId="urn:microsoft.com/office/officeart/2005/8/quickstyle/simple1" qsCatId="simple" csTypeId="urn:microsoft.com/office/officeart/2005/8/colors/accent1_2" csCatId="accent1" phldr="1"/>
      <dgm:spPr/>
    </dgm:pt>
    <dgm:pt modelId="{C39E903B-343F-C24C-A641-2A63D4A935A7}">
      <dgm:prSet phldrT="[Text]"/>
      <dgm:spPr/>
      <dgm:t>
        <a:bodyPr/>
        <a:lstStyle/>
        <a:p>
          <a:r>
            <a:rPr lang="en-US" dirty="0"/>
            <a:t>Courses/Experiences</a:t>
          </a:r>
        </a:p>
      </dgm:t>
    </dgm:pt>
    <dgm:pt modelId="{4B049E22-5DE0-1F41-9F94-593E197EEC54}" type="parTrans" cxnId="{02F6B1A3-D47C-2943-AAEF-DCC62016D20D}">
      <dgm:prSet/>
      <dgm:spPr/>
      <dgm:t>
        <a:bodyPr/>
        <a:lstStyle/>
        <a:p>
          <a:endParaRPr lang="en-US"/>
        </a:p>
      </dgm:t>
    </dgm:pt>
    <dgm:pt modelId="{5371366D-F068-4B42-8C33-A878BC11C366}" type="sibTrans" cxnId="{02F6B1A3-D47C-2943-AAEF-DCC62016D20D}">
      <dgm:prSet/>
      <dgm:spPr/>
      <dgm:t>
        <a:bodyPr/>
        <a:lstStyle/>
        <a:p>
          <a:endParaRPr lang="en-US"/>
        </a:p>
      </dgm:t>
    </dgm:pt>
    <dgm:pt modelId="{060339A6-5A68-8441-B864-283484347333}">
      <dgm:prSet phldrT="[Text]"/>
      <dgm:spPr/>
      <dgm:t>
        <a:bodyPr/>
        <a:lstStyle/>
        <a:p>
          <a:r>
            <a:rPr lang="en-US" dirty="0"/>
            <a:t>Activities in courses/experiences</a:t>
          </a:r>
        </a:p>
      </dgm:t>
    </dgm:pt>
    <dgm:pt modelId="{1D3F2592-ED85-A44D-80D0-08305C714321}" type="parTrans" cxnId="{F001A05C-0AE0-3345-938C-29FB2A6A54C5}">
      <dgm:prSet/>
      <dgm:spPr/>
      <dgm:t>
        <a:bodyPr/>
        <a:lstStyle/>
        <a:p>
          <a:endParaRPr lang="en-US"/>
        </a:p>
      </dgm:t>
    </dgm:pt>
    <dgm:pt modelId="{357A0281-5C34-634D-A907-0761D9879629}" type="sibTrans" cxnId="{F001A05C-0AE0-3345-938C-29FB2A6A54C5}">
      <dgm:prSet/>
      <dgm:spPr/>
      <dgm:t>
        <a:bodyPr/>
        <a:lstStyle/>
        <a:p>
          <a:endParaRPr lang="en-US"/>
        </a:p>
      </dgm:t>
    </dgm:pt>
    <dgm:pt modelId="{6E18B055-5144-8A41-B515-8BCE52ED7E2C}">
      <dgm:prSet phldrT="[Text]"/>
      <dgm:spPr/>
      <dgm:t>
        <a:bodyPr/>
        <a:lstStyle/>
        <a:p>
          <a:r>
            <a:rPr lang="en-US" dirty="0"/>
            <a:t>Assignments</a:t>
          </a:r>
        </a:p>
      </dgm:t>
    </dgm:pt>
    <dgm:pt modelId="{750A7878-D566-0F44-8EAF-8165DD97426E}" type="parTrans" cxnId="{DBB1D41D-C72C-4D48-9103-C96568A868FF}">
      <dgm:prSet/>
      <dgm:spPr/>
      <dgm:t>
        <a:bodyPr/>
        <a:lstStyle/>
        <a:p>
          <a:endParaRPr lang="en-US"/>
        </a:p>
      </dgm:t>
    </dgm:pt>
    <dgm:pt modelId="{D3C33D38-27BE-2241-AB5A-5ECF2810DEB3}" type="sibTrans" cxnId="{DBB1D41D-C72C-4D48-9103-C96568A868FF}">
      <dgm:prSet/>
      <dgm:spPr/>
      <dgm:t>
        <a:bodyPr/>
        <a:lstStyle/>
        <a:p>
          <a:endParaRPr lang="en-US"/>
        </a:p>
      </dgm:t>
    </dgm:pt>
    <dgm:pt modelId="{6E4165CE-9851-A540-BDBF-A1120E37FE5B}">
      <dgm:prSet/>
      <dgm:spPr/>
      <dgm:t>
        <a:bodyPr/>
        <a:lstStyle/>
        <a:p>
          <a:r>
            <a:rPr lang="en-US" dirty="0"/>
            <a:t>Programs/General Education</a:t>
          </a:r>
        </a:p>
      </dgm:t>
    </dgm:pt>
    <dgm:pt modelId="{7A6DF35F-8AE4-FE44-9AE2-5BEF65862902}" type="parTrans" cxnId="{35317BF5-EB56-D944-A3E6-35BB6035FA28}">
      <dgm:prSet/>
      <dgm:spPr/>
      <dgm:t>
        <a:bodyPr/>
        <a:lstStyle/>
        <a:p>
          <a:endParaRPr lang="en-US"/>
        </a:p>
      </dgm:t>
    </dgm:pt>
    <dgm:pt modelId="{97848A98-C1F6-9449-B0A3-10AF801422E8}" type="sibTrans" cxnId="{35317BF5-EB56-D944-A3E6-35BB6035FA28}">
      <dgm:prSet/>
      <dgm:spPr/>
      <dgm:t>
        <a:bodyPr/>
        <a:lstStyle/>
        <a:p>
          <a:endParaRPr lang="en-US"/>
        </a:p>
      </dgm:t>
    </dgm:pt>
    <dgm:pt modelId="{282C07A9-C2F8-1F49-929E-19C001DEDF0B}">
      <dgm:prSet/>
      <dgm:spPr/>
      <dgm:t>
        <a:bodyPr/>
        <a:lstStyle/>
        <a:p>
          <a:r>
            <a:rPr lang="en-US" dirty="0"/>
            <a:t>Institutional</a:t>
          </a:r>
        </a:p>
      </dgm:t>
    </dgm:pt>
    <dgm:pt modelId="{7894AD4A-F6A5-F342-ADE7-865F524C7F08}" type="parTrans" cxnId="{F20E9DFD-6594-B842-A3D3-88D2BAA3B87B}">
      <dgm:prSet/>
      <dgm:spPr/>
      <dgm:t>
        <a:bodyPr/>
        <a:lstStyle/>
        <a:p>
          <a:endParaRPr lang="en-US"/>
        </a:p>
      </dgm:t>
    </dgm:pt>
    <dgm:pt modelId="{F2B7D0D5-F12E-C341-9A6A-20A1A9EBFF1D}" type="sibTrans" cxnId="{F20E9DFD-6594-B842-A3D3-88D2BAA3B87B}">
      <dgm:prSet/>
      <dgm:spPr/>
      <dgm:t>
        <a:bodyPr/>
        <a:lstStyle/>
        <a:p>
          <a:endParaRPr lang="en-US"/>
        </a:p>
      </dgm:t>
    </dgm:pt>
    <dgm:pt modelId="{2BE63718-8BD8-B64B-8D2D-C8CF1EDFAD28}" type="pres">
      <dgm:prSet presAssocID="{221901FE-4096-7449-9605-4948F6CBA08D}" presName="Name0" presStyleCnt="0">
        <dgm:presLayoutVars>
          <dgm:dir/>
          <dgm:animLvl val="lvl"/>
          <dgm:resizeHandles val="exact"/>
        </dgm:presLayoutVars>
      </dgm:prSet>
      <dgm:spPr/>
    </dgm:pt>
    <dgm:pt modelId="{37A9FA0D-6446-8140-AA73-EDB43DFA5EFC}" type="pres">
      <dgm:prSet presAssocID="{282C07A9-C2F8-1F49-929E-19C001DEDF0B}" presName="Name8" presStyleCnt="0"/>
      <dgm:spPr/>
    </dgm:pt>
    <dgm:pt modelId="{DBE6AEF2-703A-8B46-A853-15E6F3879F70}" type="pres">
      <dgm:prSet presAssocID="{282C07A9-C2F8-1F49-929E-19C001DEDF0B}" presName="level" presStyleLbl="node1" presStyleIdx="0" presStyleCnt="5">
        <dgm:presLayoutVars>
          <dgm:chMax val="1"/>
          <dgm:bulletEnabled val="1"/>
        </dgm:presLayoutVars>
      </dgm:prSet>
      <dgm:spPr/>
    </dgm:pt>
    <dgm:pt modelId="{26F1EE83-1264-EF4D-9766-487DC8EFF2AB}" type="pres">
      <dgm:prSet presAssocID="{282C07A9-C2F8-1F49-929E-19C001DEDF0B}" presName="levelTx" presStyleLbl="revTx" presStyleIdx="0" presStyleCnt="0">
        <dgm:presLayoutVars>
          <dgm:chMax val="1"/>
          <dgm:bulletEnabled val="1"/>
        </dgm:presLayoutVars>
      </dgm:prSet>
      <dgm:spPr/>
    </dgm:pt>
    <dgm:pt modelId="{72686137-A1F9-994A-AD1E-38FDECB1BB23}" type="pres">
      <dgm:prSet presAssocID="{6E4165CE-9851-A540-BDBF-A1120E37FE5B}" presName="Name8" presStyleCnt="0"/>
      <dgm:spPr/>
    </dgm:pt>
    <dgm:pt modelId="{13A130FE-16D5-4D48-9751-DB8297D824FF}" type="pres">
      <dgm:prSet presAssocID="{6E4165CE-9851-A540-BDBF-A1120E37FE5B}" presName="level" presStyleLbl="node1" presStyleIdx="1" presStyleCnt="5">
        <dgm:presLayoutVars>
          <dgm:chMax val="1"/>
          <dgm:bulletEnabled val="1"/>
        </dgm:presLayoutVars>
      </dgm:prSet>
      <dgm:spPr/>
    </dgm:pt>
    <dgm:pt modelId="{0227434A-5109-E34E-B57C-A31D871CE926}" type="pres">
      <dgm:prSet presAssocID="{6E4165CE-9851-A540-BDBF-A1120E37FE5B}" presName="levelTx" presStyleLbl="revTx" presStyleIdx="0" presStyleCnt="0">
        <dgm:presLayoutVars>
          <dgm:chMax val="1"/>
          <dgm:bulletEnabled val="1"/>
        </dgm:presLayoutVars>
      </dgm:prSet>
      <dgm:spPr/>
    </dgm:pt>
    <dgm:pt modelId="{D0178F62-482F-C040-9564-FECE539D9B25}" type="pres">
      <dgm:prSet presAssocID="{C39E903B-343F-C24C-A641-2A63D4A935A7}" presName="Name8" presStyleCnt="0"/>
      <dgm:spPr/>
    </dgm:pt>
    <dgm:pt modelId="{277BE439-2BF9-F04D-A654-383F09527CF8}" type="pres">
      <dgm:prSet presAssocID="{C39E903B-343F-C24C-A641-2A63D4A935A7}" presName="level" presStyleLbl="node1" presStyleIdx="2" presStyleCnt="5">
        <dgm:presLayoutVars>
          <dgm:chMax val="1"/>
          <dgm:bulletEnabled val="1"/>
        </dgm:presLayoutVars>
      </dgm:prSet>
      <dgm:spPr/>
    </dgm:pt>
    <dgm:pt modelId="{44AAAAD9-8EDE-5F4F-A9B0-0A153CDD5247}" type="pres">
      <dgm:prSet presAssocID="{C39E903B-343F-C24C-A641-2A63D4A935A7}" presName="levelTx" presStyleLbl="revTx" presStyleIdx="0" presStyleCnt="0">
        <dgm:presLayoutVars>
          <dgm:chMax val="1"/>
          <dgm:bulletEnabled val="1"/>
        </dgm:presLayoutVars>
      </dgm:prSet>
      <dgm:spPr/>
    </dgm:pt>
    <dgm:pt modelId="{D931F9C0-F691-094B-B199-96031A12FA3E}" type="pres">
      <dgm:prSet presAssocID="{060339A6-5A68-8441-B864-283484347333}" presName="Name8" presStyleCnt="0"/>
      <dgm:spPr/>
    </dgm:pt>
    <dgm:pt modelId="{A1924DC9-CD0A-A048-9F8B-FE8F407AF101}" type="pres">
      <dgm:prSet presAssocID="{060339A6-5A68-8441-B864-283484347333}" presName="level" presStyleLbl="node1" presStyleIdx="3" presStyleCnt="5">
        <dgm:presLayoutVars>
          <dgm:chMax val="1"/>
          <dgm:bulletEnabled val="1"/>
        </dgm:presLayoutVars>
      </dgm:prSet>
      <dgm:spPr/>
    </dgm:pt>
    <dgm:pt modelId="{E84654E8-6822-1742-B8B6-7DE1C8C7605C}" type="pres">
      <dgm:prSet presAssocID="{060339A6-5A68-8441-B864-283484347333}" presName="levelTx" presStyleLbl="revTx" presStyleIdx="0" presStyleCnt="0">
        <dgm:presLayoutVars>
          <dgm:chMax val="1"/>
          <dgm:bulletEnabled val="1"/>
        </dgm:presLayoutVars>
      </dgm:prSet>
      <dgm:spPr/>
    </dgm:pt>
    <dgm:pt modelId="{E882DA4F-BAA3-6944-9AC5-3AA6101042EE}" type="pres">
      <dgm:prSet presAssocID="{6E18B055-5144-8A41-B515-8BCE52ED7E2C}" presName="Name8" presStyleCnt="0"/>
      <dgm:spPr/>
    </dgm:pt>
    <dgm:pt modelId="{92B85C4F-D3E5-BB48-927A-FDF00DA04309}" type="pres">
      <dgm:prSet presAssocID="{6E18B055-5144-8A41-B515-8BCE52ED7E2C}" presName="level" presStyleLbl="node1" presStyleIdx="4" presStyleCnt="5">
        <dgm:presLayoutVars>
          <dgm:chMax val="1"/>
          <dgm:bulletEnabled val="1"/>
        </dgm:presLayoutVars>
      </dgm:prSet>
      <dgm:spPr/>
    </dgm:pt>
    <dgm:pt modelId="{AA97BB0D-57E3-B848-9414-3D82F665D38B}" type="pres">
      <dgm:prSet presAssocID="{6E18B055-5144-8A41-B515-8BCE52ED7E2C}" presName="levelTx" presStyleLbl="revTx" presStyleIdx="0" presStyleCnt="0">
        <dgm:presLayoutVars>
          <dgm:chMax val="1"/>
          <dgm:bulletEnabled val="1"/>
        </dgm:presLayoutVars>
      </dgm:prSet>
      <dgm:spPr/>
    </dgm:pt>
  </dgm:ptLst>
  <dgm:cxnLst>
    <dgm:cxn modelId="{5B567A18-453C-C545-916C-7A98A2BD5865}" type="presOf" srcId="{221901FE-4096-7449-9605-4948F6CBA08D}" destId="{2BE63718-8BD8-B64B-8D2D-C8CF1EDFAD28}" srcOrd="0" destOrd="0" presId="urn:microsoft.com/office/officeart/2005/8/layout/pyramid1"/>
    <dgm:cxn modelId="{B82D5E19-E0F8-1349-9889-A76DBE2EE00F}" type="presOf" srcId="{6E18B055-5144-8A41-B515-8BCE52ED7E2C}" destId="{AA97BB0D-57E3-B848-9414-3D82F665D38B}" srcOrd="1" destOrd="0" presId="urn:microsoft.com/office/officeart/2005/8/layout/pyramid1"/>
    <dgm:cxn modelId="{DBB1D41D-C72C-4D48-9103-C96568A868FF}" srcId="{221901FE-4096-7449-9605-4948F6CBA08D}" destId="{6E18B055-5144-8A41-B515-8BCE52ED7E2C}" srcOrd="4" destOrd="0" parTransId="{750A7878-D566-0F44-8EAF-8165DD97426E}" sibTransId="{D3C33D38-27BE-2241-AB5A-5ECF2810DEB3}"/>
    <dgm:cxn modelId="{4958023C-506A-A74F-A280-7931EC2082F7}" type="presOf" srcId="{6E4165CE-9851-A540-BDBF-A1120E37FE5B}" destId="{13A130FE-16D5-4D48-9751-DB8297D824FF}" srcOrd="0" destOrd="0" presId="urn:microsoft.com/office/officeart/2005/8/layout/pyramid1"/>
    <dgm:cxn modelId="{916CF051-5344-7A47-8456-A739D96C0DBC}" type="presOf" srcId="{6E18B055-5144-8A41-B515-8BCE52ED7E2C}" destId="{92B85C4F-D3E5-BB48-927A-FDF00DA04309}" srcOrd="0" destOrd="0" presId="urn:microsoft.com/office/officeart/2005/8/layout/pyramid1"/>
    <dgm:cxn modelId="{F001A05C-0AE0-3345-938C-29FB2A6A54C5}" srcId="{221901FE-4096-7449-9605-4948F6CBA08D}" destId="{060339A6-5A68-8441-B864-283484347333}" srcOrd="3" destOrd="0" parTransId="{1D3F2592-ED85-A44D-80D0-08305C714321}" sibTransId="{357A0281-5C34-634D-A907-0761D9879629}"/>
    <dgm:cxn modelId="{8C23016A-DDBB-344D-8DAA-BCE3EFE85629}" type="presOf" srcId="{060339A6-5A68-8441-B864-283484347333}" destId="{A1924DC9-CD0A-A048-9F8B-FE8F407AF101}" srcOrd="0" destOrd="0" presId="urn:microsoft.com/office/officeart/2005/8/layout/pyramid1"/>
    <dgm:cxn modelId="{D24D07A1-9FB1-5D42-AF32-A85C2A782668}" type="presOf" srcId="{060339A6-5A68-8441-B864-283484347333}" destId="{E84654E8-6822-1742-B8B6-7DE1C8C7605C}" srcOrd="1" destOrd="0" presId="urn:microsoft.com/office/officeart/2005/8/layout/pyramid1"/>
    <dgm:cxn modelId="{02F6B1A3-D47C-2943-AAEF-DCC62016D20D}" srcId="{221901FE-4096-7449-9605-4948F6CBA08D}" destId="{C39E903B-343F-C24C-A641-2A63D4A935A7}" srcOrd="2" destOrd="0" parTransId="{4B049E22-5DE0-1F41-9F94-593E197EEC54}" sibTransId="{5371366D-F068-4B42-8C33-A878BC11C366}"/>
    <dgm:cxn modelId="{FDF355C3-7349-A046-9E89-2770F311C22E}" type="presOf" srcId="{C39E903B-343F-C24C-A641-2A63D4A935A7}" destId="{44AAAAD9-8EDE-5F4F-A9B0-0A153CDD5247}" srcOrd="1" destOrd="0" presId="urn:microsoft.com/office/officeart/2005/8/layout/pyramid1"/>
    <dgm:cxn modelId="{1DF63AD8-3EE8-1649-A2A7-822CFD77F4CA}" type="presOf" srcId="{6E4165CE-9851-A540-BDBF-A1120E37FE5B}" destId="{0227434A-5109-E34E-B57C-A31D871CE926}" srcOrd="1" destOrd="0" presId="urn:microsoft.com/office/officeart/2005/8/layout/pyramid1"/>
    <dgm:cxn modelId="{F9FB1EDA-BB65-A540-BE43-32CF8849C324}" type="presOf" srcId="{282C07A9-C2F8-1F49-929E-19C001DEDF0B}" destId="{DBE6AEF2-703A-8B46-A853-15E6F3879F70}" srcOrd="0" destOrd="0" presId="urn:microsoft.com/office/officeart/2005/8/layout/pyramid1"/>
    <dgm:cxn modelId="{727BACDB-ED32-9D40-8A92-F2B4B15495B7}" type="presOf" srcId="{C39E903B-343F-C24C-A641-2A63D4A935A7}" destId="{277BE439-2BF9-F04D-A654-383F09527CF8}" srcOrd="0" destOrd="0" presId="urn:microsoft.com/office/officeart/2005/8/layout/pyramid1"/>
    <dgm:cxn modelId="{35317BF5-EB56-D944-A3E6-35BB6035FA28}" srcId="{221901FE-4096-7449-9605-4948F6CBA08D}" destId="{6E4165CE-9851-A540-BDBF-A1120E37FE5B}" srcOrd="1" destOrd="0" parTransId="{7A6DF35F-8AE4-FE44-9AE2-5BEF65862902}" sibTransId="{97848A98-C1F6-9449-B0A3-10AF801422E8}"/>
    <dgm:cxn modelId="{F20E9DFD-6594-B842-A3D3-88D2BAA3B87B}" srcId="{221901FE-4096-7449-9605-4948F6CBA08D}" destId="{282C07A9-C2F8-1F49-929E-19C001DEDF0B}" srcOrd="0" destOrd="0" parTransId="{7894AD4A-F6A5-F342-ADE7-865F524C7F08}" sibTransId="{F2B7D0D5-F12E-C341-9A6A-20A1A9EBFF1D}"/>
    <dgm:cxn modelId="{DA2827FE-B411-554A-9DF2-7AA2F5BCF678}" type="presOf" srcId="{282C07A9-C2F8-1F49-929E-19C001DEDF0B}" destId="{26F1EE83-1264-EF4D-9766-487DC8EFF2AB}" srcOrd="1" destOrd="0" presId="urn:microsoft.com/office/officeart/2005/8/layout/pyramid1"/>
    <dgm:cxn modelId="{80BD9D60-2BEA-BA4F-8CA1-C661792861AB}" type="presParOf" srcId="{2BE63718-8BD8-B64B-8D2D-C8CF1EDFAD28}" destId="{37A9FA0D-6446-8140-AA73-EDB43DFA5EFC}" srcOrd="0" destOrd="0" presId="urn:microsoft.com/office/officeart/2005/8/layout/pyramid1"/>
    <dgm:cxn modelId="{AAE4ED2A-87E4-214A-AE0A-0AC5299E47D3}" type="presParOf" srcId="{37A9FA0D-6446-8140-AA73-EDB43DFA5EFC}" destId="{DBE6AEF2-703A-8B46-A853-15E6F3879F70}" srcOrd="0" destOrd="0" presId="urn:microsoft.com/office/officeart/2005/8/layout/pyramid1"/>
    <dgm:cxn modelId="{09CBE152-D723-EA4A-B849-6EAAD04BB4FE}" type="presParOf" srcId="{37A9FA0D-6446-8140-AA73-EDB43DFA5EFC}" destId="{26F1EE83-1264-EF4D-9766-487DC8EFF2AB}" srcOrd="1" destOrd="0" presId="urn:microsoft.com/office/officeart/2005/8/layout/pyramid1"/>
    <dgm:cxn modelId="{EB3FEB69-5707-E341-9204-D45508B4CF20}" type="presParOf" srcId="{2BE63718-8BD8-B64B-8D2D-C8CF1EDFAD28}" destId="{72686137-A1F9-994A-AD1E-38FDECB1BB23}" srcOrd="1" destOrd="0" presId="urn:microsoft.com/office/officeart/2005/8/layout/pyramid1"/>
    <dgm:cxn modelId="{2CA0C493-C364-694F-98B8-7006FBA58AEC}" type="presParOf" srcId="{72686137-A1F9-994A-AD1E-38FDECB1BB23}" destId="{13A130FE-16D5-4D48-9751-DB8297D824FF}" srcOrd="0" destOrd="0" presId="urn:microsoft.com/office/officeart/2005/8/layout/pyramid1"/>
    <dgm:cxn modelId="{908D18A6-866C-D744-8575-BD72CE177AF4}" type="presParOf" srcId="{72686137-A1F9-994A-AD1E-38FDECB1BB23}" destId="{0227434A-5109-E34E-B57C-A31D871CE926}" srcOrd="1" destOrd="0" presId="urn:microsoft.com/office/officeart/2005/8/layout/pyramid1"/>
    <dgm:cxn modelId="{7CF75BAA-88CC-FA49-AE2A-3A728FC22AA0}" type="presParOf" srcId="{2BE63718-8BD8-B64B-8D2D-C8CF1EDFAD28}" destId="{D0178F62-482F-C040-9564-FECE539D9B25}" srcOrd="2" destOrd="0" presId="urn:microsoft.com/office/officeart/2005/8/layout/pyramid1"/>
    <dgm:cxn modelId="{150BF21D-6403-4F4B-AD83-2BD45E06952C}" type="presParOf" srcId="{D0178F62-482F-C040-9564-FECE539D9B25}" destId="{277BE439-2BF9-F04D-A654-383F09527CF8}" srcOrd="0" destOrd="0" presId="urn:microsoft.com/office/officeart/2005/8/layout/pyramid1"/>
    <dgm:cxn modelId="{7D0D19C1-3AA8-8E4B-951A-A5417602AE04}" type="presParOf" srcId="{D0178F62-482F-C040-9564-FECE539D9B25}" destId="{44AAAAD9-8EDE-5F4F-A9B0-0A153CDD5247}" srcOrd="1" destOrd="0" presId="urn:microsoft.com/office/officeart/2005/8/layout/pyramid1"/>
    <dgm:cxn modelId="{B21C0034-45AD-534F-BAAD-101AB027DE35}" type="presParOf" srcId="{2BE63718-8BD8-B64B-8D2D-C8CF1EDFAD28}" destId="{D931F9C0-F691-094B-B199-96031A12FA3E}" srcOrd="3" destOrd="0" presId="urn:microsoft.com/office/officeart/2005/8/layout/pyramid1"/>
    <dgm:cxn modelId="{C6D42A61-3D7C-4543-A927-EF7E8BB5361B}" type="presParOf" srcId="{D931F9C0-F691-094B-B199-96031A12FA3E}" destId="{A1924DC9-CD0A-A048-9F8B-FE8F407AF101}" srcOrd="0" destOrd="0" presId="urn:microsoft.com/office/officeart/2005/8/layout/pyramid1"/>
    <dgm:cxn modelId="{3588C2E3-EABE-F549-BDC7-7D98C3F74176}" type="presParOf" srcId="{D931F9C0-F691-094B-B199-96031A12FA3E}" destId="{E84654E8-6822-1742-B8B6-7DE1C8C7605C}" srcOrd="1" destOrd="0" presId="urn:microsoft.com/office/officeart/2005/8/layout/pyramid1"/>
    <dgm:cxn modelId="{6238660A-26A2-C848-AD61-5CCDDB88E83A}" type="presParOf" srcId="{2BE63718-8BD8-B64B-8D2D-C8CF1EDFAD28}" destId="{E882DA4F-BAA3-6944-9AC5-3AA6101042EE}" srcOrd="4" destOrd="0" presId="urn:microsoft.com/office/officeart/2005/8/layout/pyramid1"/>
    <dgm:cxn modelId="{A20348E5-D4CF-C54E-8370-7663B98DE0FF}" type="presParOf" srcId="{E882DA4F-BAA3-6944-9AC5-3AA6101042EE}" destId="{92B85C4F-D3E5-BB48-927A-FDF00DA04309}" srcOrd="0" destOrd="0" presId="urn:microsoft.com/office/officeart/2005/8/layout/pyramid1"/>
    <dgm:cxn modelId="{10E3F820-0C87-F048-8E37-8193ECE8D376}" type="presParOf" srcId="{E882DA4F-BAA3-6944-9AC5-3AA6101042EE}" destId="{AA97BB0D-57E3-B848-9414-3D82F665D38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B269B-6439-43DB-9E67-82AC2FF41A4A}">
      <dsp:nvSpPr>
        <dsp:cNvPr id="0" name=""/>
        <dsp:cNvSpPr/>
      </dsp:nvSpPr>
      <dsp:spPr>
        <a:xfrm>
          <a:off x="4086261" y="38818"/>
          <a:ext cx="1320107" cy="13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Write Outcomes</a:t>
          </a:r>
        </a:p>
      </dsp:txBody>
      <dsp:txXfrm>
        <a:off x="4086261" y="38818"/>
        <a:ext cx="1320107" cy="1320107"/>
      </dsp:txXfrm>
    </dsp:sp>
    <dsp:sp modelId="{34BDFAA6-7D2C-47EF-9CEE-C03A6395066E}">
      <dsp:nvSpPr>
        <dsp:cNvPr id="0" name=""/>
        <dsp:cNvSpPr/>
      </dsp:nvSpPr>
      <dsp:spPr>
        <a:xfrm>
          <a:off x="977997" y="279"/>
          <a:ext cx="4953107" cy="4953107"/>
        </a:xfrm>
        <a:prstGeom prst="circularArrow">
          <a:avLst>
            <a:gd name="adj1" fmla="val 5197"/>
            <a:gd name="adj2" fmla="val 335695"/>
            <a:gd name="adj3" fmla="val 21294131"/>
            <a:gd name="adj4" fmla="val 19765460"/>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54CA5-FE35-4B6C-BF56-AEE887DA5C03}">
      <dsp:nvSpPr>
        <dsp:cNvPr id="0" name=""/>
        <dsp:cNvSpPr/>
      </dsp:nvSpPr>
      <dsp:spPr>
        <a:xfrm>
          <a:off x="4688382" y="2495900"/>
          <a:ext cx="1712575" cy="13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Identify Assessments</a:t>
          </a:r>
        </a:p>
      </dsp:txBody>
      <dsp:txXfrm>
        <a:off x="4688382" y="2495900"/>
        <a:ext cx="1712575" cy="1320107"/>
      </dsp:txXfrm>
    </dsp:sp>
    <dsp:sp modelId="{E72B7E6C-1523-4C67-B477-4622092FDCFA}">
      <dsp:nvSpPr>
        <dsp:cNvPr id="0" name=""/>
        <dsp:cNvSpPr/>
      </dsp:nvSpPr>
      <dsp:spPr>
        <a:xfrm>
          <a:off x="977997" y="279"/>
          <a:ext cx="4953107" cy="4953107"/>
        </a:xfrm>
        <a:prstGeom prst="circularArrow">
          <a:avLst>
            <a:gd name="adj1" fmla="val 5197"/>
            <a:gd name="adj2" fmla="val 335695"/>
            <a:gd name="adj3" fmla="val 4015620"/>
            <a:gd name="adj4" fmla="val 2252586"/>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C892D-498F-419A-B194-B4970204D72C}">
      <dsp:nvSpPr>
        <dsp:cNvPr id="0" name=""/>
        <dsp:cNvSpPr/>
      </dsp:nvSpPr>
      <dsp:spPr>
        <a:xfrm>
          <a:off x="2794497" y="4014460"/>
          <a:ext cx="1320107" cy="13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charset="0"/>
              <a:ea typeface="Times New Roman" charset="0"/>
              <a:cs typeface="Times New Roman" charset="0"/>
            </a:rPr>
            <a:t>Gather Results</a:t>
          </a:r>
        </a:p>
      </dsp:txBody>
      <dsp:txXfrm>
        <a:off x="2794497" y="4014460"/>
        <a:ext cx="1320107" cy="1320107"/>
      </dsp:txXfrm>
    </dsp:sp>
    <dsp:sp modelId="{6526B300-7B0F-4CC0-9825-A17E4C044797}">
      <dsp:nvSpPr>
        <dsp:cNvPr id="0" name=""/>
        <dsp:cNvSpPr/>
      </dsp:nvSpPr>
      <dsp:spPr>
        <a:xfrm>
          <a:off x="977997" y="279"/>
          <a:ext cx="4953107" cy="4953107"/>
        </a:xfrm>
        <a:prstGeom prst="circularArrow">
          <a:avLst>
            <a:gd name="adj1" fmla="val 5197"/>
            <a:gd name="adj2" fmla="val 335695"/>
            <a:gd name="adj3" fmla="val 8211719"/>
            <a:gd name="adj4" fmla="val 6448686"/>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7E19E-2EA3-40B2-88E3-A8935550E75D}">
      <dsp:nvSpPr>
        <dsp:cNvPr id="0" name=""/>
        <dsp:cNvSpPr/>
      </dsp:nvSpPr>
      <dsp:spPr>
        <a:xfrm>
          <a:off x="704378" y="2495900"/>
          <a:ext cx="1320107" cy="13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latin typeface="Times New Roman" charset="0"/>
              <a:ea typeface="Times New Roman" charset="0"/>
              <a:cs typeface="Times New Roman" charset="0"/>
            </a:rPr>
            <a:t>Package Results</a:t>
          </a:r>
        </a:p>
      </dsp:txBody>
      <dsp:txXfrm>
        <a:off x="704378" y="2495900"/>
        <a:ext cx="1320107" cy="1320107"/>
      </dsp:txXfrm>
    </dsp:sp>
    <dsp:sp modelId="{2DB0FF9C-5BB8-4F21-BBE7-B645AAD01BCA}">
      <dsp:nvSpPr>
        <dsp:cNvPr id="0" name=""/>
        <dsp:cNvSpPr/>
      </dsp:nvSpPr>
      <dsp:spPr>
        <a:xfrm>
          <a:off x="977997" y="279"/>
          <a:ext cx="4953107" cy="4953107"/>
        </a:xfrm>
        <a:prstGeom prst="circularArrow">
          <a:avLst>
            <a:gd name="adj1" fmla="val 5197"/>
            <a:gd name="adj2" fmla="val 335695"/>
            <a:gd name="adj3" fmla="val 12298846"/>
            <a:gd name="adj4" fmla="val 10770174"/>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907CB-9A06-47CB-BD62-9A82F561B161}">
      <dsp:nvSpPr>
        <dsp:cNvPr id="0" name=""/>
        <dsp:cNvSpPr/>
      </dsp:nvSpPr>
      <dsp:spPr>
        <a:xfrm>
          <a:off x="1502733" y="38818"/>
          <a:ext cx="1320107" cy="13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latin typeface="Times New Roman" charset="0"/>
              <a:ea typeface="Times New Roman" charset="0"/>
              <a:cs typeface="Times New Roman" charset="0"/>
            </a:rPr>
            <a:t>Submit Reports</a:t>
          </a:r>
        </a:p>
      </dsp:txBody>
      <dsp:txXfrm>
        <a:off x="1502733" y="38818"/>
        <a:ext cx="1320107" cy="1320107"/>
      </dsp:txXfrm>
    </dsp:sp>
    <dsp:sp modelId="{13340EEA-76E2-4FE0-810A-DD2F7AB6655E}">
      <dsp:nvSpPr>
        <dsp:cNvPr id="0" name=""/>
        <dsp:cNvSpPr/>
      </dsp:nvSpPr>
      <dsp:spPr>
        <a:xfrm>
          <a:off x="977997" y="279"/>
          <a:ext cx="4953107" cy="4953107"/>
        </a:xfrm>
        <a:prstGeom prst="circularArrow">
          <a:avLst>
            <a:gd name="adj1" fmla="val 5197"/>
            <a:gd name="adj2" fmla="val 335695"/>
            <a:gd name="adj3" fmla="val 16866605"/>
            <a:gd name="adj4" fmla="val 15197700"/>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8E6F4-0532-41EF-9F35-49FB1B089B03}">
      <dsp:nvSpPr>
        <dsp:cNvPr id="0" name=""/>
        <dsp:cNvSpPr/>
      </dsp:nvSpPr>
      <dsp:spPr>
        <a:xfrm>
          <a:off x="4680850" y="63374"/>
          <a:ext cx="1329389" cy="134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Name Expectations for Learning</a:t>
          </a:r>
        </a:p>
      </dsp:txBody>
      <dsp:txXfrm>
        <a:off x="4680850" y="63374"/>
        <a:ext cx="1329389" cy="1345835"/>
      </dsp:txXfrm>
    </dsp:sp>
    <dsp:sp modelId="{FB03E683-6513-477A-903B-C95E85FDA2EE}">
      <dsp:nvSpPr>
        <dsp:cNvPr id="0" name=""/>
        <dsp:cNvSpPr/>
      </dsp:nvSpPr>
      <dsp:spPr>
        <a:xfrm>
          <a:off x="1450622" y="-20900"/>
          <a:ext cx="5053865" cy="5053865"/>
        </a:xfrm>
        <a:prstGeom prst="circularArrow">
          <a:avLst>
            <a:gd name="adj1" fmla="val 5193"/>
            <a:gd name="adj2" fmla="val 335378"/>
            <a:gd name="adj3" fmla="val 21325371"/>
            <a:gd name="adj4" fmla="val 19843192"/>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60F52-30D4-46D6-B483-422FD70F3280}">
      <dsp:nvSpPr>
        <dsp:cNvPr id="0" name=""/>
        <dsp:cNvSpPr/>
      </dsp:nvSpPr>
      <dsp:spPr>
        <a:xfrm>
          <a:off x="5237181" y="2545660"/>
          <a:ext cx="1745952" cy="134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Communicate Expectations to Learners</a:t>
          </a:r>
        </a:p>
      </dsp:txBody>
      <dsp:txXfrm>
        <a:off x="5237181" y="2545660"/>
        <a:ext cx="1745952" cy="1345835"/>
      </dsp:txXfrm>
    </dsp:sp>
    <dsp:sp modelId="{97747594-3DB6-4672-87FC-426482259A07}">
      <dsp:nvSpPr>
        <dsp:cNvPr id="0" name=""/>
        <dsp:cNvSpPr/>
      </dsp:nvSpPr>
      <dsp:spPr>
        <a:xfrm>
          <a:off x="1450362" y="-1363"/>
          <a:ext cx="5053865" cy="5053865"/>
        </a:xfrm>
        <a:prstGeom prst="circularArrow">
          <a:avLst>
            <a:gd name="adj1" fmla="val 5193"/>
            <a:gd name="adj2" fmla="val 335378"/>
            <a:gd name="adj3" fmla="val 4016956"/>
            <a:gd name="adj4" fmla="val 2251359"/>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9D599-9A6D-4D63-BC24-5F14DD22713B}">
      <dsp:nvSpPr>
        <dsp:cNvPr id="0" name=""/>
        <dsp:cNvSpPr/>
      </dsp:nvSpPr>
      <dsp:spPr>
        <a:xfrm>
          <a:off x="3304377" y="4095276"/>
          <a:ext cx="1345835" cy="134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charset="0"/>
              <a:ea typeface="Times New Roman" charset="0"/>
              <a:cs typeface="Times New Roman" charset="0"/>
            </a:rPr>
            <a:t>Collect Student Work</a:t>
          </a:r>
          <a:endParaRPr lang="en-US" sz="2000" kern="1200">
            <a:latin typeface="Times New Roman" charset="0"/>
            <a:ea typeface="Times New Roman" charset="0"/>
            <a:cs typeface="Times New Roman" charset="0"/>
          </a:endParaRPr>
        </a:p>
      </dsp:txBody>
      <dsp:txXfrm>
        <a:off x="3304377" y="4095276"/>
        <a:ext cx="1345835" cy="1345835"/>
      </dsp:txXfrm>
    </dsp:sp>
    <dsp:sp modelId="{834A370C-1391-4421-8F1D-92475D25CC23}">
      <dsp:nvSpPr>
        <dsp:cNvPr id="0" name=""/>
        <dsp:cNvSpPr/>
      </dsp:nvSpPr>
      <dsp:spPr>
        <a:xfrm>
          <a:off x="1450362" y="-1363"/>
          <a:ext cx="5053865" cy="5053865"/>
        </a:xfrm>
        <a:prstGeom prst="circularArrow">
          <a:avLst>
            <a:gd name="adj1" fmla="val 5193"/>
            <a:gd name="adj2" fmla="val 335378"/>
            <a:gd name="adj3" fmla="val 8213263"/>
            <a:gd name="adj4" fmla="val 6447665"/>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43636-4085-463D-AA67-7967D3B9A721}">
      <dsp:nvSpPr>
        <dsp:cNvPr id="0" name=""/>
        <dsp:cNvSpPr/>
      </dsp:nvSpPr>
      <dsp:spPr>
        <a:xfrm>
          <a:off x="1171513" y="2545660"/>
          <a:ext cx="1345835" cy="134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charset="0"/>
              <a:ea typeface="Times New Roman" charset="0"/>
              <a:cs typeface="Times New Roman" charset="0"/>
            </a:rPr>
            <a:t>Determine Extent of  Learning</a:t>
          </a:r>
          <a:endParaRPr lang="en-US" sz="2000" kern="1200">
            <a:latin typeface="Times New Roman" charset="0"/>
            <a:ea typeface="Times New Roman" charset="0"/>
            <a:cs typeface="Times New Roman" charset="0"/>
          </a:endParaRPr>
        </a:p>
      </dsp:txBody>
      <dsp:txXfrm>
        <a:off x="1171513" y="2545660"/>
        <a:ext cx="1345835" cy="1345835"/>
      </dsp:txXfrm>
    </dsp:sp>
    <dsp:sp modelId="{987506CA-A909-4DC4-BC1E-4FDF034E1999}">
      <dsp:nvSpPr>
        <dsp:cNvPr id="0" name=""/>
        <dsp:cNvSpPr/>
      </dsp:nvSpPr>
      <dsp:spPr>
        <a:xfrm>
          <a:off x="1450362" y="-1363"/>
          <a:ext cx="5053865" cy="5053865"/>
        </a:xfrm>
        <a:prstGeom prst="circularArrow">
          <a:avLst>
            <a:gd name="adj1" fmla="val 5193"/>
            <a:gd name="adj2" fmla="val 335378"/>
            <a:gd name="adj3" fmla="val 12300292"/>
            <a:gd name="adj4" fmla="val 10769201"/>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72EAB-5F36-4A76-BBAF-2C0421ECCAEE}">
      <dsp:nvSpPr>
        <dsp:cNvPr id="0" name=""/>
        <dsp:cNvSpPr/>
      </dsp:nvSpPr>
      <dsp:spPr>
        <a:xfrm>
          <a:off x="1986195" y="38329"/>
          <a:ext cx="1345835" cy="134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charset="0"/>
              <a:ea typeface="Times New Roman" charset="0"/>
              <a:cs typeface="Times New Roman" charset="0"/>
            </a:rPr>
            <a:t>Strategize New Student Success Plans</a:t>
          </a:r>
          <a:endParaRPr lang="en-US" sz="2000" kern="1200">
            <a:latin typeface="Times New Roman" charset="0"/>
            <a:ea typeface="Times New Roman" charset="0"/>
            <a:cs typeface="Times New Roman" charset="0"/>
          </a:endParaRPr>
        </a:p>
      </dsp:txBody>
      <dsp:txXfrm>
        <a:off x="1986195" y="38329"/>
        <a:ext cx="1345835" cy="1345835"/>
      </dsp:txXfrm>
    </dsp:sp>
    <dsp:sp modelId="{E81D17DA-F64E-4F83-96EF-4E256B374479}">
      <dsp:nvSpPr>
        <dsp:cNvPr id="0" name=""/>
        <dsp:cNvSpPr/>
      </dsp:nvSpPr>
      <dsp:spPr>
        <a:xfrm>
          <a:off x="1466796" y="-6370"/>
          <a:ext cx="5053865" cy="5053865"/>
        </a:xfrm>
        <a:prstGeom prst="circularArrow">
          <a:avLst>
            <a:gd name="adj1" fmla="val 5193"/>
            <a:gd name="adj2" fmla="val 335378"/>
            <a:gd name="adj3" fmla="val 16935136"/>
            <a:gd name="adj4" fmla="val 15170348"/>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F07B6-FB3E-EB4D-9EF1-01E90F7E1A83}">
      <dsp:nvSpPr>
        <dsp:cNvPr id="0" name=""/>
        <dsp:cNvSpPr/>
      </dsp:nvSpPr>
      <dsp:spPr>
        <a:xfrm>
          <a:off x="2227433" y="1747537"/>
          <a:ext cx="1569852" cy="807987"/>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Assignment </a:t>
          </a:r>
        </a:p>
      </dsp:txBody>
      <dsp:txXfrm>
        <a:off x="2266876" y="1786980"/>
        <a:ext cx="1490966" cy="729101"/>
      </dsp:txXfrm>
    </dsp:sp>
    <dsp:sp modelId="{C48862AD-04B8-8743-A32C-E7237845B857}">
      <dsp:nvSpPr>
        <dsp:cNvPr id="0" name=""/>
        <dsp:cNvSpPr/>
      </dsp:nvSpPr>
      <dsp:spPr>
        <a:xfrm rot="16199450">
          <a:off x="2735312" y="1470600"/>
          <a:ext cx="553875" cy="0"/>
        </a:xfrm>
        <a:custGeom>
          <a:avLst/>
          <a:gdLst/>
          <a:ahLst/>
          <a:cxnLst/>
          <a:rect l="0" t="0" r="0" b="0"/>
          <a:pathLst>
            <a:path>
              <a:moveTo>
                <a:pt x="0" y="0"/>
              </a:moveTo>
              <a:lnTo>
                <a:pt x="553875"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F2DB2-7DC5-334E-98BE-FFF0B14BBB44}">
      <dsp:nvSpPr>
        <dsp:cNvPr id="0" name=""/>
        <dsp:cNvSpPr/>
      </dsp:nvSpPr>
      <dsp:spPr>
        <a:xfrm>
          <a:off x="2444972" y="71239"/>
          <a:ext cx="1134287" cy="112242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Scaffolding Learning</a:t>
          </a:r>
        </a:p>
      </dsp:txBody>
      <dsp:txXfrm>
        <a:off x="2499764" y="126031"/>
        <a:ext cx="1024703" cy="1012839"/>
      </dsp:txXfrm>
    </dsp:sp>
    <dsp:sp modelId="{98AFE91B-BBAE-E045-9C7F-5F5BE272BBD9}">
      <dsp:nvSpPr>
        <dsp:cNvPr id="0" name=""/>
        <dsp:cNvSpPr/>
      </dsp:nvSpPr>
      <dsp:spPr>
        <a:xfrm rot="2150933">
          <a:off x="3531007" y="2680724"/>
          <a:ext cx="427558" cy="0"/>
        </a:xfrm>
        <a:custGeom>
          <a:avLst/>
          <a:gdLst/>
          <a:ahLst/>
          <a:cxnLst/>
          <a:rect l="0" t="0" r="0" b="0"/>
          <a:pathLst>
            <a:path>
              <a:moveTo>
                <a:pt x="0" y="0"/>
              </a:moveTo>
              <a:lnTo>
                <a:pt x="427558"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D4BAE3-07C9-B24E-970B-7EDA9439F267}">
      <dsp:nvSpPr>
        <dsp:cNvPr id="0" name=""/>
        <dsp:cNvSpPr/>
      </dsp:nvSpPr>
      <dsp:spPr>
        <a:xfrm>
          <a:off x="3918068" y="2779002"/>
          <a:ext cx="1197228" cy="918866"/>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Evaluative Criteria</a:t>
          </a:r>
        </a:p>
      </dsp:txBody>
      <dsp:txXfrm>
        <a:off x="3962923" y="2823857"/>
        <a:ext cx="1107518" cy="829156"/>
      </dsp:txXfrm>
    </dsp:sp>
    <dsp:sp modelId="{EDC901EA-6D04-834D-B619-88172CF2379E}">
      <dsp:nvSpPr>
        <dsp:cNvPr id="0" name=""/>
        <dsp:cNvSpPr/>
      </dsp:nvSpPr>
      <dsp:spPr>
        <a:xfrm rot="8649595">
          <a:off x="2066462" y="2680533"/>
          <a:ext cx="426995" cy="0"/>
        </a:xfrm>
        <a:custGeom>
          <a:avLst/>
          <a:gdLst/>
          <a:ahLst/>
          <a:cxnLst/>
          <a:rect l="0" t="0" r="0" b="0"/>
          <a:pathLst>
            <a:path>
              <a:moveTo>
                <a:pt x="0" y="0"/>
              </a:moveTo>
              <a:lnTo>
                <a:pt x="426995"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8CB334-B57C-9742-BC07-6303F1671F94}">
      <dsp:nvSpPr>
        <dsp:cNvPr id="0" name=""/>
        <dsp:cNvSpPr/>
      </dsp:nvSpPr>
      <dsp:spPr>
        <a:xfrm>
          <a:off x="908212" y="2799154"/>
          <a:ext cx="1198675" cy="87856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Learning Outcomes</a:t>
          </a:r>
        </a:p>
      </dsp:txBody>
      <dsp:txXfrm>
        <a:off x="951100" y="2842042"/>
        <a:ext cx="1112899" cy="792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F07B6-FB3E-EB4D-9EF1-01E90F7E1A83}">
      <dsp:nvSpPr>
        <dsp:cNvPr id="0" name=""/>
        <dsp:cNvSpPr/>
      </dsp:nvSpPr>
      <dsp:spPr>
        <a:xfrm>
          <a:off x="982836" y="899907"/>
          <a:ext cx="808406" cy="416078"/>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Assignment </a:t>
          </a:r>
        </a:p>
      </dsp:txBody>
      <dsp:txXfrm>
        <a:off x="1003147" y="920218"/>
        <a:ext cx="767784" cy="375456"/>
      </dsp:txXfrm>
    </dsp:sp>
    <dsp:sp modelId="{C48862AD-04B8-8743-A32C-E7237845B857}">
      <dsp:nvSpPr>
        <dsp:cNvPr id="0" name=""/>
        <dsp:cNvSpPr/>
      </dsp:nvSpPr>
      <dsp:spPr>
        <a:xfrm rot="16199450">
          <a:off x="1244372" y="757296"/>
          <a:ext cx="285221" cy="0"/>
        </a:xfrm>
        <a:custGeom>
          <a:avLst/>
          <a:gdLst/>
          <a:ahLst/>
          <a:cxnLst/>
          <a:rect l="0" t="0" r="0" b="0"/>
          <a:pathLst>
            <a:path>
              <a:moveTo>
                <a:pt x="0" y="0"/>
              </a:moveTo>
              <a:lnTo>
                <a:pt x="285221"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F2DB2-7DC5-334E-98BE-FFF0B14BBB44}">
      <dsp:nvSpPr>
        <dsp:cNvPr id="0" name=""/>
        <dsp:cNvSpPr/>
      </dsp:nvSpPr>
      <dsp:spPr>
        <a:xfrm>
          <a:off x="1094860" y="36685"/>
          <a:ext cx="584109" cy="5780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kern="1200" dirty="0"/>
            <a:t>Scaffolding Learning</a:t>
          </a:r>
        </a:p>
      </dsp:txBody>
      <dsp:txXfrm>
        <a:off x="1123076" y="64901"/>
        <a:ext cx="527677" cy="521568"/>
      </dsp:txXfrm>
    </dsp:sp>
    <dsp:sp modelId="{98AFE91B-BBAE-E045-9C7F-5F5BE272BBD9}">
      <dsp:nvSpPr>
        <dsp:cNvPr id="0" name=""/>
        <dsp:cNvSpPr/>
      </dsp:nvSpPr>
      <dsp:spPr>
        <a:xfrm rot="2150933">
          <a:off x="1654121" y="1380458"/>
          <a:ext cx="220174" cy="0"/>
        </a:xfrm>
        <a:custGeom>
          <a:avLst/>
          <a:gdLst/>
          <a:ahLst/>
          <a:cxnLst/>
          <a:rect l="0" t="0" r="0" b="0"/>
          <a:pathLst>
            <a:path>
              <a:moveTo>
                <a:pt x="0" y="0"/>
              </a:moveTo>
              <a:lnTo>
                <a:pt x="22017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D4BAE3-07C9-B24E-970B-7EDA9439F267}">
      <dsp:nvSpPr>
        <dsp:cNvPr id="0" name=""/>
        <dsp:cNvSpPr/>
      </dsp:nvSpPr>
      <dsp:spPr>
        <a:xfrm>
          <a:off x="1853441" y="1431067"/>
          <a:ext cx="616521" cy="473176"/>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Evaluative Criteria</a:t>
          </a:r>
        </a:p>
      </dsp:txBody>
      <dsp:txXfrm>
        <a:off x="1876540" y="1454166"/>
        <a:ext cx="570323" cy="426978"/>
      </dsp:txXfrm>
    </dsp:sp>
    <dsp:sp modelId="{EDC901EA-6D04-834D-B619-88172CF2379E}">
      <dsp:nvSpPr>
        <dsp:cNvPr id="0" name=""/>
        <dsp:cNvSpPr/>
      </dsp:nvSpPr>
      <dsp:spPr>
        <a:xfrm rot="8649595">
          <a:off x="899943" y="1380359"/>
          <a:ext cx="219884" cy="0"/>
        </a:xfrm>
        <a:custGeom>
          <a:avLst/>
          <a:gdLst/>
          <a:ahLst/>
          <a:cxnLst/>
          <a:rect l="0" t="0" r="0" b="0"/>
          <a:pathLst>
            <a:path>
              <a:moveTo>
                <a:pt x="0" y="0"/>
              </a:moveTo>
              <a:lnTo>
                <a:pt x="21988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8CB334-B57C-9742-BC07-6303F1671F94}">
      <dsp:nvSpPr>
        <dsp:cNvPr id="0" name=""/>
        <dsp:cNvSpPr/>
      </dsp:nvSpPr>
      <dsp:spPr>
        <a:xfrm>
          <a:off x="303494" y="1441444"/>
          <a:ext cx="617266" cy="452422"/>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Learning Outcomes</a:t>
          </a:r>
        </a:p>
      </dsp:txBody>
      <dsp:txXfrm>
        <a:off x="325579" y="1463529"/>
        <a:ext cx="573096" cy="408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F07B6-FB3E-EB4D-9EF1-01E90F7E1A83}">
      <dsp:nvSpPr>
        <dsp:cNvPr id="0" name=""/>
        <dsp:cNvSpPr/>
      </dsp:nvSpPr>
      <dsp:spPr>
        <a:xfrm>
          <a:off x="889586" y="974723"/>
          <a:ext cx="875615" cy="45067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Assignment </a:t>
          </a:r>
        </a:p>
      </dsp:txBody>
      <dsp:txXfrm>
        <a:off x="911586" y="996723"/>
        <a:ext cx="831615" cy="406670"/>
      </dsp:txXfrm>
    </dsp:sp>
    <dsp:sp modelId="{C48862AD-04B8-8743-A32C-E7237845B857}">
      <dsp:nvSpPr>
        <dsp:cNvPr id="0" name=""/>
        <dsp:cNvSpPr/>
      </dsp:nvSpPr>
      <dsp:spPr>
        <a:xfrm rot="16199450">
          <a:off x="1172866" y="820256"/>
          <a:ext cx="308934" cy="0"/>
        </a:xfrm>
        <a:custGeom>
          <a:avLst/>
          <a:gdLst/>
          <a:ahLst/>
          <a:cxnLst/>
          <a:rect l="0" t="0" r="0" b="0"/>
          <a:pathLst>
            <a:path>
              <a:moveTo>
                <a:pt x="0" y="0"/>
              </a:moveTo>
              <a:lnTo>
                <a:pt x="30893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F2DB2-7DC5-334E-98BE-FFF0B14BBB44}">
      <dsp:nvSpPr>
        <dsp:cNvPr id="0" name=""/>
        <dsp:cNvSpPr/>
      </dsp:nvSpPr>
      <dsp:spPr>
        <a:xfrm>
          <a:off x="1010923" y="39734"/>
          <a:ext cx="632671" cy="62605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Scaffolding Learning</a:t>
          </a:r>
        </a:p>
      </dsp:txBody>
      <dsp:txXfrm>
        <a:off x="1041484" y="70295"/>
        <a:ext cx="571549" cy="564931"/>
      </dsp:txXfrm>
    </dsp:sp>
    <dsp:sp modelId="{98AFE91B-BBAE-E045-9C7F-5F5BE272BBD9}">
      <dsp:nvSpPr>
        <dsp:cNvPr id="0" name=""/>
        <dsp:cNvSpPr/>
      </dsp:nvSpPr>
      <dsp:spPr>
        <a:xfrm rot="2150933">
          <a:off x="1616680" y="1495226"/>
          <a:ext cx="238479" cy="0"/>
        </a:xfrm>
        <a:custGeom>
          <a:avLst/>
          <a:gdLst/>
          <a:ahLst/>
          <a:cxnLst/>
          <a:rect l="0" t="0" r="0" b="0"/>
          <a:pathLst>
            <a:path>
              <a:moveTo>
                <a:pt x="0" y="0"/>
              </a:moveTo>
              <a:lnTo>
                <a:pt x="238479"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D4BAE3-07C9-B24E-970B-7EDA9439F267}">
      <dsp:nvSpPr>
        <dsp:cNvPr id="0" name=""/>
        <dsp:cNvSpPr/>
      </dsp:nvSpPr>
      <dsp:spPr>
        <a:xfrm>
          <a:off x="1832571" y="1550043"/>
          <a:ext cx="667777" cy="5125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Evaluative Criteria</a:t>
          </a:r>
        </a:p>
      </dsp:txBody>
      <dsp:txXfrm>
        <a:off x="1857590" y="1575062"/>
        <a:ext cx="617739" cy="462477"/>
      </dsp:txXfrm>
    </dsp:sp>
    <dsp:sp modelId="{EDC901EA-6D04-834D-B619-88172CF2379E}">
      <dsp:nvSpPr>
        <dsp:cNvPr id="0" name=""/>
        <dsp:cNvSpPr/>
      </dsp:nvSpPr>
      <dsp:spPr>
        <a:xfrm rot="8649595">
          <a:off x="799802" y="1495120"/>
          <a:ext cx="238165" cy="0"/>
        </a:xfrm>
        <a:custGeom>
          <a:avLst/>
          <a:gdLst/>
          <a:ahLst/>
          <a:cxnLst/>
          <a:rect l="0" t="0" r="0" b="0"/>
          <a:pathLst>
            <a:path>
              <a:moveTo>
                <a:pt x="0" y="0"/>
              </a:moveTo>
              <a:lnTo>
                <a:pt x="238165"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8CB334-B57C-9742-BC07-6303F1671F94}">
      <dsp:nvSpPr>
        <dsp:cNvPr id="0" name=""/>
        <dsp:cNvSpPr/>
      </dsp:nvSpPr>
      <dsp:spPr>
        <a:xfrm>
          <a:off x="153765" y="1561283"/>
          <a:ext cx="668584" cy="49003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Learning Outcomes</a:t>
          </a:r>
        </a:p>
      </dsp:txBody>
      <dsp:txXfrm>
        <a:off x="177687" y="1585205"/>
        <a:ext cx="620740" cy="442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F07B6-FB3E-EB4D-9EF1-01E90F7E1A83}">
      <dsp:nvSpPr>
        <dsp:cNvPr id="0" name=""/>
        <dsp:cNvSpPr/>
      </dsp:nvSpPr>
      <dsp:spPr>
        <a:xfrm>
          <a:off x="888745" y="974723"/>
          <a:ext cx="875615" cy="45067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Assignment </a:t>
          </a:r>
        </a:p>
      </dsp:txBody>
      <dsp:txXfrm>
        <a:off x="910745" y="996723"/>
        <a:ext cx="831615" cy="406670"/>
      </dsp:txXfrm>
    </dsp:sp>
    <dsp:sp modelId="{C48862AD-04B8-8743-A32C-E7237845B857}">
      <dsp:nvSpPr>
        <dsp:cNvPr id="0" name=""/>
        <dsp:cNvSpPr/>
      </dsp:nvSpPr>
      <dsp:spPr>
        <a:xfrm rot="16199450">
          <a:off x="1172025" y="820256"/>
          <a:ext cx="308934" cy="0"/>
        </a:xfrm>
        <a:custGeom>
          <a:avLst/>
          <a:gdLst/>
          <a:ahLst/>
          <a:cxnLst/>
          <a:rect l="0" t="0" r="0" b="0"/>
          <a:pathLst>
            <a:path>
              <a:moveTo>
                <a:pt x="0" y="0"/>
              </a:moveTo>
              <a:lnTo>
                <a:pt x="30893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F2DB2-7DC5-334E-98BE-FFF0B14BBB44}">
      <dsp:nvSpPr>
        <dsp:cNvPr id="0" name=""/>
        <dsp:cNvSpPr/>
      </dsp:nvSpPr>
      <dsp:spPr>
        <a:xfrm>
          <a:off x="1010082" y="39734"/>
          <a:ext cx="632671" cy="62605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Scaffolding Learning</a:t>
          </a:r>
        </a:p>
      </dsp:txBody>
      <dsp:txXfrm>
        <a:off x="1040643" y="70295"/>
        <a:ext cx="571549" cy="564931"/>
      </dsp:txXfrm>
    </dsp:sp>
    <dsp:sp modelId="{98AFE91B-BBAE-E045-9C7F-5F5BE272BBD9}">
      <dsp:nvSpPr>
        <dsp:cNvPr id="0" name=""/>
        <dsp:cNvSpPr/>
      </dsp:nvSpPr>
      <dsp:spPr>
        <a:xfrm rot="2150933">
          <a:off x="1615839" y="1495226"/>
          <a:ext cx="238479" cy="0"/>
        </a:xfrm>
        <a:custGeom>
          <a:avLst/>
          <a:gdLst/>
          <a:ahLst/>
          <a:cxnLst/>
          <a:rect l="0" t="0" r="0" b="0"/>
          <a:pathLst>
            <a:path>
              <a:moveTo>
                <a:pt x="0" y="0"/>
              </a:moveTo>
              <a:lnTo>
                <a:pt x="238479"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D4BAE3-07C9-B24E-970B-7EDA9439F267}">
      <dsp:nvSpPr>
        <dsp:cNvPr id="0" name=""/>
        <dsp:cNvSpPr/>
      </dsp:nvSpPr>
      <dsp:spPr>
        <a:xfrm>
          <a:off x="1831730" y="1550043"/>
          <a:ext cx="667777" cy="5125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Evaluative Criteria</a:t>
          </a:r>
        </a:p>
      </dsp:txBody>
      <dsp:txXfrm>
        <a:off x="1856749" y="1575062"/>
        <a:ext cx="617739" cy="462477"/>
      </dsp:txXfrm>
    </dsp:sp>
    <dsp:sp modelId="{EDC901EA-6D04-834D-B619-88172CF2379E}">
      <dsp:nvSpPr>
        <dsp:cNvPr id="0" name=""/>
        <dsp:cNvSpPr/>
      </dsp:nvSpPr>
      <dsp:spPr>
        <a:xfrm rot="8649595">
          <a:off x="798961" y="1495120"/>
          <a:ext cx="238165" cy="0"/>
        </a:xfrm>
        <a:custGeom>
          <a:avLst/>
          <a:gdLst/>
          <a:ahLst/>
          <a:cxnLst/>
          <a:rect l="0" t="0" r="0" b="0"/>
          <a:pathLst>
            <a:path>
              <a:moveTo>
                <a:pt x="0" y="0"/>
              </a:moveTo>
              <a:lnTo>
                <a:pt x="238165"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8CB334-B57C-9742-BC07-6303F1671F94}">
      <dsp:nvSpPr>
        <dsp:cNvPr id="0" name=""/>
        <dsp:cNvSpPr/>
      </dsp:nvSpPr>
      <dsp:spPr>
        <a:xfrm>
          <a:off x="152924" y="1561283"/>
          <a:ext cx="668584" cy="49003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Learning Outcomes</a:t>
          </a:r>
        </a:p>
      </dsp:txBody>
      <dsp:txXfrm>
        <a:off x="176846" y="1585205"/>
        <a:ext cx="620740" cy="442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F07B6-FB3E-EB4D-9EF1-01E90F7E1A83}">
      <dsp:nvSpPr>
        <dsp:cNvPr id="0" name=""/>
        <dsp:cNvSpPr/>
      </dsp:nvSpPr>
      <dsp:spPr>
        <a:xfrm>
          <a:off x="888745" y="974723"/>
          <a:ext cx="875615" cy="45067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Assignment </a:t>
          </a:r>
        </a:p>
      </dsp:txBody>
      <dsp:txXfrm>
        <a:off x="910745" y="996723"/>
        <a:ext cx="831615" cy="406670"/>
      </dsp:txXfrm>
    </dsp:sp>
    <dsp:sp modelId="{C48862AD-04B8-8743-A32C-E7237845B857}">
      <dsp:nvSpPr>
        <dsp:cNvPr id="0" name=""/>
        <dsp:cNvSpPr/>
      </dsp:nvSpPr>
      <dsp:spPr>
        <a:xfrm rot="16199450">
          <a:off x="1172025" y="820256"/>
          <a:ext cx="308934" cy="0"/>
        </a:xfrm>
        <a:custGeom>
          <a:avLst/>
          <a:gdLst/>
          <a:ahLst/>
          <a:cxnLst/>
          <a:rect l="0" t="0" r="0" b="0"/>
          <a:pathLst>
            <a:path>
              <a:moveTo>
                <a:pt x="0" y="0"/>
              </a:moveTo>
              <a:lnTo>
                <a:pt x="308934"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1F2DB2-7DC5-334E-98BE-FFF0B14BBB44}">
      <dsp:nvSpPr>
        <dsp:cNvPr id="0" name=""/>
        <dsp:cNvSpPr/>
      </dsp:nvSpPr>
      <dsp:spPr>
        <a:xfrm>
          <a:off x="1010082" y="39734"/>
          <a:ext cx="632671" cy="626053"/>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dirty="0"/>
            <a:t>Scaffolding Learning</a:t>
          </a:r>
        </a:p>
      </dsp:txBody>
      <dsp:txXfrm>
        <a:off x="1040643" y="70295"/>
        <a:ext cx="571549" cy="564931"/>
      </dsp:txXfrm>
    </dsp:sp>
    <dsp:sp modelId="{98AFE91B-BBAE-E045-9C7F-5F5BE272BBD9}">
      <dsp:nvSpPr>
        <dsp:cNvPr id="0" name=""/>
        <dsp:cNvSpPr/>
      </dsp:nvSpPr>
      <dsp:spPr>
        <a:xfrm rot="2150933">
          <a:off x="1615839" y="1495226"/>
          <a:ext cx="238479" cy="0"/>
        </a:xfrm>
        <a:custGeom>
          <a:avLst/>
          <a:gdLst/>
          <a:ahLst/>
          <a:cxnLst/>
          <a:rect l="0" t="0" r="0" b="0"/>
          <a:pathLst>
            <a:path>
              <a:moveTo>
                <a:pt x="0" y="0"/>
              </a:moveTo>
              <a:lnTo>
                <a:pt x="238479"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D4BAE3-07C9-B24E-970B-7EDA9439F267}">
      <dsp:nvSpPr>
        <dsp:cNvPr id="0" name=""/>
        <dsp:cNvSpPr/>
      </dsp:nvSpPr>
      <dsp:spPr>
        <a:xfrm>
          <a:off x="1831730" y="1550043"/>
          <a:ext cx="667777" cy="5125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Evaluative Criteria</a:t>
          </a:r>
        </a:p>
      </dsp:txBody>
      <dsp:txXfrm>
        <a:off x="1856749" y="1575062"/>
        <a:ext cx="617739" cy="462477"/>
      </dsp:txXfrm>
    </dsp:sp>
    <dsp:sp modelId="{EDC901EA-6D04-834D-B619-88172CF2379E}">
      <dsp:nvSpPr>
        <dsp:cNvPr id="0" name=""/>
        <dsp:cNvSpPr/>
      </dsp:nvSpPr>
      <dsp:spPr>
        <a:xfrm rot="8649595">
          <a:off x="798961" y="1495120"/>
          <a:ext cx="238165" cy="0"/>
        </a:xfrm>
        <a:custGeom>
          <a:avLst/>
          <a:gdLst/>
          <a:ahLst/>
          <a:cxnLst/>
          <a:rect l="0" t="0" r="0" b="0"/>
          <a:pathLst>
            <a:path>
              <a:moveTo>
                <a:pt x="0" y="0"/>
              </a:moveTo>
              <a:lnTo>
                <a:pt x="238165" y="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8CB334-B57C-9742-BC07-6303F1671F94}">
      <dsp:nvSpPr>
        <dsp:cNvPr id="0" name=""/>
        <dsp:cNvSpPr/>
      </dsp:nvSpPr>
      <dsp:spPr>
        <a:xfrm>
          <a:off x="152924" y="1561283"/>
          <a:ext cx="668584" cy="49003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Learning Outcomes</a:t>
          </a:r>
        </a:p>
      </dsp:txBody>
      <dsp:txXfrm>
        <a:off x="176846" y="1585205"/>
        <a:ext cx="620740" cy="4421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6AEF2-703A-8B46-A853-15E6F3879F70}">
      <dsp:nvSpPr>
        <dsp:cNvPr id="0" name=""/>
        <dsp:cNvSpPr/>
      </dsp:nvSpPr>
      <dsp:spPr>
        <a:xfrm>
          <a:off x="3080824" y="0"/>
          <a:ext cx="1540412" cy="1192261"/>
        </a:xfrm>
        <a:prstGeom prst="trapezoid">
          <a:avLst>
            <a:gd name="adj" fmla="val 646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Institutional</a:t>
          </a:r>
        </a:p>
      </dsp:txBody>
      <dsp:txXfrm>
        <a:off x="3080824" y="0"/>
        <a:ext cx="1540412" cy="1192261"/>
      </dsp:txXfrm>
    </dsp:sp>
    <dsp:sp modelId="{13A130FE-16D5-4D48-9751-DB8297D824FF}">
      <dsp:nvSpPr>
        <dsp:cNvPr id="0" name=""/>
        <dsp:cNvSpPr/>
      </dsp:nvSpPr>
      <dsp:spPr>
        <a:xfrm>
          <a:off x="2310618" y="1192261"/>
          <a:ext cx="3080824" cy="1192261"/>
        </a:xfrm>
        <a:prstGeom prst="trapezoid">
          <a:avLst>
            <a:gd name="adj" fmla="val 646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Programs/General Education</a:t>
          </a:r>
        </a:p>
      </dsp:txBody>
      <dsp:txXfrm>
        <a:off x="2849762" y="1192261"/>
        <a:ext cx="2002536" cy="1192261"/>
      </dsp:txXfrm>
    </dsp:sp>
    <dsp:sp modelId="{277BE439-2BF9-F04D-A654-383F09527CF8}">
      <dsp:nvSpPr>
        <dsp:cNvPr id="0" name=""/>
        <dsp:cNvSpPr/>
      </dsp:nvSpPr>
      <dsp:spPr>
        <a:xfrm>
          <a:off x="1540412" y="2384522"/>
          <a:ext cx="4621237" cy="1192261"/>
        </a:xfrm>
        <a:prstGeom prst="trapezoid">
          <a:avLst>
            <a:gd name="adj" fmla="val 646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Courses/Experiences</a:t>
          </a:r>
        </a:p>
      </dsp:txBody>
      <dsp:txXfrm>
        <a:off x="2349128" y="2384522"/>
        <a:ext cx="3003804" cy="1192261"/>
      </dsp:txXfrm>
    </dsp:sp>
    <dsp:sp modelId="{A1924DC9-CD0A-A048-9F8B-FE8F407AF101}">
      <dsp:nvSpPr>
        <dsp:cNvPr id="0" name=""/>
        <dsp:cNvSpPr/>
      </dsp:nvSpPr>
      <dsp:spPr>
        <a:xfrm>
          <a:off x="770206" y="3576783"/>
          <a:ext cx="6161649" cy="1192261"/>
        </a:xfrm>
        <a:prstGeom prst="trapezoid">
          <a:avLst>
            <a:gd name="adj" fmla="val 646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Activities in courses/experiences</a:t>
          </a:r>
        </a:p>
      </dsp:txBody>
      <dsp:txXfrm>
        <a:off x="1848494" y="3576783"/>
        <a:ext cx="4005072" cy="1192261"/>
      </dsp:txXfrm>
    </dsp:sp>
    <dsp:sp modelId="{92B85C4F-D3E5-BB48-927A-FDF00DA04309}">
      <dsp:nvSpPr>
        <dsp:cNvPr id="0" name=""/>
        <dsp:cNvSpPr/>
      </dsp:nvSpPr>
      <dsp:spPr>
        <a:xfrm>
          <a:off x="0" y="4769044"/>
          <a:ext cx="7702062" cy="1192261"/>
        </a:xfrm>
        <a:prstGeom prst="trapezoid">
          <a:avLst>
            <a:gd name="adj" fmla="val 646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Assignments</a:t>
          </a:r>
        </a:p>
      </dsp:txBody>
      <dsp:txXfrm>
        <a:off x="1347860" y="4769044"/>
        <a:ext cx="5006340" cy="119226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4EE5D-80F5-E240-85E3-813353BC4386}" type="datetimeFigureOut">
              <a:rPr lang="en-US" smtClean="0"/>
              <a:t>1/15/20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0951-764E-3948-9333-6127DC4C9616}" type="slidenum">
              <a:rPr lang="en-US" smtClean="0"/>
              <a:t>‹#›</a:t>
            </a:fld>
            <a:endParaRPr lang="en-US"/>
          </a:p>
        </p:txBody>
      </p:sp>
    </p:spTree>
    <p:extLst>
      <p:ext uri="{BB962C8B-B14F-4D97-AF65-F5344CB8AC3E}">
        <p14:creationId xmlns:p14="http://schemas.microsoft.com/office/powerpoint/2010/main" val="23413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look at it like something flat</a:t>
            </a:r>
          </a:p>
          <a:p>
            <a:r>
              <a:rPr lang="en-US" sz="1200" kern="1200" dirty="0">
                <a:solidFill>
                  <a:schemeClr val="tx1"/>
                </a:solidFill>
                <a:effectLst/>
                <a:latin typeface="+mn-lt"/>
                <a:ea typeface="+mn-ea"/>
                <a:cs typeface="+mn-cs"/>
              </a:rPr>
              <a:t>But more like a prism</a:t>
            </a:r>
          </a:p>
          <a:p>
            <a:r>
              <a:rPr lang="en-US" sz="1200" kern="1200" dirty="0">
                <a:solidFill>
                  <a:schemeClr val="tx1"/>
                </a:solidFill>
                <a:effectLst/>
                <a:latin typeface="+mn-lt"/>
                <a:ea typeface="+mn-ea"/>
                <a:cs typeface="+mn-cs"/>
              </a:rPr>
              <a:t>Depending on where we shine a light depends on what we see</a:t>
            </a:r>
          </a:p>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1</a:t>
            </a:fld>
            <a:endParaRPr lang="en-US"/>
          </a:p>
        </p:txBody>
      </p:sp>
    </p:spTree>
    <p:extLst>
      <p:ext uri="{BB962C8B-B14F-4D97-AF65-F5344CB8AC3E}">
        <p14:creationId xmlns:p14="http://schemas.microsoft.com/office/powerpoint/2010/main" val="335071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Yeah that sounds great, but your n is too</a:t>
            </a:r>
            <a:r>
              <a:rPr lang="en-US" baseline="0" dirty="0"/>
              <a:t> small</a:t>
            </a:r>
          </a:p>
          <a:p>
            <a:r>
              <a:rPr lang="en-US" baseline="0" dirty="0"/>
              <a:t>Sure these results could be actionable, but how did you collect the </a:t>
            </a:r>
            <a:r>
              <a:rPr lang="en-US" baseline="0" dirty="0" err="1"/>
              <a:t>datat</a:t>
            </a:r>
            <a:r>
              <a:rPr lang="en-US" baseline="0" dirty="0"/>
              <a:t>?</a:t>
            </a:r>
          </a:p>
          <a:p>
            <a:r>
              <a:rPr lang="en-US" baseline="0" dirty="0"/>
              <a:t>Folks that think assessment is about testing </a:t>
            </a:r>
          </a:p>
          <a:p>
            <a:r>
              <a:rPr lang="en-US" baseline="0" dirty="0"/>
              <a:t>Standardization </a:t>
            </a:r>
          </a:p>
          <a:p>
            <a:r>
              <a:rPr lang="en-US" baseline="0" dirty="0"/>
              <a:t>Also belief that if we get a process in place it will somehow protect us, follow the process and we will be ok </a:t>
            </a:r>
            <a:r>
              <a:rPr lang="mr-IN" baseline="0" dirty="0"/>
              <a:t>–</a:t>
            </a:r>
            <a:r>
              <a:rPr lang="en-US" baseline="0" dirty="0"/>
              <a:t> as an end in itself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52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Trade-offs in what we can and can’t say with theories of learning, measures, and the like</a:t>
            </a:r>
          </a:p>
        </p:txBody>
      </p:sp>
      <p:sp>
        <p:nvSpPr>
          <p:cNvPr id="4" name="Slide Number Placeholder 3"/>
          <p:cNvSpPr>
            <a:spLocks noGrp="1"/>
          </p:cNvSpPr>
          <p:nvPr>
            <p:ph type="sldNum" sz="quarter" idx="5"/>
          </p:nvPr>
        </p:nvSpPr>
        <p:spPr/>
        <p:txBody>
          <a:bodyPr/>
          <a:lstStyle/>
          <a:p>
            <a:fld id="{C1FC0951-764E-3948-9333-6127DC4C9616}" type="slidenum">
              <a:rPr lang="en-US" smtClean="0"/>
              <a:t>11</a:t>
            </a:fld>
            <a:endParaRPr lang="en-US"/>
          </a:p>
        </p:txBody>
      </p:sp>
    </p:spTree>
    <p:extLst>
      <p:ext uri="{BB962C8B-B14F-4D97-AF65-F5344CB8AC3E}">
        <p14:creationId xmlns:p14="http://schemas.microsoft.com/office/powerpoint/2010/main" val="238428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60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a:p>
            <a:r>
              <a:rPr lang="en-US" baseline="0" dirty="0"/>
              <a:t>Our reports rarely have a specific audience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2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that is where you are,</a:t>
            </a:r>
            <a:r>
              <a:rPr lang="en-US" baseline="0" dirty="0"/>
              <a:t> we have a book for you! 2015 senior scholars moving from compliance to improvement </a:t>
            </a:r>
          </a:p>
          <a:p>
            <a:r>
              <a:rPr lang="en-US" baseline="0" dirty="0"/>
              <a:t>And we are pleased today to be adding another book to your repertoire of books that will change your life and practice </a:t>
            </a:r>
            <a:r>
              <a:rPr lang="en-US" baseline="0" dirty="0">
                <a:sym typeface="Wingding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9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156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view with learning in mind is that</a:t>
            </a:r>
            <a:r>
              <a:rPr lang="en-US" baseline="0" dirty="0"/>
              <a:t> of teaching and learning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390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philosophies of assessment lend themselves to particular types of models for how we go about assessing student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is not more ”right” than another – depends on background, what need to know and the like – two most prevalent that are easy to discuss are these</a:t>
            </a:r>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18</a:t>
            </a:fld>
            <a:endParaRPr lang="en-US"/>
          </a:p>
        </p:txBody>
      </p:sp>
    </p:spTree>
    <p:extLst>
      <p:ext uri="{BB962C8B-B14F-4D97-AF65-F5344CB8AC3E}">
        <p14:creationId xmlns:p14="http://schemas.microsoft.com/office/powerpoint/2010/main" val="1977555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any model you pick, ask yourself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328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where we go astray is in not thinking </a:t>
            </a:r>
            <a:r>
              <a:rPr lang="en-US" dirty="0" err="1"/>
              <a:t>thorugh</a:t>
            </a:r>
            <a:r>
              <a:rPr lang="en-US" dirty="0"/>
              <a:t> the warrant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 of outlining a theory of change, engaging in root cause analysis…we can think of warrant and arguments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we are doing, is selecting a variety of evidence,</a:t>
            </a:r>
            <a:r>
              <a:rPr lang="en-US" baseline="0" dirty="0"/>
              <a:t> which may change depending on the audience, and providing that in relation to a claim made about improvement of student learning. The warrant involves outlining and justifying why we think this change, for these students, at this institution, at this time, led to the improvement we are seeing in student learning. Or why we think it will. </a:t>
            </a:r>
            <a:endParaRPr lang="en-US" dirty="0"/>
          </a:p>
          <a:p>
            <a:endParaRPr lang="en-US" dirty="0"/>
          </a:p>
          <a:p>
            <a:r>
              <a:rPr lang="en-US" dirty="0"/>
              <a:t>What are</a:t>
            </a:r>
            <a:r>
              <a:rPr lang="en-US" baseline="0" dirty="0"/>
              <a:t> we seeing in practice?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DBC25-557B-441D-8C4E-2683D52E24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67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35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mean – well that we can think of assessment as not a measurement issue solely but one of argumentation about our effectiveness and why we do what we do for the students we have</a:t>
            </a:r>
          </a:p>
          <a:p>
            <a:endParaRPr lang="en-US" dirty="0"/>
          </a:p>
          <a:p>
            <a:r>
              <a:rPr lang="en-US" dirty="0"/>
              <a:t>We can think about assessment a bit differently than we may have before</a:t>
            </a:r>
          </a:p>
        </p:txBody>
      </p:sp>
      <p:sp>
        <p:nvSpPr>
          <p:cNvPr id="4" name="Slide Number Placeholder 3"/>
          <p:cNvSpPr>
            <a:spLocks noGrp="1"/>
          </p:cNvSpPr>
          <p:nvPr>
            <p:ph type="sldNum" sz="quarter" idx="5"/>
          </p:nvPr>
        </p:nvSpPr>
        <p:spPr/>
        <p:txBody>
          <a:bodyPr/>
          <a:lstStyle/>
          <a:p>
            <a:fld id="{C1FC0951-764E-3948-9333-6127DC4C9616}" type="slidenum">
              <a:rPr lang="en-US" smtClean="0"/>
              <a:t>24</a:t>
            </a:fld>
            <a:endParaRPr lang="en-US"/>
          </a:p>
        </p:txBody>
      </p:sp>
    </p:spTree>
    <p:extLst>
      <p:ext uri="{BB962C8B-B14F-4D97-AF65-F5344CB8AC3E}">
        <p14:creationId xmlns:p14="http://schemas.microsoft.com/office/powerpoint/2010/main" val="11032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becomes a means to help us think about our design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7A91BD-9BAD-6942-8404-D1895D351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71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Assignments as assessments – what can be done in one assignment where else to look or partner</a:t>
            </a:r>
            <a:r>
              <a:rPr lang="en-US" dirty="0">
                <a:effectLst/>
              </a:rPr>
              <a:t> </a:t>
            </a:r>
            <a:endParaRPr lang="en-US" dirty="0"/>
          </a:p>
          <a:p>
            <a:r>
              <a:rPr lang="en-US" dirty="0"/>
              <a:t>Not</a:t>
            </a:r>
            <a:r>
              <a:rPr lang="en-US" baseline="0" dirty="0"/>
              <a:t> everything can be done in one, most things need to build</a:t>
            </a:r>
          </a:p>
          <a:p>
            <a:r>
              <a:rPr lang="en-US" baseline="0" dirty="0"/>
              <a:t>One place where we are seeing people think and will talk more about in the deep dive</a:t>
            </a:r>
            <a:endParaRPr lang="en-US" dirty="0"/>
          </a:p>
        </p:txBody>
      </p:sp>
      <p:sp>
        <p:nvSpPr>
          <p:cNvPr id="4" name="Slide Number Placeholder 3"/>
          <p:cNvSpPr>
            <a:spLocks noGrp="1"/>
          </p:cNvSpPr>
          <p:nvPr>
            <p:ph type="sldNum" sz="quarter" idx="10"/>
          </p:nvPr>
        </p:nvSpPr>
        <p:spPr/>
        <p:txBody>
          <a:bodyPr/>
          <a:lstStyle/>
          <a:p>
            <a:fld id="{F7864E12-979A-40A9-A8EA-D0895BAAC511}" type="slidenum">
              <a:rPr lang="en-US" smtClean="0"/>
              <a:t>26</a:t>
            </a:fld>
            <a:endParaRPr lang="en-US"/>
          </a:p>
        </p:txBody>
      </p:sp>
    </p:spTree>
    <p:extLst>
      <p:ext uri="{BB962C8B-B14F-4D97-AF65-F5344CB8AC3E}">
        <p14:creationId xmlns:p14="http://schemas.microsoft.com/office/powerpoint/2010/main" val="161515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this work through a charrette</a:t>
            </a:r>
          </a:p>
        </p:txBody>
      </p:sp>
      <p:sp>
        <p:nvSpPr>
          <p:cNvPr id="4" name="Slide Number Placeholder 3"/>
          <p:cNvSpPr>
            <a:spLocks noGrp="1"/>
          </p:cNvSpPr>
          <p:nvPr>
            <p:ph type="sldNum" sz="quarter" idx="5"/>
          </p:nvPr>
        </p:nvSpPr>
        <p:spPr/>
        <p:txBody>
          <a:bodyPr/>
          <a:lstStyle/>
          <a:p>
            <a:fld id="{C1FC0951-764E-3948-9333-6127DC4C9616}" type="slidenum">
              <a:rPr lang="en-US" smtClean="0"/>
              <a:t>27</a:t>
            </a:fld>
            <a:endParaRPr lang="en-US"/>
          </a:p>
        </p:txBody>
      </p:sp>
    </p:spTree>
    <p:extLst>
      <p:ext uri="{BB962C8B-B14F-4D97-AF65-F5344CB8AC3E}">
        <p14:creationId xmlns:p14="http://schemas.microsoft.com/office/powerpoint/2010/main" val="87736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Assignments as assessments – what can be done in one assignment where else to look or partner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BD2FE59-E608-324A-A0F7-222DD172A18D}" type="slidenum">
              <a:rPr lang="en-US" smtClean="0"/>
              <a:t>28</a:t>
            </a:fld>
            <a:endParaRPr lang="en-US"/>
          </a:p>
        </p:txBody>
      </p:sp>
    </p:spTree>
    <p:extLst>
      <p:ext uri="{BB962C8B-B14F-4D97-AF65-F5344CB8AC3E}">
        <p14:creationId xmlns:p14="http://schemas.microsoft.com/office/powerpoint/2010/main" val="165195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connect or build from first to capstone</a:t>
            </a:r>
          </a:p>
        </p:txBody>
      </p:sp>
      <p:sp>
        <p:nvSpPr>
          <p:cNvPr id="4" name="Slide Number Placeholder 3"/>
          <p:cNvSpPr>
            <a:spLocks noGrp="1"/>
          </p:cNvSpPr>
          <p:nvPr>
            <p:ph type="sldNum" sz="quarter" idx="5"/>
          </p:nvPr>
        </p:nvSpPr>
        <p:spPr/>
        <p:txBody>
          <a:bodyPr/>
          <a:lstStyle/>
          <a:p>
            <a:fld id="{C1FC0951-764E-3948-9333-6127DC4C9616}" type="slidenum">
              <a:rPr lang="en-US" smtClean="0"/>
              <a:t>29</a:t>
            </a:fld>
            <a:endParaRPr lang="en-US"/>
          </a:p>
        </p:txBody>
      </p:sp>
    </p:spTree>
    <p:extLst>
      <p:ext uri="{BB962C8B-B14F-4D97-AF65-F5344CB8AC3E}">
        <p14:creationId xmlns:p14="http://schemas.microsoft.com/office/powerpoint/2010/main" val="3095594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relation between major and gen ed</a:t>
            </a:r>
          </a:p>
        </p:txBody>
      </p:sp>
      <p:sp>
        <p:nvSpPr>
          <p:cNvPr id="4" name="Slide Number Placeholder 3"/>
          <p:cNvSpPr>
            <a:spLocks noGrp="1"/>
          </p:cNvSpPr>
          <p:nvPr>
            <p:ph type="sldNum" sz="quarter" idx="5"/>
          </p:nvPr>
        </p:nvSpPr>
        <p:spPr/>
        <p:txBody>
          <a:bodyPr/>
          <a:lstStyle/>
          <a:p>
            <a:fld id="{C1FC0951-764E-3948-9333-6127DC4C9616}" type="slidenum">
              <a:rPr lang="en-US" smtClean="0"/>
              <a:t>30</a:t>
            </a:fld>
            <a:endParaRPr lang="en-US"/>
          </a:p>
        </p:txBody>
      </p:sp>
    </p:spTree>
    <p:extLst>
      <p:ext uri="{BB962C8B-B14F-4D97-AF65-F5344CB8AC3E}">
        <p14:creationId xmlns:p14="http://schemas.microsoft.com/office/powerpoint/2010/main" val="3368896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matter?</a:t>
            </a:r>
          </a:p>
        </p:txBody>
      </p:sp>
      <p:sp>
        <p:nvSpPr>
          <p:cNvPr id="4" name="Slide Number Placeholder 3"/>
          <p:cNvSpPr>
            <a:spLocks noGrp="1"/>
          </p:cNvSpPr>
          <p:nvPr>
            <p:ph type="sldNum" sz="quarter" idx="5"/>
          </p:nvPr>
        </p:nvSpPr>
        <p:spPr/>
        <p:txBody>
          <a:bodyPr/>
          <a:lstStyle/>
          <a:p>
            <a:fld id="{C1FC0951-764E-3948-9333-6127DC4C9616}" type="slidenum">
              <a:rPr lang="en-US" smtClean="0"/>
              <a:t>31</a:t>
            </a:fld>
            <a:endParaRPr lang="en-US"/>
          </a:p>
        </p:txBody>
      </p:sp>
    </p:spTree>
    <p:extLst>
      <p:ext uri="{BB962C8B-B14F-4D97-AF65-F5344CB8AC3E}">
        <p14:creationId xmlns:p14="http://schemas.microsoft.com/office/powerpoint/2010/main" val="394144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matters because we know, we are the experts but our students feel a bit like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A91BD-9BAD-6942-8404-D1895D351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30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want a resource to help you think about design – this is a good one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33</a:t>
            </a:fld>
            <a:endParaRPr lang="en-US"/>
          </a:p>
        </p:txBody>
      </p:sp>
    </p:spTree>
    <p:extLst>
      <p:ext uri="{BB962C8B-B14F-4D97-AF65-F5344CB8AC3E}">
        <p14:creationId xmlns:p14="http://schemas.microsoft.com/office/powerpoint/2010/main" val="25296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website – </a:t>
            </a:r>
            <a:r>
              <a:rPr lang="en-US" dirty="0" err="1"/>
              <a:t>learningoutcomesassessment.org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modules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brief and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 our email list – newsletter coming out today </a:t>
            </a:r>
          </a:p>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3</a:t>
            </a:fld>
            <a:endParaRPr lang="en-US"/>
          </a:p>
        </p:txBody>
      </p:sp>
    </p:spTree>
    <p:extLst>
      <p:ext uri="{BB962C8B-B14F-4D97-AF65-F5344CB8AC3E}">
        <p14:creationId xmlns:p14="http://schemas.microsoft.com/office/powerpoint/2010/main" val="2383958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Want to take some time to talk about equity and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many ways to show you know how to do something – why do only some demonstrations count in certain instances? </a:t>
            </a:r>
          </a:p>
          <a:p>
            <a:r>
              <a:rPr lang="en-US" dirty="0"/>
              <a:t>Don’t just validate the learner, validate the learning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181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students their experience is a bit like this meme</a:t>
            </a:r>
          </a:p>
        </p:txBody>
      </p:sp>
      <p:sp>
        <p:nvSpPr>
          <p:cNvPr id="4" name="Slide Number Placeholder 3"/>
          <p:cNvSpPr>
            <a:spLocks noGrp="1"/>
          </p:cNvSpPr>
          <p:nvPr>
            <p:ph type="sldNum" sz="quarter" idx="5"/>
          </p:nvPr>
        </p:nvSpPr>
        <p:spPr/>
        <p:txBody>
          <a:bodyPr/>
          <a:lstStyle/>
          <a:p>
            <a:fld id="{C1FC0951-764E-3948-9333-6127DC4C9616}" type="slidenum">
              <a:rPr lang="en-US" smtClean="0"/>
              <a:t>35</a:t>
            </a:fld>
            <a:endParaRPr lang="en-US"/>
          </a:p>
        </p:txBody>
      </p:sp>
    </p:spTree>
    <p:extLst>
      <p:ext uri="{BB962C8B-B14F-4D97-AF65-F5344CB8AC3E}">
        <p14:creationId xmlns:p14="http://schemas.microsoft.com/office/powerpoint/2010/main" val="434756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from Ohio – let’s take a look at the structural struggles and then add a layer to it of who our students are and what they bring with them along the way </a:t>
            </a:r>
          </a:p>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2864785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students today are so diverse and when they come to most of our institutions, with learning outcomes that aren’t written in language for them to understand, they experience something a bit like this </a:t>
            </a:r>
          </a:p>
        </p:txBody>
      </p:sp>
      <p:sp>
        <p:nvSpPr>
          <p:cNvPr id="4" name="Slide Number Placeholder 3"/>
          <p:cNvSpPr>
            <a:spLocks noGrp="1"/>
          </p:cNvSpPr>
          <p:nvPr>
            <p:ph type="sldNum" sz="quarter" idx="5"/>
          </p:nvPr>
        </p:nvSpPr>
        <p:spPr/>
        <p:txBody>
          <a:bodyPr/>
          <a:lstStyle/>
          <a:p>
            <a:fld id="{C1FC0951-764E-3948-9333-6127DC4C9616}" type="slidenum">
              <a:rPr lang="en-US" smtClean="0"/>
              <a:t>37</a:t>
            </a:fld>
            <a:endParaRPr lang="en-US"/>
          </a:p>
        </p:txBody>
      </p:sp>
    </p:spTree>
    <p:extLst>
      <p:ext uri="{BB962C8B-B14F-4D97-AF65-F5344CB8AC3E}">
        <p14:creationId xmlns:p14="http://schemas.microsoft.com/office/powerpoint/2010/main" val="693729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 our students look different</a:t>
            </a:r>
          </a:p>
        </p:txBody>
      </p:sp>
      <p:sp>
        <p:nvSpPr>
          <p:cNvPr id="4" name="Slide Number Placeholder 3"/>
          <p:cNvSpPr>
            <a:spLocks noGrp="1"/>
          </p:cNvSpPr>
          <p:nvPr>
            <p:ph type="sldNum" sz="quarter" idx="5"/>
          </p:nvPr>
        </p:nvSpPr>
        <p:spPr/>
        <p:txBody>
          <a:bodyPr/>
          <a:lstStyle/>
          <a:p>
            <a:fld id="{C1FC0951-764E-3948-9333-6127DC4C9616}" type="slidenum">
              <a:rPr lang="en-US" smtClean="0"/>
              <a:t>38</a:t>
            </a:fld>
            <a:endParaRPr lang="en-US"/>
          </a:p>
        </p:txBody>
      </p:sp>
    </p:spTree>
    <p:extLst>
      <p:ext uri="{BB962C8B-B14F-4D97-AF65-F5344CB8AC3E}">
        <p14:creationId xmlns:p14="http://schemas.microsoft.com/office/powerpoint/2010/main" val="3736791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many ways to show you know how to do something – why do only some demonstrations count in certain instances?</a:t>
            </a:r>
          </a:p>
          <a:p>
            <a:endParaRPr lang="en-US" dirty="0"/>
          </a:p>
          <a:p>
            <a:r>
              <a:rPr lang="en-US" dirty="0"/>
              <a:t>Validates our students as learners – validates them</a:t>
            </a:r>
          </a:p>
          <a:p>
            <a:endParaRPr lang="en-US" dirty="0"/>
          </a:p>
          <a:p>
            <a:r>
              <a:rPr lang="en-US" sz="1200" kern="1200" dirty="0">
                <a:solidFill>
                  <a:schemeClr val="tx1"/>
                </a:solidFill>
                <a:effectLst/>
                <a:latin typeface="+mn-lt"/>
                <a:ea typeface="+mn-ea"/>
                <a:cs typeface="+mn-cs"/>
              </a:rPr>
              <a:t>Build from daily work of faculty in assignment, and culturally responsive assessment – equity lens added to it </a:t>
            </a:r>
          </a:p>
          <a:p>
            <a:r>
              <a:rPr lang="en-US" sz="1200" kern="1200" dirty="0">
                <a:solidFill>
                  <a:schemeClr val="tx1"/>
                </a:solidFill>
                <a:effectLst/>
                <a:latin typeface="+mn-lt"/>
                <a:ea typeface="+mn-ea"/>
                <a:cs typeface="+mn-cs"/>
              </a:rPr>
              <a:t>Help faculty understand the diversity in front of them</a:t>
            </a:r>
          </a:p>
          <a:p>
            <a:r>
              <a:rPr lang="en-US" sz="1200" kern="1200" dirty="0">
                <a:solidFill>
                  <a:schemeClr val="tx1"/>
                </a:solidFill>
                <a:effectLst/>
                <a:latin typeface="+mn-lt"/>
                <a:ea typeface="+mn-ea"/>
                <a:cs typeface="+mn-cs"/>
              </a:rPr>
              <a:t>Classroom teaching strategies as it relates to equity and diversity and advising lens – assignment think aloud</a:t>
            </a:r>
          </a:p>
          <a:p>
            <a:r>
              <a:rPr lang="en-US" sz="1200" kern="1200" dirty="0">
                <a:solidFill>
                  <a:schemeClr val="tx1"/>
                </a:solidFill>
                <a:effectLst/>
                <a:latin typeface="+mn-lt"/>
                <a:ea typeface="+mn-ea"/>
                <a:cs typeface="+mn-cs"/>
              </a:rPr>
              <a:t>Have students be active researchers</a:t>
            </a:r>
          </a:p>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40</a:t>
            </a:fld>
            <a:endParaRPr lang="en-US"/>
          </a:p>
        </p:txBody>
      </p:sp>
    </p:spTree>
    <p:extLst>
      <p:ext uri="{BB962C8B-B14F-4D97-AF65-F5344CB8AC3E}">
        <p14:creationId xmlns:p14="http://schemas.microsoft.com/office/powerpoint/2010/main" val="391844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instance, one thing to change on the rubric is to help explore</a:t>
            </a:r>
          </a:p>
          <a:p>
            <a:endParaRPr lang="en-US" dirty="0"/>
          </a:p>
          <a:p>
            <a:r>
              <a:rPr lang="en-US" dirty="0"/>
              <a:t>Other tips on assignments and equity – reading aloud, etc. </a:t>
            </a:r>
          </a:p>
        </p:txBody>
      </p:sp>
      <p:sp>
        <p:nvSpPr>
          <p:cNvPr id="4" name="Slide Number Placeholder 3"/>
          <p:cNvSpPr>
            <a:spLocks noGrp="1"/>
          </p:cNvSpPr>
          <p:nvPr>
            <p:ph type="sldNum" sz="quarter" idx="10"/>
          </p:nvPr>
        </p:nvSpPr>
        <p:spPr/>
        <p:txBody>
          <a:bodyPr/>
          <a:lstStyle/>
          <a:p>
            <a:fld id="{7DF1A6D0-5C11-4ECA-88FB-CE49F2B11D2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149693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this, there is a broad conversation unfolding in partnership with NILOA efforts</a:t>
            </a:r>
          </a:p>
        </p:txBody>
      </p:sp>
      <p:sp>
        <p:nvSpPr>
          <p:cNvPr id="4" name="Slide Number Placeholder 3"/>
          <p:cNvSpPr>
            <a:spLocks noGrp="1"/>
          </p:cNvSpPr>
          <p:nvPr>
            <p:ph type="sldNum" sz="quarter" idx="5"/>
          </p:nvPr>
        </p:nvSpPr>
        <p:spPr/>
        <p:txBody>
          <a:bodyPr/>
          <a:lstStyle/>
          <a:p>
            <a:fld id="{C1FC0951-764E-3948-9333-6127DC4C9616}" type="slidenum">
              <a:rPr lang="en-US" smtClean="0"/>
              <a:t>42</a:t>
            </a:fld>
            <a:endParaRPr lang="en-US"/>
          </a:p>
        </p:txBody>
      </p:sp>
    </p:spTree>
    <p:extLst>
      <p:ext uri="{BB962C8B-B14F-4D97-AF65-F5344CB8AC3E}">
        <p14:creationId xmlns:p14="http://schemas.microsoft.com/office/powerpoint/2010/main" val="1174030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E5A803-943A-2F4D-B5C7-D26A78B5EAE2}" type="slidenum">
              <a:rPr lang="en-US" smtClean="0"/>
              <a:t>43</a:t>
            </a:fld>
            <a:endParaRPr lang="en-US"/>
          </a:p>
        </p:txBody>
      </p:sp>
    </p:spTree>
    <p:extLst>
      <p:ext uri="{BB962C8B-B14F-4D97-AF65-F5344CB8AC3E}">
        <p14:creationId xmlns:p14="http://schemas.microsoft.com/office/powerpoint/2010/main" val="3461549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assume you know without talking to the students </a:t>
            </a:r>
          </a:p>
        </p:txBody>
      </p:sp>
      <p:sp>
        <p:nvSpPr>
          <p:cNvPr id="4" name="Slide Number Placeholder 3"/>
          <p:cNvSpPr>
            <a:spLocks noGrp="1"/>
          </p:cNvSpPr>
          <p:nvPr>
            <p:ph type="sldNum" sz="quarter" idx="5"/>
          </p:nvPr>
        </p:nvSpPr>
        <p:spPr/>
        <p:txBody>
          <a:bodyPr/>
          <a:lstStyle/>
          <a:p>
            <a:fld id="{C1FC0951-764E-3948-9333-6127DC4C9616}" type="slidenum">
              <a:rPr lang="en-US" smtClean="0"/>
              <a:t>44</a:t>
            </a:fld>
            <a:endParaRPr lang="en-US"/>
          </a:p>
        </p:txBody>
      </p:sp>
    </p:spTree>
    <p:extLst>
      <p:ext uri="{BB962C8B-B14F-4D97-AF65-F5344CB8AC3E}">
        <p14:creationId xmlns:p14="http://schemas.microsoft.com/office/powerpoint/2010/main" val="290722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 we are all tired, and maybe not overly excited to talk about assessment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056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16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look at it like something flat</a:t>
            </a:r>
          </a:p>
          <a:p>
            <a:r>
              <a:rPr lang="en-US" sz="1200" kern="1200" dirty="0">
                <a:solidFill>
                  <a:schemeClr val="tx1"/>
                </a:solidFill>
                <a:effectLst/>
                <a:latin typeface="+mn-lt"/>
                <a:ea typeface="+mn-ea"/>
                <a:cs typeface="+mn-cs"/>
              </a:rPr>
              <a:t>But more like a prism</a:t>
            </a:r>
          </a:p>
          <a:p>
            <a:r>
              <a:rPr lang="en-US" sz="1200" kern="1200" dirty="0">
                <a:solidFill>
                  <a:schemeClr val="tx1"/>
                </a:solidFill>
                <a:effectLst/>
                <a:latin typeface="+mn-lt"/>
                <a:ea typeface="+mn-ea"/>
                <a:cs typeface="+mn-cs"/>
              </a:rPr>
              <a:t>Depending on where we shine a light depends on what we see</a:t>
            </a:r>
          </a:p>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46</a:t>
            </a:fld>
            <a:endParaRPr lang="en-US"/>
          </a:p>
        </p:txBody>
      </p:sp>
    </p:spTree>
    <p:extLst>
      <p:ext uri="{BB962C8B-B14F-4D97-AF65-F5344CB8AC3E}">
        <p14:creationId xmlns:p14="http://schemas.microsoft.com/office/powerpoint/2010/main" val="3355514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472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phantom tollbooth is a great resource for having conversations about the importance of </a:t>
            </a:r>
            <a:r>
              <a:rPr lang="en-US" err="1"/>
              <a:t>qual</a:t>
            </a:r>
            <a:r>
              <a:rPr lang="en-US"/>
              <a:t> AND quant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96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seeing an attempt to bring things together holistically – we can all hear students who rush </a:t>
            </a:r>
            <a:r>
              <a:rPr lang="en-US" dirty="0" err="1"/>
              <a:t>thorugh</a:t>
            </a:r>
            <a:r>
              <a:rPr lang="en-US" dirty="0"/>
              <a:t> gen </a:t>
            </a:r>
            <a:r>
              <a:rPr lang="en-US" dirty="0" err="1"/>
              <a:t>ed</a:t>
            </a:r>
            <a:r>
              <a:rPr lang="en-US" dirty="0"/>
              <a:t> and don’t know what they were supposed to get out of it or the value, etc. Or where the real learning happened in the co-curricular and the like – point is we learn in all the places. And they should reinforce each other </a:t>
            </a:r>
          </a:p>
        </p:txBody>
      </p:sp>
      <p:sp>
        <p:nvSpPr>
          <p:cNvPr id="4" name="Slide Number Placeholder 3"/>
          <p:cNvSpPr>
            <a:spLocks noGrp="1"/>
          </p:cNvSpPr>
          <p:nvPr>
            <p:ph type="sldNum" sz="quarter" idx="5"/>
          </p:nvPr>
        </p:nvSpPr>
        <p:spPr/>
        <p:txBody>
          <a:bodyPr/>
          <a:lstStyle/>
          <a:p>
            <a:fld id="{C1FC0951-764E-3948-9333-6127DC4C9616}" type="slidenum">
              <a:rPr lang="en-US" smtClean="0"/>
              <a:t>54</a:t>
            </a:fld>
            <a:endParaRPr lang="en-US"/>
          </a:p>
        </p:txBody>
      </p:sp>
    </p:spTree>
    <p:extLst>
      <p:ext uri="{BB962C8B-B14F-4D97-AF65-F5344CB8AC3E}">
        <p14:creationId xmlns:p14="http://schemas.microsoft.com/office/powerpoint/2010/main" val="1078192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doesn’t mean there aren’t rough edges or places that are doing their own thing because it is important and of value – doesn’t mean that everything has to align up</a:t>
            </a:r>
          </a:p>
        </p:txBody>
      </p:sp>
      <p:sp>
        <p:nvSpPr>
          <p:cNvPr id="4" name="Slide Number Placeholder 3"/>
          <p:cNvSpPr>
            <a:spLocks noGrp="1"/>
          </p:cNvSpPr>
          <p:nvPr>
            <p:ph type="sldNum" sz="quarter" idx="5"/>
          </p:nvPr>
        </p:nvSpPr>
        <p:spPr/>
        <p:txBody>
          <a:bodyPr/>
          <a:lstStyle/>
          <a:p>
            <a:fld id="{C1FC0951-764E-3948-9333-6127DC4C9616}" type="slidenum">
              <a:rPr lang="en-US" smtClean="0"/>
              <a:t>55</a:t>
            </a:fld>
            <a:endParaRPr lang="en-US"/>
          </a:p>
        </p:txBody>
      </p:sp>
    </p:spTree>
    <p:extLst>
      <p:ext uri="{BB962C8B-B14F-4D97-AF65-F5344CB8AC3E}">
        <p14:creationId xmlns:p14="http://schemas.microsoft.com/office/powerpoint/2010/main" val="288088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aren’t alone, lots of thoughts on assessment – what it is and what it isn’t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36274-F2B9-4C45-BBB4-0EDF4CD65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3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just makes me giggle, so it’s going in the slides. </a:t>
            </a:r>
          </a:p>
          <a:p>
            <a:r>
              <a:rPr lang="en-US" dirty="0"/>
              <a:t>Not the only thing that is going on in the world that’s crazy</a:t>
            </a:r>
          </a:p>
        </p:txBody>
      </p:sp>
      <p:sp>
        <p:nvSpPr>
          <p:cNvPr id="4" name="Slide Number Placeholder 3"/>
          <p:cNvSpPr>
            <a:spLocks noGrp="1"/>
          </p:cNvSpPr>
          <p:nvPr>
            <p:ph type="sldNum" sz="quarter" idx="5"/>
          </p:nvPr>
        </p:nvSpPr>
        <p:spPr/>
        <p:txBody>
          <a:bodyPr/>
          <a:lstStyle/>
          <a:p>
            <a:fld id="{C1FC0951-764E-3948-9333-6127DC4C9616}" type="slidenum">
              <a:rPr lang="en-US" smtClean="0"/>
              <a:t>6</a:t>
            </a:fld>
            <a:endParaRPr lang="en-US"/>
          </a:p>
        </p:txBody>
      </p:sp>
    </p:spTree>
    <p:extLst>
      <p:ext uri="{BB962C8B-B14F-4D97-AF65-F5344CB8AC3E}">
        <p14:creationId xmlns:p14="http://schemas.microsoft.com/office/powerpoint/2010/main" val="347011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on the same page with a bit of a definition of what assessment is and isn’t</a:t>
            </a:r>
          </a:p>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7</a:t>
            </a:fld>
            <a:endParaRPr lang="en-US"/>
          </a:p>
        </p:txBody>
      </p:sp>
    </p:spTree>
    <p:extLst>
      <p:ext uri="{BB962C8B-B14F-4D97-AF65-F5344CB8AC3E}">
        <p14:creationId xmlns:p14="http://schemas.microsoft.com/office/powerpoint/2010/main" val="361900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trouble and make this more complex – talk about it like there is one way to do it – but as a discipline, there are debates within about how to do it, etc. </a:t>
            </a:r>
          </a:p>
        </p:txBody>
      </p:sp>
      <p:sp>
        <p:nvSpPr>
          <p:cNvPr id="4" name="Slide Number Placeholder 3"/>
          <p:cNvSpPr>
            <a:spLocks noGrp="1"/>
          </p:cNvSpPr>
          <p:nvPr>
            <p:ph type="sldNum" sz="quarter" idx="5"/>
          </p:nvPr>
        </p:nvSpPr>
        <p:spPr/>
        <p:txBody>
          <a:bodyPr/>
          <a:lstStyle/>
          <a:p>
            <a:fld id="{C1FC0951-764E-3948-9333-6127DC4C9616}" type="slidenum">
              <a:rPr lang="en-US" smtClean="0"/>
              <a:t>8</a:t>
            </a:fld>
            <a:endParaRPr lang="en-US"/>
          </a:p>
        </p:txBody>
      </p:sp>
    </p:spTree>
    <p:extLst>
      <p:ext uri="{BB962C8B-B14F-4D97-AF65-F5344CB8AC3E}">
        <p14:creationId xmlns:p14="http://schemas.microsoft.com/office/powerpoint/2010/main" val="382053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352EE-0878-9241-AC86-20B5298CD816}" type="slidenum">
              <a:rPr lang="en-US" smtClean="0"/>
              <a:t>9</a:t>
            </a:fld>
            <a:endParaRPr lang="en-US"/>
          </a:p>
        </p:txBody>
      </p:sp>
    </p:spTree>
    <p:extLst>
      <p:ext uri="{BB962C8B-B14F-4D97-AF65-F5344CB8AC3E}">
        <p14:creationId xmlns:p14="http://schemas.microsoft.com/office/powerpoint/2010/main" val="149190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31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60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606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11618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0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3545565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46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3921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292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464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1/15/20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67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82168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1/15/20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3125506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001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9243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750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7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7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220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38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1/15/20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094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1/15/20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26886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245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1/15/20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13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1/15/20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1459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tif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2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5.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tilthighered.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8.tiff"/></Relationships>
</file>

<file path=ppt/slides/_rels/slide3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hyperlink" Target="https://www.fitchburgstate.edu/offices-services-directory/institutional-research-and-planning/office-of-assessment/undergraduate-assessment-document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tiff"/><Relationship Id="rId7"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niloa@education.Illinois.edu" TargetMode="External"/><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learningoutcomesassessment.org/" TargetMode="External"/><Relationship Id="rId4" Type="http://schemas.openxmlformats.org/officeDocument/2006/relationships/hyperlink" Target="https://www.learningoutcomesassessment.org/joinemail/" TargetMode="External"/><Relationship Id="rId9"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mailto:niloa@education.Illinois.edu" TargetMode="External"/><Relationship Id="rId7"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learningoutcomesassessment.org/" TargetMode="External"/><Relationship Id="rId4" Type="http://schemas.openxmlformats.org/officeDocument/2006/relationships/hyperlink" Target="https://www.learningoutcomesassessment.org/joinemail/" TargetMode="External"/><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E1CF12-B5F5-354F-93A8-A92CE6435343}"/>
              </a:ext>
            </a:extLst>
          </p:cNvPr>
          <p:cNvSpPr txBox="1">
            <a:spLocks/>
          </p:cNvSpPr>
          <p:nvPr/>
        </p:nvSpPr>
        <p:spPr>
          <a:xfrm>
            <a:off x="825038" y="4557036"/>
            <a:ext cx="7543800" cy="162344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Natasha Jankowski, PhD</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Executive Director, National Institute for Learning Outcomes Assessment (NILOA)</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Research Associate Professor, University of Illinois Urbana-Champaign </a:t>
            </a:r>
          </a:p>
        </p:txBody>
      </p:sp>
      <p:sp>
        <p:nvSpPr>
          <p:cNvPr id="10" name="TextBox 9">
            <a:extLst>
              <a:ext uri="{FF2B5EF4-FFF2-40B4-BE49-F238E27FC236}">
                <a16:creationId xmlns:a16="http://schemas.microsoft.com/office/drawing/2014/main" id="{8C277D70-D2DD-B04C-BB29-4C24A858FB1D}"/>
              </a:ext>
            </a:extLst>
          </p:cNvPr>
          <p:cNvSpPr txBox="1"/>
          <p:nvPr/>
        </p:nvSpPr>
        <p:spPr>
          <a:xfrm>
            <a:off x="7831154" y="6416151"/>
            <a:ext cx="1418356" cy="646331"/>
          </a:xfrm>
          <a:prstGeom prst="rect">
            <a:avLst/>
          </a:prstGeom>
          <a:noFill/>
        </p:spPr>
        <p:txBody>
          <a:bodyPr wrap="square" rtlCol="0">
            <a:spAutoFit/>
          </a:bodyPr>
          <a:lstStyle/>
          <a:p>
            <a:r>
              <a:rPr lang="en-US" sz="1200" dirty="0">
                <a:solidFill>
                  <a:schemeClr val="bg1"/>
                </a:solidFill>
              </a:rPr>
              <a:t>@</a:t>
            </a:r>
            <a:r>
              <a:rPr lang="en-US" sz="1200" dirty="0" err="1">
                <a:solidFill>
                  <a:schemeClr val="bg1"/>
                </a:solidFill>
              </a:rPr>
              <a:t>NILOA_Web</a:t>
            </a:r>
            <a:r>
              <a:rPr lang="en-US" sz="1200" dirty="0">
                <a:solidFill>
                  <a:schemeClr val="bg1"/>
                </a:solidFill>
              </a:rPr>
              <a:t>  </a:t>
            </a:r>
          </a:p>
          <a:p>
            <a:r>
              <a:rPr lang="en-US" sz="1200" dirty="0">
                <a:solidFill>
                  <a:schemeClr val="bg1"/>
                </a:solidFill>
              </a:rPr>
              <a:t>@</a:t>
            </a:r>
            <a:r>
              <a:rPr lang="en-US" sz="1200" dirty="0" err="1">
                <a:solidFill>
                  <a:schemeClr val="bg1"/>
                </a:solidFill>
              </a:rPr>
              <a:t>njankow</a:t>
            </a:r>
            <a:endParaRPr lang="en-US" sz="1200" dirty="0">
              <a:solidFill>
                <a:schemeClr val="bg1"/>
              </a:solidFill>
            </a:endParaRPr>
          </a:p>
          <a:p>
            <a:r>
              <a:rPr lang="en-US" sz="1200" dirty="0">
                <a:solidFill>
                  <a:schemeClr val="bg1"/>
                </a:solidFill>
              </a:rPr>
              <a:t> </a:t>
            </a:r>
          </a:p>
        </p:txBody>
      </p:sp>
      <p:pic>
        <p:nvPicPr>
          <p:cNvPr id="8" name="Content Placeholder 5">
            <a:extLst>
              <a:ext uri="{FF2B5EF4-FFF2-40B4-BE49-F238E27FC236}">
                <a16:creationId xmlns:a16="http://schemas.microsoft.com/office/drawing/2014/main" id="{2D493389-49B8-E24D-A9BD-68A1C2785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
        <p:nvSpPr>
          <p:cNvPr id="6" name="Title 5">
            <a:extLst>
              <a:ext uri="{FF2B5EF4-FFF2-40B4-BE49-F238E27FC236}">
                <a16:creationId xmlns:a16="http://schemas.microsoft.com/office/drawing/2014/main" id="{37C48228-7148-1341-807B-CFE3C3004C81}"/>
              </a:ext>
            </a:extLst>
          </p:cNvPr>
          <p:cNvSpPr>
            <a:spLocks noGrp="1"/>
          </p:cNvSpPr>
          <p:nvPr>
            <p:ph type="ctrTitle"/>
          </p:nvPr>
        </p:nvSpPr>
        <p:spPr>
          <a:xfrm>
            <a:off x="822960" y="758952"/>
            <a:ext cx="8153954" cy="3566160"/>
          </a:xfrm>
        </p:spPr>
        <p:txBody>
          <a:bodyPr>
            <a:noAutofit/>
          </a:bodyPr>
          <a:lstStyle/>
          <a:p>
            <a:pPr algn="ctr"/>
            <a:r>
              <a:rPr lang="en-US" sz="5400" dirty="0"/>
              <a:t>Examining Prismatic Learning: Exploring Intersections of Assessment, Equity, and Culturally Responsive Practices </a:t>
            </a:r>
          </a:p>
        </p:txBody>
      </p:sp>
    </p:spTree>
    <p:extLst>
      <p:ext uri="{BB962C8B-B14F-4D97-AF65-F5344CB8AC3E}">
        <p14:creationId xmlns:p14="http://schemas.microsoft.com/office/powerpoint/2010/main" val="39807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a:t>
            </a:r>
          </a:p>
        </p:txBody>
      </p:sp>
      <p:sp>
        <p:nvSpPr>
          <p:cNvPr id="3" name="Content Placeholder 2"/>
          <p:cNvSpPr>
            <a:spLocks noGrp="1"/>
          </p:cNvSpPr>
          <p:nvPr>
            <p:ph idx="1"/>
          </p:nvPr>
        </p:nvSpPr>
        <p:spPr/>
        <p:txBody>
          <a:bodyPr>
            <a:noAutofit/>
          </a:bodyPr>
          <a:lstStyle/>
          <a:p>
            <a:r>
              <a:rPr lang="en-US" sz="1650" dirty="0"/>
              <a:t>Built upon scientific principles or empirical research, objective, rational, validity, and reliability </a:t>
            </a:r>
          </a:p>
          <a:p>
            <a:r>
              <a:rPr lang="en-US" sz="1650" i="1" dirty="0"/>
              <a:t>The Multi-State Collaborative: A Preliminary Examination of Convergent Validation Evidence </a:t>
            </a:r>
            <a:r>
              <a:rPr lang="en-US" sz="1650" dirty="0"/>
              <a:t>~Mark Nicholas, John </a:t>
            </a:r>
            <a:r>
              <a:rPr lang="en-US" sz="1650" dirty="0" err="1"/>
              <a:t>Hathcoat</a:t>
            </a:r>
            <a:r>
              <a:rPr lang="en-US" sz="1650" dirty="0"/>
              <a:t>, &amp; Brittany Brown</a:t>
            </a:r>
            <a:endParaRPr lang="en-US" sz="1650" i="1" dirty="0"/>
          </a:p>
          <a:p>
            <a:pPr lvl="1"/>
            <a:endParaRPr lang="en-US" sz="1650" dirty="0"/>
          </a:p>
          <a:p>
            <a:pPr lvl="1"/>
            <a:r>
              <a:rPr lang="en-US" sz="1650" dirty="0"/>
              <a:t>Testing and standardization</a:t>
            </a:r>
          </a:p>
          <a:p>
            <a:pPr lvl="1"/>
            <a:r>
              <a:rPr lang="en-US" sz="1650" dirty="0"/>
              <a:t>Must be measureable </a:t>
            </a:r>
          </a:p>
          <a:p>
            <a:pPr lvl="1"/>
            <a:r>
              <a:rPr lang="en-US" sz="1650" dirty="0"/>
              <a:t>Argue narrowing of curriculum </a:t>
            </a:r>
          </a:p>
          <a:p>
            <a:pPr lvl="1"/>
            <a:r>
              <a:rPr lang="en-US" sz="1650" dirty="0"/>
              <a:t>Goal driven </a:t>
            </a:r>
          </a:p>
          <a:p>
            <a:pPr lvl="1"/>
            <a:r>
              <a:rPr lang="en-US" sz="1650" dirty="0"/>
              <a:t>Focused on process</a:t>
            </a:r>
          </a:p>
          <a:p>
            <a:pPr lvl="1"/>
            <a:r>
              <a:rPr lang="en-US" sz="1650" dirty="0"/>
              <a:t>Interventions</a:t>
            </a:r>
          </a:p>
          <a:p>
            <a:pPr lvl="1"/>
            <a:r>
              <a:rPr lang="en-US" sz="1650" dirty="0"/>
              <a:t>Pre/post</a:t>
            </a:r>
          </a:p>
          <a:p>
            <a:pPr lvl="1"/>
            <a:r>
              <a:rPr lang="en-US" sz="1650" dirty="0"/>
              <a:t>Comparisons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1273" y="3467222"/>
            <a:ext cx="2169254" cy="2159612"/>
          </a:xfrm>
          <a:prstGeom prst="rect">
            <a:avLst/>
          </a:prstGeom>
        </p:spPr>
      </p:pic>
      <p:pic>
        <p:nvPicPr>
          <p:cNvPr id="5" name="Content Placeholder 5">
            <a:extLst>
              <a:ext uri="{FF2B5EF4-FFF2-40B4-BE49-F238E27FC236}">
                <a16:creationId xmlns:a16="http://schemas.microsoft.com/office/drawing/2014/main" id="{2BFA85BC-6892-40FA-8934-B52CCA826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47091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C028-F0E2-49F4-A116-E86159E014CD}"/>
              </a:ext>
            </a:extLst>
          </p:cNvPr>
          <p:cNvSpPr>
            <a:spLocks noGrp="1"/>
          </p:cNvSpPr>
          <p:nvPr>
            <p:ph type="title"/>
          </p:nvPr>
        </p:nvSpPr>
        <p:spPr>
          <a:xfrm>
            <a:off x="1092783" y="288395"/>
            <a:ext cx="7543800" cy="1450757"/>
          </a:xfrm>
        </p:spPr>
        <p:txBody>
          <a:bodyPr/>
          <a:lstStyle/>
          <a:p>
            <a:r>
              <a:rPr lang="en-US" dirty="0" err="1"/>
              <a:t>Thorngate’s</a:t>
            </a:r>
            <a:r>
              <a:rPr lang="en-US" dirty="0"/>
              <a:t> Postulate of Commensurate Complexity</a:t>
            </a:r>
          </a:p>
        </p:txBody>
      </p:sp>
      <p:sp>
        <p:nvSpPr>
          <p:cNvPr id="3" name="Content Placeholder 2">
            <a:extLst>
              <a:ext uri="{FF2B5EF4-FFF2-40B4-BE49-F238E27FC236}">
                <a16:creationId xmlns:a16="http://schemas.microsoft.com/office/drawing/2014/main" id="{3D6ECCF7-5823-4616-85B5-6F2121BD352C}"/>
              </a:ext>
            </a:extLst>
          </p:cNvPr>
          <p:cNvSpPr>
            <a:spLocks noGrp="1"/>
          </p:cNvSpPr>
          <p:nvPr>
            <p:ph idx="1"/>
          </p:nvPr>
        </p:nvSpPr>
        <p:spPr/>
        <p:txBody>
          <a:bodyPr/>
          <a:lstStyle/>
          <a:p>
            <a:r>
              <a:rPr lang="en-US" dirty="0"/>
              <a:t>Represented by Weick’s clock metaphor</a:t>
            </a:r>
          </a:p>
        </p:txBody>
      </p:sp>
      <p:pic>
        <p:nvPicPr>
          <p:cNvPr id="4" name="Content Placeholder 5">
            <a:extLst>
              <a:ext uri="{FF2B5EF4-FFF2-40B4-BE49-F238E27FC236}">
                <a16:creationId xmlns:a16="http://schemas.microsoft.com/office/drawing/2014/main" id="{1D9320EC-1D1E-4B0D-9BF2-480EF32D6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5122" name="Picture 2" descr="Image result for general, simple, accurate clock">
            <a:extLst>
              <a:ext uri="{FF2B5EF4-FFF2-40B4-BE49-F238E27FC236}">
                <a16:creationId xmlns:a16="http://schemas.microsoft.com/office/drawing/2014/main" id="{C30176DC-1399-4618-803B-9BA721CC44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92426" y="2597200"/>
            <a:ext cx="4559147" cy="341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noAutofit/>
          </a:bodyPr>
          <a:lstStyle/>
          <a:p>
            <a:r>
              <a:rPr lang="en-US" sz="1800" dirty="0"/>
              <a:t>Documenting institutional quality assurance through reporting frameworks</a:t>
            </a:r>
          </a:p>
          <a:p>
            <a:r>
              <a:rPr lang="en-US" sz="1800" i="1" dirty="0"/>
              <a:t>Is assessment destroying the liberal arts? </a:t>
            </a:r>
            <a:r>
              <a:rPr lang="en-US" sz="1800" dirty="0"/>
              <a:t>~Karin Brown</a:t>
            </a:r>
          </a:p>
          <a:p>
            <a:pPr lvl="1"/>
            <a:endParaRPr lang="en-US" dirty="0"/>
          </a:p>
          <a:p>
            <a:pPr lvl="1"/>
            <a:r>
              <a:rPr lang="en-US" dirty="0"/>
              <a:t>Bureaucratic</a:t>
            </a:r>
          </a:p>
          <a:p>
            <a:pPr lvl="1"/>
            <a:r>
              <a:rPr lang="en-US" dirty="0"/>
              <a:t>Laborious</a:t>
            </a:r>
          </a:p>
          <a:p>
            <a:pPr lvl="1"/>
            <a:r>
              <a:rPr lang="en-US" dirty="0"/>
              <a:t>Time consuming</a:t>
            </a:r>
          </a:p>
          <a:p>
            <a:pPr lvl="1"/>
            <a:r>
              <a:rPr lang="en-US" dirty="0"/>
              <a:t>Separated from teaching and learning</a:t>
            </a:r>
          </a:p>
          <a:p>
            <a:pPr lvl="1"/>
            <a:r>
              <a:rPr lang="en-US" dirty="0"/>
              <a:t>Add on</a:t>
            </a:r>
          </a:p>
          <a:p>
            <a:pPr lvl="1"/>
            <a:r>
              <a:rPr lang="en-US" dirty="0"/>
              <a:t>Accountability and quality assurance  </a:t>
            </a:r>
          </a:p>
          <a:p>
            <a:pPr lvl="1"/>
            <a:r>
              <a:rPr lang="en-US" dirty="0"/>
              <a:t>Reporting and archive</a:t>
            </a:r>
          </a:p>
          <a:p>
            <a:pPr lvl="1"/>
            <a:r>
              <a:rPr lang="en-US" dirty="0"/>
              <a:t>Lots of data collection, minimal use</a:t>
            </a:r>
          </a:p>
        </p:txBody>
      </p:sp>
      <p:pic>
        <p:nvPicPr>
          <p:cNvPr id="4" name="Picture 3"/>
          <p:cNvPicPr>
            <a:picLocks noChangeAspect="1"/>
          </p:cNvPicPr>
          <p:nvPr/>
        </p:nvPicPr>
        <p:blipFill>
          <a:blip r:embed="rId3"/>
          <a:stretch>
            <a:fillRect/>
          </a:stretch>
        </p:blipFill>
        <p:spPr>
          <a:xfrm>
            <a:off x="5035927" y="3292849"/>
            <a:ext cx="2474419" cy="1391861"/>
          </a:xfrm>
          <a:prstGeom prst="rect">
            <a:avLst/>
          </a:prstGeom>
        </p:spPr>
      </p:pic>
      <p:pic>
        <p:nvPicPr>
          <p:cNvPr id="5" name="Content Placeholder 5">
            <a:extLst>
              <a:ext uri="{FF2B5EF4-FFF2-40B4-BE49-F238E27FC236}">
                <a16:creationId xmlns:a16="http://schemas.microsoft.com/office/drawing/2014/main" id="{2060B552-0B8A-4972-8352-3EAD4CF4A1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09801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9649749"/>
              </p:ext>
            </p:extLst>
          </p:nvPr>
        </p:nvGraphicFramePr>
        <p:xfrm>
          <a:off x="1169233" y="599607"/>
          <a:ext cx="7105337" cy="5336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77718" y="2533338"/>
            <a:ext cx="2273292" cy="1096200"/>
          </a:xfrm>
          <a:prstGeom prst="rect">
            <a:avLst/>
          </a:prstGeom>
          <a:noFill/>
        </p:spPr>
        <p:txBody>
          <a:bodyPr wrap="square" rtlCol="0">
            <a:noAutofit/>
          </a:bodyPr>
          <a:lstStyle/>
          <a:p>
            <a:pPr algn="ctr" defTabSz="514350"/>
            <a:r>
              <a:rPr lang="en-US" sz="1350" dirty="0">
                <a:solidFill>
                  <a:srgbClr val="000000"/>
                </a:solidFill>
                <a:latin typeface="Times New Roman" charset="0"/>
                <a:ea typeface="Times New Roman" charset="0"/>
              </a:rPr>
              <a:t>ACCREDITATION/ PROGRAM REVIEW</a:t>
            </a:r>
          </a:p>
        </p:txBody>
      </p:sp>
      <p:pic>
        <p:nvPicPr>
          <p:cNvPr id="6" name="Content Placeholder 5">
            <a:extLst>
              <a:ext uri="{FF2B5EF4-FFF2-40B4-BE49-F238E27FC236}">
                <a16:creationId xmlns:a16="http://schemas.microsoft.com/office/drawing/2014/main" id="{814CCA33-716C-47A3-955A-5F288D09EB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20744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023314" y="434559"/>
            <a:ext cx="3527387" cy="5251704"/>
          </a:xfrm>
        </p:spPr>
      </p:pic>
      <p:pic>
        <p:nvPicPr>
          <p:cNvPr id="3" name="Content Placeholder 5">
            <a:extLst>
              <a:ext uri="{FF2B5EF4-FFF2-40B4-BE49-F238E27FC236}">
                <a16:creationId xmlns:a16="http://schemas.microsoft.com/office/drawing/2014/main" id="{6F25BACE-942C-47D3-BB59-50E1B938BF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28857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582" y="1543983"/>
            <a:ext cx="8386762" cy="1034816"/>
          </a:xfrm>
        </p:spPr>
        <p:txBody>
          <a:bodyPr>
            <a:normAutofit fontScale="90000"/>
          </a:bodyPr>
          <a:lstStyle/>
          <a:p>
            <a:pPr algn="ctr"/>
            <a:r>
              <a:rPr lang="en-US" dirty="0"/>
              <a:t>But where are the students</a:t>
            </a:r>
            <a:r>
              <a:rPr lang="mr-IN" dirty="0"/>
              <a:t>…</a:t>
            </a:r>
            <a:r>
              <a:rPr lang="en-US" dirty="0"/>
              <a:t>and what does this have to do with my teaching?</a:t>
            </a:r>
          </a:p>
        </p:txBody>
      </p:sp>
      <p:pic>
        <p:nvPicPr>
          <p:cNvPr id="3076" name="Picture 4" descr="Image result for where are the students">
            <a:extLst>
              <a:ext uri="{FF2B5EF4-FFF2-40B4-BE49-F238E27FC236}">
                <a16:creationId xmlns:a16="http://schemas.microsoft.com/office/drawing/2014/main" id="{16947865-6355-463E-AF41-C68CB482D9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06595" y="2490331"/>
            <a:ext cx="5750099" cy="381842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a:extLst>
              <a:ext uri="{FF2B5EF4-FFF2-40B4-BE49-F238E27FC236}">
                <a16:creationId xmlns:a16="http://schemas.microsoft.com/office/drawing/2014/main" id="{89B50294-243D-4B38-87CB-3F1123D13B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92689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and Learning</a:t>
            </a:r>
          </a:p>
        </p:txBody>
      </p:sp>
      <p:sp>
        <p:nvSpPr>
          <p:cNvPr id="3" name="Content Placeholder 2"/>
          <p:cNvSpPr>
            <a:spLocks noGrp="1"/>
          </p:cNvSpPr>
          <p:nvPr>
            <p:ph idx="1"/>
          </p:nvPr>
        </p:nvSpPr>
        <p:spPr>
          <a:xfrm>
            <a:off x="628650" y="2092657"/>
            <a:ext cx="8277482" cy="3263504"/>
          </a:xfrm>
        </p:spPr>
        <p:txBody>
          <a:bodyPr>
            <a:noAutofit/>
          </a:bodyPr>
          <a:lstStyle/>
          <a:p>
            <a:r>
              <a:rPr lang="en-US" sz="1500" dirty="0"/>
              <a:t>Focus on pedagogy, understanding of student experience, informing program improvement, embedded in curricular design and feedback, builds student agency</a:t>
            </a:r>
          </a:p>
          <a:p>
            <a:r>
              <a:rPr lang="en-US" sz="1500" i="1" dirty="0"/>
              <a:t>Does continuous assessment in higher education support student learning? </a:t>
            </a:r>
            <a:r>
              <a:rPr lang="en-US" sz="1500" dirty="0"/>
              <a:t>~Rosario Hernandez</a:t>
            </a:r>
          </a:p>
          <a:p>
            <a:pPr lvl="1"/>
            <a:endParaRPr lang="en-US" sz="1500" dirty="0"/>
          </a:p>
          <a:p>
            <a:pPr lvl="1"/>
            <a:r>
              <a:rPr lang="en-US" sz="1500" dirty="0"/>
              <a:t>Driven by faculty questions regarding their praxis – is what I am doing working for my students?</a:t>
            </a:r>
          </a:p>
          <a:p>
            <a:pPr lvl="1"/>
            <a:r>
              <a:rPr lang="en-US" sz="1500" dirty="0"/>
              <a:t>Improvement oriented</a:t>
            </a:r>
          </a:p>
          <a:p>
            <a:pPr lvl="1"/>
            <a:r>
              <a:rPr lang="en-US" sz="1500" dirty="0"/>
              <a:t>Focus on individual students</a:t>
            </a:r>
          </a:p>
          <a:p>
            <a:pPr lvl="1"/>
            <a:r>
              <a:rPr lang="en-US" sz="1500" dirty="0"/>
              <a:t>Students as active participants – not something done to them</a:t>
            </a:r>
          </a:p>
          <a:p>
            <a:pPr lvl="1"/>
            <a:r>
              <a:rPr lang="en-US" sz="1500" dirty="0"/>
              <a:t>Formative</a:t>
            </a:r>
          </a:p>
          <a:p>
            <a:pPr lvl="1"/>
            <a:r>
              <a:rPr lang="en-US" sz="1500" dirty="0"/>
              <a:t>Feedback</a:t>
            </a:r>
          </a:p>
          <a:p>
            <a:pPr lvl="1"/>
            <a:r>
              <a:rPr lang="en-US" sz="1500" dirty="0"/>
              <a:t>Collaborative </a:t>
            </a:r>
          </a:p>
          <a:p>
            <a:pPr lvl="1"/>
            <a:r>
              <a:rPr lang="en-US" sz="1500" dirty="0"/>
              <a:t>Assessment for learning</a:t>
            </a:r>
          </a:p>
          <a:p>
            <a:pPr lvl="1"/>
            <a:r>
              <a:rPr lang="en-US" sz="1500" dirty="0"/>
              <a:t>Adaptive and embedded</a:t>
            </a:r>
          </a:p>
        </p:txBody>
      </p:sp>
      <p:pic>
        <p:nvPicPr>
          <p:cNvPr id="4" name="Picture 3">
            <a:extLst>
              <a:ext uri="{FF2B5EF4-FFF2-40B4-BE49-F238E27FC236}">
                <a16:creationId xmlns:a16="http://schemas.microsoft.com/office/drawing/2014/main" id="{187FC636-E09E-5040-AD11-5F23D433D0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3099" y="4015949"/>
            <a:ext cx="2017680" cy="1340211"/>
          </a:xfrm>
          <a:prstGeom prst="rect">
            <a:avLst/>
          </a:prstGeom>
        </p:spPr>
      </p:pic>
      <p:pic>
        <p:nvPicPr>
          <p:cNvPr id="5" name="Content Placeholder 5">
            <a:extLst>
              <a:ext uri="{FF2B5EF4-FFF2-40B4-BE49-F238E27FC236}">
                <a16:creationId xmlns:a16="http://schemas.microsoft.com/office/drawing/2014/main" id="{D66C2DD9-E05B-4295-87EA-C7998202B9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196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54876935"/>
              </p:ext>
            </p:extLst>
          </p:nvPr>
        </p:nvGraphicFramePr>
        <p:xfrm>
          <a:off x="299804" y="659568"/>
          <a:ext cx="8154648" cy="5441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344987" y="2812398"/>
            <a:ext cx="2064282" cy="646331"/>
          </a:xfrm>
          <a:prstGeom prst="rect">
            <a:avLst/>
          </a:prstGeom>
          <a:noFill/>
        </p:spPr>
        <p:txBody>
          <a:bodyPr wrap="square" rtlCol="0">
            <a:spAutoFit/>
          </a:bodyPr>
          <a:lstStyle/>
          <a:p>
            <a:pPr defTabSz="514350"/>
            <a:r>
              <a:rPr lang="en-US" dirty="0">
                <a:solidFill>
                  <a:srgbClr val="000000"/>
                </a:solidFill>
                <a:latin typeface="Calibri" panose="020F0502020204030204"/>
              </a:rPr>
              <a:t>IMPROVEMENT/ STUDENT SUCCESS</a:t>
            </a:r>
          </a:p>
        </p:txBody>
      </p:sp>
      <p:pic>
        <p:nvPicPr>
          <p:cNvPr id="5" name="Content Placeholder 5">
            <a:extLst>
              <a:ext uri="{FF2B5EF4-FFF2-40B4-BE49-F238E27FC236}">
                <a16:creationId xmlns:a16="http://schemas.microsoft.com/office/drawing/2014/main" id="{1F518F33-2DD4-4A81-9864-DF7262ED9C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90216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or Program Improvement</a:t>
            </a:r>
          </a:p>
        </p:txBody>
      </p:sp>
      <p:sp>
        <p:nvSpPr>
          <p:cNvPr id="3" name="Content Placeholder 2"/>
          <p:cNvSpPr>
            <a:spLocks noGrp="1"/>
          </p:cNvSpPr>
          <p:nvPr>
            <p:ph idx="1"/>
          </p:nvPr>
        </p:nvSpPr>
        <p:spPr/>
        <p:txBody>
          <a:bodyPr/>
          <a:lstStyle/>
          <a:p>
            <a:endParaRPr lang="en-US" dirty="0"/>
          </a:p>
        </p:txBody>
      </p:sp>
      <p:cxnSp>
        <p:nvCxnSpPr>
          <p:cNvPr id="5" name="Straight Arrow Connector 4"/>
          <p:cNvCxnSpPr>
            <a:cxnSpLocks/>
          </p:cNvCxnSpPr>
          <p:nvPr/>
        </p:nvCxnSpPr>
        <p:spPr>
          <a:xfrm>
            <a:off x="2642839" y="3340492"/>
            <a:ext cx="3815020" cy="0"/>
          </a:xfrm>
          <a:prstGeom prst="straightConnector1">
            <a:avLst/>
          </a:prstGeom>
          <a:ln w="21590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45961" y="3049917"/>
            <a:ext cx="160317" cy="581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p:nvSpPr>
        <p:spPr>
          <a:xfrm>
            <a:off x="6646046" y="3025911"/>
            <a:ext cx="160317" cy="581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U-Turn Arrow 12"/>
          <p:cNvSpPr/>
          <p:nvPr/>
        </p:nvSpPr>
        <p:spPr>
          <a:xfrm rot="10800000">
            <a:off x="2145961" y="3903850"/>
            <a:ext cx="4661860" cy="70897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9" name="Content Placeholder 5">
            <a:extLst>
              <a:ext uri="{FF2B5EF4-FFF2-40B4-BE49-F238E27FC236}">
                <a16:creationId xmlns:a16="http://schemas.microsoft.com/office/drawing/2014/main" id="{A12DA068-8229-4DC6-86FB-3BFB3D40BC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700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7E9A80-CCC0-7E43-84C0-2D85132D99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0758" y="584616"/>
            <a:ext cx="4142483" cy="4972504"/>
          </a:xfrm>
          <a:prstGeom prst="rect">
            <a:avLst/>
          </a:prstGeom>
        </p:spPr>
      </p:pic>
      <p:pic>
        <p:nvPicPr>
          <p:cNvPr id="3" name="Content Placeholder 5">
            <a:extLst>
              <a:ext uri="{FF2B5EF4-FFF2-40B4-BE49-F238E27FC236}">
                <a16:creationId xmlns:a16="http://schemas.microsoft.com/office/drawing/2014/main" id="{4A9962F5-898E-46CA-AB76-1031EBDBF0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44502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p:txBody>
          <a:bodyPr>
            <a:normAutofit fontScale="90000"/>
          </a:bodyPr>
          <a:lstStyle/>
          <a:p>
            <a:pPr algn="ctr"/>
            <a:r>
              <a:rPr lang="en-US" dirty="0"/>
              <a:t>National Institute for Learning </a:t>
            </a:r>
            <a:br>
              <a:rPr lang="en-US" dirty="0"/>
            </a:br>
            <a:r>
              <a:rPr lang="en-US" dirty="0"/>
              <a:t>Outcomes Assessment (NILOA)</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p:txBody>
          <a:bodyPr/>
          <a:lstStyle/>
          <a:p>
            <a:pPr marL="0" indent="0" algn="ctr">
              <a:buNone/>
            </a:pPr>
            <a:r>
              <a:rPr lang="en-US" b="1" dirty="0"/>
              <a:t>NILOA is a research and resource-development organization dedicated to documenting, advocating, and facilitating the systematic use of learning outcomes assessment to improve student learning.</a:t>
            </a:r>
          </a:p>
          <a:p>
            <a:pPr marL="0" indent="0" algn="ctr">
              <a:buNone/>
            </a:pPr>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028950" y="5735770"/>
            <a:ext cx="30861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000000"/>
                </a:solidFill>
                <a:effectLst/>
                <a:uLnTx/>
                <a:uFillTx/>
                <a:latin typeface="Calibri" panose="020F0502020204030204"/>
                <a:ea typeface="+mn-ea"/>
                <a:cs typeface="+mn-cs"/>
              </a:rPr>
              <a:t>www.learningoutcomesassessment.org</a:t>
            </a:r>
            <a:endParaRPr kumimoji="0" lang="en-US" sz="900" b="0" i="0" u="none" strike="noStrike" kern="1200" cap="all"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18AFA-5AEC-D646-AD0F-848AA0F5EC2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B4D29ACB-FE47-704A-9EE0-FB0BD39F8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053" y="3480034"/>
            <a:ext cx="8515350" cy="2000250"/>
          </a:xfrm>
          <a:prstGeom prst="rect">
            <a:avLst/>
          </a:prstGeom>
        </p:spPr>
      </p:pic>
      <p:pic>
        <p:nvPicPr>
          <p:cNvPr id="8" name="Content Placeholder 5">
            <a:extLst>
              <a:ext uri="{FF2B5EF4-FFF2-40B4-BE49-F238E27FC236}">
                <a16:creationId xmlns:a16="http://schemas.microsoft.com/office/drawing/2014/main" id="{B343C69E-6FC3-384E-A3F8-12A36EEA7B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5475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Improvement</a:t>
            </a:r>
          </a:p>
        </p:txBody>
      </p:sp>
      <p:cxnSp>
        <p:nvCxnSpPr>
          <p:cNvPr id="5" name="Straight Arrow Connector 4"/>
          <p:cNvCxnSpPr/>
          <p:nvPr/>
        </p:nvCxnSpPr>
        <p:spPr>
          <a:xfrm>
            <a:off x="2212653" y="3594950"/>
            <a:ext cx="5342702" cy="20985"/>
          </a:xfrm>
          <a:prstGeom prst="straightConnector1">
            <a:avLst/>
          </a:prstGeom>
          <a:ln w="21590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39591" y="3025911"/>
            <a:ext cx="306254"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p:nvSpPr>
        <p:spPr>
          <a:xfrm>
            <a:off x="7555356" y="3025911"/>
            <a:ext cx="306254"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p:cNvSpPr/>
          <p:nvPr/>
        </p:nvSpPr>
        <p:spPr>
          <a:xfrm>
            <a:off x="2645587" y="3089139"/>
            <a:ext cx="366248"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p:nvSpPr>
        <p:spPr>
          <a:xfrm>
            <a:off x="3555404" y="3089139"/>
            <a:ext cx="366248"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p:cNvSpPr/>
          <p:nvPr/>
        </p:nvSpPr>
        <p:spPr>
          <a:xfrm>
            <a:off x="4438885" y="3089139"/>
            <a:ext cx="366248"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p:cNvSpPr/>
          <p:nvPr/>
        </p:nvSpPr>
        <p:spPr>
          <a:xfrm>
            <a:off x="5348703" y="3089139"/>
            <a:ext cx="366248"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p:cNvSpPr/>
          <p:nvPr/>
        </p:nvSpPr>
        <p:spPr>
          <a:xfrm>
            <a:off x="6139861" y="3089139"/>
            <a:ext cx="366248" cy="113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Circular Arrow 8"/>
          <p:cNvSpPr/>
          <p:nvPr/>
        </p:nvSpPr>
        <p:spPr>
          <a:xfrm rot="10800000">
            <a:off x="2607201" y="4206871"/>
            <a:ext cx="1106017" cy="8320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4" name="Circular Arrow 13"/>
          <p:cNvSpPr/>
          <p:nvPr/>
        </p:nvSpPr>
        <p:spPr>
          <a:xfrm rot="10800000">
            <a:off x="3774886" y="4199574"/>
            <a:ext cx="1106017" cy="8320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5" name="Circular Arrow 14"/>
          <p:cNvSpPr/>
          <p:nvPr/>
        </p:nvSpPr>
        <p:spPr>
          <a:xfrm rot="10800000">
            <a:off x="4906973" y="4199574"/>
            <a:ext cx="1106017" cy="8320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6" name="Circular Arrow 15"/>
          <p:cNvSpPr/>
          <p:nvPr/>
        </p:nvSpPr>
        <p:spPr>
          <a:xfrm rot="10800000">
            <a:off x="6145865" y="4177677"/>
            <a:ext cx="1106017" cy="8320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pic>
        <p:nvPicPr>
          <p:cNvPr id="17" name="Content Placeholder 5">
            <a:extLst>
              <a:ext uri="{FF2B5EF4-FFF2-40B4-BE49-F238E27FC236}">
                <a16:creationId xmlns:a16="http://schemas.microsoft.com/office/drawing/2014/main" id="{CC1EF833-53F3-44BD-BFA5-972EEB845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16221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animBg="1"/>
      <p:bldP spid="10" grpId="0" animBg="1"/>
      <p:bldP spid="11" grpId="0" animBg="1"/>
      <p:bldP spid="12" grpId="0" animBg="1"/>
      <p:bldP spid="13" grpId="0" animBg="1"/>
      <p:bldP spid="9"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94E29-6808-7548-A1D5-74D232D0FA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811" y="1244182"/>
            <a:ext cx="2728211" cy="4092316"/>
          </a:xfrm>
          <a:prstGeom prst="rect">
            <a:avLst/>
          </a:prstGeom>
        </p:spPr>
      </p:pic>
      <p:pic>
        <p:nvPicPr>
          <p:cNvPr id="3" name="Content Placeholder 5">
            <a:extLst>
              <a:ext uri="{FF2B5EF4-FFF2-40B4-BE49-F238E27FC236}">
                <a16:creationId xmlns:a16="http://schemas.microsoft.com/office/drawing/2014/main" id="{2D0FBE71-626F-4C8E-8541-AF4F9193A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4" name="Picture 3">
            <a:extLst>
              <a:ext uri="{FF2B5EF4-FFF2-40B4-BE49-F238E27FC236}">
                <a16:creationId xmlns:a16="http://schemas.microsoft.com/office/drawing/2014/main" id="{BE206797-A5F3-4045-B53A-0C6D92242A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112" y="1244182"/>
            <a:ext cx="3210783" cy="4092316"/>
          </a:xfrm>
          <a:prstGeom prst="rect">
            <a:avLst/>
          </a:prstGeom>
        </p:spPr>
      </p:pic>
    </p:spTree>
    <p:extLst>
      <p:ext uri="{BB962C8B-B14F-4D97-AF65-F5344CB8AC3E}">
        <p14:creationId xmlns:p14="http://schemas.microsoft.com/office/powerpoint/2010/main" val="170035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BC59-8098-CB4A-8497-16D9D39D1F4D}"/>
              </a:ext>
            </a:extLst>
          </p:cNvPr>
          <p:cNvSpPr>
            <a:spLocks noGrp="1"/>
          </p:cNvSpPr>
          <p:nvPr>
            <p:ph type="title"/>
          </p:nvPr>
        </p:nvSpPr>
        <p:spPr/>
        <p:txBody>
          <a:bodyPr/>
          <a:lstStyle/>
          <a:p>
            <a:r>
              <a:rPr lang="en-US" dirty="0"/>
              <a:t>Ask yourself:</a:t>
            </a:r>
          </a:p>
        </p:txBody>
      </p:sp>
      <p:sp>
        <p:nvSpPr>
          <p:cNvPr id="3" name="Content Placeholder 2"/>
          <p:cNvSpPr>
            <a:spLocks noGrp="1"/>
          </p:cNvSpPr>
          <p:nvPr>
            <p:ph idx="1"/>
          </p:nvPr>
        </p:nvSpPr>
        <p:spPr/>
        <p:txBody>
          <a:bodyPr>
            <a:noAutofit/>
          </a:bodyPr>
          <a:lstStyle/>
          <a:p>
            <a:r>
              <a:rPr lang="en-US" sz="3000" dirty="0"/>
              <a:t>What do you want to know about x?</a:t>
            </a:r>
          </a:p>
          <a:p>
            <a:r>
              <a:rPr lang="en-US" sz="3000" dirty="0"/>
              <a:t>What argument do you want to make about x?</a:t>
            </a:r>
          </a:p>
          <a:p>
            <a:r>
              <a:rPr lang="en-US" sz="3000" dirty="0"/>
              <a:t>What type of </a:t>
            </a:r>
            <a:r>
              <a:rPr lang="en-US" sz="3000" b="1" dirty="0"/>
              <a:t>evidence</a:t>
            </a:r>
            <a:r>
              <a:rPr lang="en-US" sz="3000" dirty="0"/>
              <a:t> would be necessary to make that </a:t>
            </a:r>
            <a:r>
              <a:rPr lang="en-US" sz="3000" b="1" dirty="0"/>
              <a:t>argument</a:t>
            </a:r>
            <a:r>
              <a:rPr lang="en-US" sz="3000" dirty="0"/>
              <a:t>?</a:t>
            </a:r>
          </a:p>
        </p:txBody>
      </p:sp>
      <p:pic>
        <p:nvPicPr>
          <p:cNvPr id="4" name="Content Placeholder 5">
            <a:extLst>
              <a:ext uri="{FF2B5EF4-FFF2-40B4-BE49-F238E27FC236}">
                <a16:creationId xmlns:a16="http://schemas.microsoft.com/office/drawing/2014/main" id="{11EB7C90-756A-1949-BEC9-9CC09287A1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5" name="Picture 4">
            <a:extLst>
              <a:ext uri="{FF2B5EF4-FFF2-40B4-BE49-F238E27FC236}">
                <a16:creationId xmlns:a16="http://schemas.microsoft.com/office/drawing/2014/main" id="{CF41E6DA-8096-8F4E-B7B0-F198259B4B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241" y="3649296"/>
            <a:ext cx="1685681" cy="2537783"/>
          </a:xfrm>
          <a:prstGeom prst="rect">
            <a:avLst/>
          </a:prstGeom>
        </p:spPr>
      </p:pic>
    </p:spTree>
    <p:extLst>
      <p:ext uri="{BB962C8B-B14F-4D97-AF65-F5344CB8AC3E}">
        <p14:creationId xmlns:p14="http://schemas.microsoft.com/office/powerpoint/2010/main" val="60781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12093" y="1217852"/>
            <a:ext cx="2057400" cy="2057400"/>
          </a:xfrm>
          <a:prstGeom prst="ellipse">
            <a:avLst/>
          </a:prstGeom>
          <a:solidFill>
            <a:srgbClr val="262626"/>
          </a:solidFill>
          <a:ln w="174625" cmpd="thinThick">
            <a:solidFill>
              <a:srgbClr val="262626"/>
            </a:solidFill>
          </a:ln>
        </p:spPr>
        <p:txBody>
          <a:bodyPr>
            <a:normAutofit/>
          </a:bodyPr>
          <a:lstStyle/>
          <a:p>
            <a:pPr algn="ctr"/>
            <a:r>
              <a:rPr lang="en-US" sz="1350">
                <a:solidFill>
                  <a:srgbClr val="FFFFFF"/>
                </a:solidFill>
              </a:rPr>
              <a:t>The Why: Argumentation</a:t>
            </a:r>
          </a:p>
        </p:txBody>
      </p:sp>
      <p:sp>
        <p:nvSpPr>
          <p:cNvPr id="2" name="Content Placeholder 1"/>
          <p:cNvSpPr>
            <a:spLocks noGrp="1"/>
          </p:cNvSpPr>
          <p:nvPr>
            <p:ph idx="4294967295"/>
          </p:nvPr>
        </p:nvSpPr>
        <p:spPr>
          <a:xfrm>
            <a:off x="3752850" y="5005388"/>
            <a:ext cx="5391150" cy="968375"/>
          </a:xfrm>
        </p:spPr>
        <p:txBody>
          <a:bodyPr>
            <a:normAutofit/>
          </a:bodyPr>
          <a:lstStyle/>
          <a:p>
            <a:pPr marL="0" indent="0" algn="ctr">
              <a:buNone/>
            </a:pPr>
            <a:r>
              <a:rPr lang="en-US" sz="1350" b="1" dirty="0" err="1"/>
              <a:t>Toulmin</a:t>
            </a:r>
            <a:r>
              <a:rPr lang="en-US" sz="1350" b="1" dirty="0"/>
              <a:t> (2003)</a:t>
            </a:r>
          </a:p>
          <a:p>
            <a:pPr algn="ctr"/>
            <a:endParaRPr lang="en-US" sz="1350" b="1" dirty="0"/>
          </a:p>
          <a:p>
            <a:pPr algn="ctr"/>
            <a:endParaRPr lang="en-US" sz="1350" b="1" dirty="0"/>
          </a:p>
        </p:txBody>
      </p:sp>
      <p:pic>
        <p:nvPicPr>
          <p:cNvPr id="6" name="Picture 5">
            <a:extLst>
              <a:ext uri="{FF2B5EF4-FFF2-40B4-BE49-F238E27FC236}">
                <a16:creationId xmlns:a16="http://schemas.microsoft.com/office/drawing/2014/main" id="{838079F9-4792-7F4B-96E0-A7D71154E7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18959" y="1842224"/>
            <a:ext cx="6404595" cy="2866057"/>
          </a:xfrm>
          <a:prstGeom prst="rect">
            <a:avLst/>
          </a:prstGeom>
        </p:spPr>
      </p:pic>
      <p:pic>
        <p:nvPicPr>
          <p:cNvPr id="7" name="Content Placeholder 5">
            <a:extLst>
              <a:ext uri="{FF2B5EF4-FFF2-40B4-BE49-F238E27FC236}">
                <a16:creationId xmlns:a16="http://schemas.microsoft.com/office/drawing/2014/main" id="{20EF5AF7-A936-F544-B793-075C0EC7DF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65233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0254-053C-A746-98F7-79DDDE2F59F5}"/>
              </a:ext>
            </a:extLst>
          </p:cNvPr>
          <p:cNvSpPr>
            <a:spLocks noGrp="1"/>
          </p:cNvSpPr>
          <p:nvPr>
            <p:ph type="title"/>
          </p:nvPr>
        </p:nvSpPr>
        <p:spPr/>
        <p:txBody>
          <a:bodyPr/>
          <a:lstStyle/>
          <a:p>
            <a:r>
              <a:rPr lang="en-US" dirty="0"/>
              <a:t>Which means…</a:t>
            </a:r>
          </a:p>
        </p:txBody>
      </p:sp>
      <p:sp>
        <p:nvSpPr>
          <p:cNvPr id="3" name="Content Placeholder 2">
            <a:extLst>
              <a:ext uri="{FF2B5EF4-FFF2-40B4-BE49-F238E27FC236}">
                <a16:creationId xmlns:a16="http://schemas.microsoft.com/office/drawing/2014/main" id="{E1B8BA2E-0D45-8947-8BBE-B663254D624E}"/>
              </a:ext>
            </a:extLst>
          </p:cNvPr>
          <p:cNvSpPr>
            <a:spLocks noGrp="1"/>
          </p:cNvSpPr>
          <p:nvPr>
            <p:ph idx="1"/>
          </p:nvPr>
        </p:nvSpPr>
        <p:spPr/>
        <p:txBody>
          <a:bodyPr>
            <a:normAutofit lnSpcReduction="10000"/>
          </a:bodyPr>
          <a:lstStyle/>
          <a:p>
            <a:pPr marL="0" indent="0" algn="ctr">
              <a:buNone/>
            </a:pPr>
            <a:r>
              <a:rPr lang="en-US" sz="2700" dirty="0"/>
              <a:t>“Educational assessment is at heart an exercise in evidentiary reasoning. From a handful of things that students say, do, or make, we want to draw inferences about what they know, can do, or have accomplished more broadly.” (</a:t>
            </a:r>
            <a:r>
              <a:rPr lang="en-US" sz="2700" dirty="0" err="1"/>
              <a:t>Mislevy</a:t>
            </a:r>
            <a:r>
              <a:rPr lang="en-US" sz="2700" dirty="0"/>
              <a:t> &amp; </a:t>
            </a:r>
            <a:r>
              <a:rPr lang="en-US" sz="2700" dirty="0" err="1"/>
              <a:t>Riconscente</a:t>
            </a:r>
            <a:r>
              <a:rPr lang="en-US" sz="2700" dirty="0"/>
              <a:t>, 2005, p. iv). </a:t>
            </a:r>
          </a:p>
          <a:p>
            <a:pPr marL="0" indent="0" algn="ctr">
              <a:buNone/>
            </a:pPr>
            <a:endParaRPr lang="en-US" sz="2700" dirty="0"/>
          </a:p>
          <a:p>
            <a:pPr marL="0" indent="0" algn="ctr">
              <a:buNone/>
            </a:pPr>
            <a:r>
              <a:rPr lang="en-US" sz="2700" dirty="0"/>
              <a:t>Put more simply it’s a way to justify stated beliefs about students and their learning as well as the role of our institutions and programs in getting them there.</a:t>
            </a:r>
          </a:p>
          <a:p>
            <a:endParaRPr lang="en-US" dirty="0"/>
          </a:p>
        </p:txBody>
      </p:sp>
      <p:pic>
        <p:nvPicPr>
          <p:cNvPr id="4" name="Content Placeholder 5">
            <a:extLst>
              <a:ext uri="{FF2B5EF4-FFF2-40B4-BE49-F238E27FC236}">
                <a16:creationId xmlns:a16="http://schemas.microsoft.com/office/drawing/2014/main" id="{CE2FDD22-C094-C84F-90AA-D3969C3478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3484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77A7-717D-9F48-A3C2-3819A2145F2E}"/>
              </a:ext>
            </a:extLst>
          </p:cNvPr>
          <p:cNvSpPr>
            <a:spLocks noGrp="1"/>
          </p:cNvSpPr>
          <p:nvPr>
            <p:ph type="title"/>
          </p:nvPr>
        </p:nvSpPr>
        <p:spPr/>
        <p:txBody>
          <a:bodyPr>
            <a:normAutofit/>
          </a:bodyPr>
          <a:lstStyle/>
          <a:p>
            <a:r>
              <a:rPr lang="en-US" sz="5400" dirty="0"/>
              <a:t>Assessment... </a:t>
            </a:r>
          </a:p>
        </p:txBody>
      </p:sp>
      <p:sp>
        <p:nvSpPr>
          <p:cNvPr id="3" name="Content Placeholder 2">
            <a:extLst>
              <a:ext uri="{FF2B5EF4-FFF2-40B4-BE49-F238E27FC236}">
                <a16:creationId xmlns:a16="http://schemas.microsoft.com/office/drawing/2014/main" id="{1FC74E16-5F27-1B42-8920-ABD7878A3F75}"/>
              </a:ext>
            </a:extLst>
          </p:cNvPr>
          <p:cNvSpPr>
            <a:spLocks noGrp="1"/>
          </p:cNvSpPr>
          <p:nvPr>
            <p:ph idx="1"/>
          </p:nvPr>
        </p:nvSpPr>
        <p:spPr/>
        <p:txBody>
          <a:bodyPr>
            <a:normAutofit/>
          </a:bodyPr>
          <a:lstStyle/>
          <a:p>
            <a:pPr marL="0" indent="0" algn="ctr">
              <a:buNone/>
            </a:pPr>
            <a:r>
              <a:rPr lang="en-US" sz="4400" dirty="0"/>
              <a:t>Is trying to get us to think intentionally about our learning design and how it intersects with our beliefs about the purpose of education and our student population.</a:t>
            </a:r>
          </a:p>
        </p:txBody>
      </p:sp>
      <p:pic>
        <p:nvPicPr>
          <p:cNvPr id="4" name="Picture 3">
            <a:extLst>
              <a:ext uri="{FF2B5EF4-FFF2-40B4-BE49-F238E27FC236}">
                <a16:creationId xmlns:a16="http://schemas.microsoft.com/office/drawing/2014/main" id="{5D0DC3DC-5398-5E4B-B387-9740D5328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7619" y="617946"/>
            <a:ext cx="1692468" cy="984185"/>
          </a:xfrm>
          <a:prstGeom prst="rect">
            <a:avLst/>
          </a:prstGeom>
        </p:spPr>
      </p:pic>
      <p:pic>
        <p:nvPicPr>
          <p:cNvPr id="5" name="Content Placeholder 5">
            <a:extLst>
              <a:ext uri="{FF2B5EF4-FFF2-40B4-BE49-F238E27FC236}">
                <a16:creationId xmlns:a16="http://schemas.microsoft.com/office/drawing/2014/main" id="{946286B5-1757-2F48-A7C3-9F4A68711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940916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Assignments as Assessments</a:t>
            </a:r>
          </a:p>
        </p:txBody>
      </p:sp>
      <p:sp>
        <p:nvSpPr>
          <p:cNvPr id="3" name="Content Placeholder 2"/>
          <p:cNvSpPr>
            <a:spLocks noGrp="1"/>
          </p:cNvSpPr>
          <p:nvPr>
            <p:ph idx="1"/>
          </p:nvPr>
        </p:nvSpPr>
        <p:spPr/>
        <p:txBody>
          <a:bodyPr>
            <a:normAutofit/>
          </a:bodyPr>
          <a:lstStyle/>
          <a:p>
            <a:pPr marL="0" indent="0" algn="ctr">
              <a:buNone/>
            </a:pPr>
            <a:r>
              <a:rPr lang="en-US" sz="2400" dirty="0"/>
              <a:t>Faculty are working to create a curriculum that intentionally builds in integrated learning opportunities over time for students to apply and practice as well as transfer their knowledge and skills through assignments, in and out of courses – through charrettes</a:t>
            </a:r>
            <a:r>
              <a:rPr lang="en-US" dirty="0"/>
              <a:t>. </a:t>
            </a:r>
          </a:p>
        </p:txBody>
      </p:sp>
      <p:pic>
        <p:nvPicPr>
          <p:cNvPr id="4098" name="Picture 2" descr="Image result for faculty working">
            <a:extLst>
              <a:ext uri="{FF2B5EF4-FFF2-40B4-BE49-F238E27FC236}">
                <a16:creationId xmlns:a16="http://schemas.microsoft.com/office/drawing/2014/main" id="{3D3D2A8C-5186-4100-8838-573E3D16B3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180" y="3890886"/>
            <a:ext cx="4017364" cy="225976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a:extLst>
              <a:ext uri="{FF2B5EF4-FFF2-40B4-BE49-F238E27FC236}">
                <a16:creationId xmlns:a16="http://schemas.microsoft.com/office/drawing/2014/main" id="{C41A9794-23B0-4C04-BD34-9DA083CCD0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98024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a:t>What</a:t>
            </a:r>
            <a:r>
              <a:rPr lang="en-US" dirty="0">
                <a:latin typeface="Arial"/>
              </a:rPr>
              <a:t>’</a:t>
            </a:r>
            <a:r>
              <a:rPr lang="en-US" dirty="0"/>
              <a:t>s a</a:t>
            </a:r>
            <a:r>
              <a:rPr lang="ja-JP" altLang="en-US" dirty="0">
                <a:latin typeface="Arial"/>
              </a:rPr>
              <a:t>“</a:t>
            </a:r>
            <a:r>
              <a:rPr lang="en-US" dirty="0" err="1"/>
              <a:t>charrette</a:t>
            </a:r>
            <a:r>
              <a:rPr lang="ja-JP" altLang="en-US" dirty="0">
                <a:latin typeface="Arial"/>
              </a:rPr>
              <a:t>”</a:t>
            </a:r>
            <a:r>
              <a:rPr lang="en-US" dirty="0"/>
              <a:t>?</a:t>
            </a:r>
          </a:p>
        </p:txBody>
      </p:sp>
      <p:sp>
        <p:nvSpPr>
          <p:cNvPr id="131075" name="Rectangle 3"/>
          <p:cNvSpPr>
            <a:spLocks noGrp="1" noChangeArrowheads="1"/>
          </p:cNvSpPr>
          <p:nvPr>
            <p:ph type="body" sz="half" idx="1"/>
          </p:nvPr>
        </p:nvSpPr>
        <p:spPr>
          <a:xfrm>
            <a:off x="457200" y="2039936"/>
            <a:ext cx="3714750" cy="3858420"/>
          </a:xfrm>
        </p:spPr>
        <p:txBody>
          <a:bodyPr>
            <a:normAutofit/>
          </a:bodyPr>
          <a:lstStyle/>
          <a:p>
            <a:pPr>
              <a:buFont typeface="Wingdings" charset="0"/>
              <a:buNone/>
            </a:pPr>
            <a:r>
              <a:rPr lang="en-US" sz="1800" dirty="0"/>
              <a:t>	</a:t>
            </a:r>
            <a:r>
              <a:rPr lang="en-US" dirty="0"/>
              <a:t>"</a:t>
            </a:r>
            <a:r>
              <a:rPr lang="en-US" dirty="0" err="1"/>
              <a:t>Charrette</a:t>
            </a:r>
            <a:r>
              <a:rPr lang="en-US" dirty="0"/>
              <a:t>" (Fr.) means a small cart. Because architecture students once deposited their assignments in it as the cart was rolled through the studio, architects now use the word to refer to </a:t>
            </a:r>
            <a:r>
              <a:rPr lang="en-US" b="1" dirty="0">
                <a:solidFill>
                  <a:schemeClr val="accent1"/>
                </a:solidFill>
              </a:rPr>
              <a:t>an intense creative effort in a limited time period</a:t>
            </a:r>
            <a:r>
              <a:rPr lang="en-US" dirty="0"/>
              <a:t>. </a:t>
            </a:r>
          </a:p>
          <a:p>
            <a:pPr>
              <a:buFont typeface="Wingdings" charset="0"/>
              <a:buNone/>
            </a:pPr>
            <a:endParaRPr lang="en-US" dirty="0"/>
          </a:p>
          <a:p>
            <a:pPr>
              <a:buFont typeface="Wingdings" charset="0"/>
              <a:buNone/>
            </a:pPr>
            <a:r>
              <a:rPr lang="en-US" dirty="0"/>
              <a:t>  Sounds way cooler than an assignment design workshop.</a:t>
            </a:r>
          </a:p>
        </p:txBody>
      </p:sp>
      <p:pic>
        <p:nvPicPr>
          <p:cNvPr id="131077" name="Picture 5" descr="okpankb0[1]"/>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a:xfrm>
            <a:off x="4603172" y="1894465"/>
            <a:ext cx="3127664" cy="3171104"/>
          </a:xfrm>
          <a:ln/>
        </p:spPr>
      </p:pic>
      <p:sp>
        <p:nvSpPr>
          <p:cNvPr id="6" name="Slide Number Placeholder 6"/>
          <p:cNvSpPr>
            <a:spLocks noGrp="1"/>
          </p:cNvSpPr>
          <p:nvPr>
            <p:ph type="sldNum" sz="quarter" idx="12"/>
          </p:nvPr>
        </p:nvSpPr>
        <p:spPr/>
        <p:txBody>
          <a:bodyPr/>
          <a:lstStyle/>
          <a:p>
            <a:fld id="{F78D85BD-A492-2045-B2AC-A10F432752B3}" type="slidenum">
              <a:rPr lang="en-US"/>
              <a:pPr/>
              <a:t>27</a:t>
            </a:fld>
            <a:endParaRPr lang="en-US"/>
          </a:p>
        </p:txBody>
      </p:sp>
      <p:pic>
        <p:nvPicPr>
          <p:cNvPr id="7" name="Content Placeholder 5">
            <a:extLst>
              <a:ext uri="{FF2B5EF4-FFF2-40B4-BE49-F238E27FC236}">
                <a16:creationId xmlns:a16="http://schemas.microsoft.com/office/drawing/2014/main" id="{A89C9EDC-D9C7-486E-A983-CF78205A2C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4709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Design</a:t>
            </a:r>
          </a:p>
        </p:txBody>
      </p:sp>
      <p:graphicFrame>
        <p:nvGraphicFramePr>
          <p:cNvPr id="4" name="Content Placeholder 3"/>
          <p:cNvGraphicFramePr>
            <a:graphicFrameLocks noGrp="1"/>
          </p:cNvGraphicFramePr>
          <p:nvPr>
            <p:ph idx="1"/>
          </p:nvPr>
        </p:nvGraphicFramePr>
        <p:xfrm>
          <a:off x="1394085" y="2241948"/>
          <a:ext cx="6023509" cy="3769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5">
            <a:extLst>
              <a:ext uri="{FF2B5EF4-FFF2-40B4-BE49-F238E27FC236}">
                <a16:creationId xmlns:a16="http://schemas.microsoft.com/office/drawing/2014/main" id="{5BB5D600-CE23-4DD6-855A-907CAB3202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56243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5509932" y="2403663"/>
          <a:ext cx="2773457" cy="194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nvGraphicFramePr>
        <p:xfrm>
          <a:off x="3289486" y="2296085"/>
          <a:ext cx="2654114" cy="2102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Content Placeholder 3"/>
          <p:cNvGraphicFramePr>
            <a:graphicFrameLocks/>
          </p:cNvGraphicFramePr>
          <p:nvPr/>
        </p:nvGraphicFramePr>
        <p:xfrm>
          <a:off x="924486" y="2296085"/>
          <a:ext cx="2652433" cy="21022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Right Arrow 2"/>
          <p:cNvSpPr/>
          <p:nvPr/>
        </p:nvSpPr>
        <p:spPr>
          <a:xfrm>
            <a:off x="3146611" y="3076015"/>
            <a:ext cx="65890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Arrow 7"/>
          <p:cNvSpPr/>
          <p:nvPr/>
        </p:nvSpPr>
        <p:spPr>
          <a:xfrm>
            <a:off x="5469591" y="3076015"/>
            <a:ext cx="65890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8"/>
          <p:cNvSpPr>
            <a:spLocks noGrp="1"/>
          </p:cNvSpPr>
          <p:nvPr>
            <p:ph type="title"/>
          </p:nvPr>
        </p:nvSpPr>
        <p:spPr/>
        <p:txBody>
          <a:bodyPr/>
          <a:lstStyle/>
          <a:p>
            <a:r>
              <a:rPr lang="en-US" dirty="0"/>
              <a:t>How assignments connect</a:t>
            </a:r>
          </a:p>
        </p:txBody>
      </p:sp>
      <p:pic>
        <p:nvPicPr>
          <p:cNvPr id="10" name="Content Placeholder 5">
            <a:extLst>
              <a:ext uri="{FF2B5EF4-FFF2-40B4-BE49-F238E27FC236}">
                <a16:creationId xmlns:a16="http://schemas.microsoft.com/office/drawing/2014/main" id="{63A04EA7-F4B5-4A75-BB0F-C5CAEE36164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83941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85388D-2EC3-4149-8E98-F0E837BC4D96}"/>
              </a:ext>
            </a:extLst>
          </p:cNvPr>
          <p:cNvSpPr>
            <a:spLocks noGrp="1"/>
          </p:cNvSpPr>
          <p:nvPr>
            <p:ph type="ftr" sz="quarter" idx="11"/>
          </p:nvPr>
        </p:nvSpPr>
        <p:spPr/>
        <p:txBody>
          <a:bodyPr/>
          <a:lstStyle/>
          <a:p>
            <a:r>
              <a:rPr lang="en-US"/>
              <a:t>www.learningoutcomesassessment.org</a:t>
            </a:r>
          </a:p>
        </p:txBody>
      </p:sp>
      <p:sp>
        <p:nvSpPr>
          <p:cNvPr id="5" name="Slide Number Placeholder 4">
            <a:extLst>
              <a:ext uri="{FF2B5EF4-FFF2-40B4-BE49-F238E27FC236}">
                <a16:creationId xmlns:a16="http://schemas.microsoft.com/office/drawing/2014/main" id="{E1EED2DE-CA29-7340-A7DD-43FE8C3269E2}"/>
              </a:ext>
            </a:extLst>
          </p:cNvPr>
          <p:cNvSpPr>
            <a:spLocks noGrp="1"/>
          </p:cNvSpPr>
          <p:nvPr>
            <p:ph type="sldNum" sz="quarter" idx="12"/>
          </p:nvPr>
        </p:nvSpPr>
        <p:spPr/>
        <p:txBody>
          <a:bodyPr/>
          <a:lstStyle/>
          <a:p>
            <a:fld id="{D0918AFA-5AEC-D646-AD0F-848AA0F5EC2F}" type="slidenum">
              <a:rPr lang="en-US" smtClean="0"/>
              <a:t>3</a:t>
            </a:fld>
            <a:endParaRPr lang="en-US"/>
          </a:p>
        </p:txBody>
      </p:sp>
      <p:sp>
        <p:nvSpPr>
          <p:cNvPr id="16" name="TextBox 15">
            <a:extLst>
              <a:ext uri="{FF2B5EF4-FFF2-40B4-BE49-F238E27FC236}">
                <a16:creationId xmlns:a16="http://schemas.microsoft.com/office/drawing/2014/main" id="{4A3272D6-1E23-BC42-B84A-3CB3CDD06DAF}"/>
              </a:ext>
            </a:extLst>
          </p:cNvPr>
          <p:cNvSpPr txBox="1"/>
          <p:nvPr/>
        </p:nvSpPr>
        <p:spPr>
          <a:xfrm>
            <a:off x="1877566" y="852697"/>
            <a:ext cx="5676158" cy="415498"/>
          </a:xfrm>
          <a:prstGeom prst="rect">
            <a:avLst/>
          </a:prstGeom>
          <a:noFill/>
        </p:spPr>
        <p:txBody>
          <a:bodyPr wrap="square" rtlCol="0">
            <a:spAutoFit/>
          </a:bodyPr>
          <a:lstStyle/>
          <a:p>
            <a:pPr algn="ctr"/>
            <a:r>
              <a:rPr lang="en-US" sz="2100" dirty="0">
                <a:latin typeface="Century Gothic" panose="020B0502020202020204" pitchFamily="34" charset="0"/>
                <a:hlinkClick r:id="rId3">
                  <a:extLst>
                    <a:ext uri="{A12FA001-AC4F-418D-AE19-62706E023703}">
                      <ahyp:hlinkClr xmlns:ahyp="http://schemas.microsoft.com/office/drawing/2018/hyperlinkcolor" val="tx"/>
                    </a:ext>
                  </a:extLst>
                </a:hlinkClick>
              </a:rPr>
              <a:t>www.LearningOutcomesAssessment.org</a:t>
            </a:r>
            <a:endParaRPr lang="en-US" sz="2100" dirty="0">
              <a:latin typeface="Century Gothic" panose="020B0502020202020204" pitchFamily="34" charset="0"/>
            </a:endParaRPr>
          </a:p>
        </p:txBody>
      </p:sp>
      <p:pic>
        <p:nvPicPr>
          <p:cNvPr id="3" name="Picture 2">
            <a:extLst>
              <a:ext uri="{FF2B5EF4-FFF2-40B4-BE49-F238E27FC236}">
                <a16:creationId xmlns:a16="http://schemas.microsoft.com/office/drawing/2014/main" id="{11CD4C35-9D00-7142-B7BE-EF7B946C0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46330"/>
            <a:ext cx="3775209" cy="2785454"/>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FF956CC1-38C3-9545-BB90-8E8D2AFE2E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5375" y="2839576"/>
            <a:ext cx="3405468" cy="3130919"/>
          </a:xfrm>
          <a:prstGeom prst="rect">
            <a:avLst/>
          </a:prstGeom>
          <a:ln>
            <a:solidFill>
              <a:schemeClr val="tx1"/>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7E790D1E-329E-754C-A588-D088E40D64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17510" y="1346330"/>
            <a:ext cx="3526490" cy="3574574"/>
          </a:xfrm>
          <a:prstGeom prst="rect">
            <a:avLst/>
          </a:prstGeom>
          <a:effectLst>
            <a:outerShdw blurRad="50800" dist="38100" dir="10800000" algn="r" rotWithShape="0">
              <a:prstClr val="black">
                <a:alpha val="40000"/>
              </a:prstClr>
            </a:outerShdw>
          </a:effectLst>
        </p:spPr>
      </p:pic>
      <p:pic>
        <p:nvPicPr>
          <p:cNvPr id="8" name="Content Placeholder 5">
            <a:extLst>
              <a:ext uri="{FF2B5EF4-FFF2-40B4-BE49-F238E27FC236}">
                <a16:creationId xmlns:a16="http://schemas.microsoft.com/office/drawing/2014/main" id="{504DD297-997E-BD45-BF42-51F98132D8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159770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22960" y="2470897"/>
            <a:ext cx="4350798" cy="3780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3294529" y="2470897"/>
            <a:ext cx="4455386" cy="3780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Program View</a:t>
            </a:r>
          </a:p>
        </p:txBody>
      </p:sp>
      <p:graphicFrame>
        <p:nvGraphicFramePr>
          <p:cNvPr id="4" name="Content Placeholder 3"/>
          <p:cNvGraphicFramePr>
            <a:graphicFrameLocks/>
          </p:cNvGraphicFramePr>
          <p:nvPr>
            <p:extLst>
              <p:ext uri="{D42A27DB-BD31-4B8C-83A1-F6EECF244321}">
                <p14:modId xmlns:p14="http://schemas.microsoft.com/office/powerpoint/2010/main" val="3075749081"/>
              </p:ext>
            </p:extLst>
          </p:nvPr>
        </p:nvGraphicFramePr>
        <p:xfrm>
          <a:off x="4335134" y="2745294"/>
          <a:ext cx="2652433" cy="210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88006" y="4880310"/>
            <a:ext cx="954741" cy="300082"/>
          </a:xfrm>
          <a:prstGeom prst="rect">
            <a:avLst/>
          </a:prstGeom>
          <a:noFill/>
        </p:spPr>
        <p:txBody>
          <a:bodyPr wrap="square" rtlCol="0">
            <a:spAutoFit/>
          </a:bodyPr>
          <a:lstStyle/>
          <a:p>
            <a:r>
              <a:rPr lang="en-US" sz="1350"/>
              <a:t>Major</a:t>
            </a:r>
          </a:p>
        </p:txBody>
      </p:sp>
      <p:sp>
        <p:nvSpPr>
          <p:cNvPr id="8" name="TextBox 7"/>
          <p:cNvSpPr txBox="1"/>
          <p:nvPr/>
        </p:nvSpPr>
        <p:spPr>
          <a:xfrm>
            <a:off x="2218766" y="4756897"/>
            <a:ext cx="1425388" cy="507831"/>
          </a:xfrm>
          <a:prstGeom prst="rect">
            <a:avLst/>
          </a:prstGeom>
          <a:noFill/>
        </p:spPr>
        <p:txBody>
          <a:bodyPr wrap="square" rtlCol="0">
            <a:spAutoFit/>
          </a:bodyPr>
          <a:lstStyle/>
          <a:p>
            <a:r>
              <a:rPr lang="en-US" sz="1350"/>
              <a:t>General Education</a:t>
            </a:r>
            <a:endParaRPr lang="en-US" sz="1350" dirty="0"/>
          </a:p>
        </p:txBody>
      </p:sp>
      <p:pic>
        <p:nvPicPr>
          <p:cNvPr id="9" name="Content Placeholder 5">
            <a:extLst>
              <a:ext uri="{FF2B5EF4-FFF2-40B4-BE49-F238E27FC236}">
                <a16:creationId xmlns:a16="http://schemas.microsoft.com/office/drawing/2014/main" id="{03C6380D-F3FD-4A5F-8362-5423E8AD66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1911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Transparency in Assignments</a:t>
            </a:r>
          </a:p>
        </p:txBody>
      </p:sp>
      <p:sp>
        <p:nvSpPr>
          <p:cNvPr id="3" name="Content Placeholder 2"/>
          <p:cNvSpPr>
            <a:spLocks noGrp="1"/>
          </p:cNvSpPr>
          <p:nvPr>
            <p:ph idx="1"/>
          </p:nvPr>
        </p:nvSpPr>
        <p:spPr>
          <a:noFill/>
        </p:spPr>
        <p:txBody>
          <a:bodyPr>
            <a:normAutofit fontScale="70000" lnSpcReduction="20000"/>
          </a:bodyPr>
          <a:lstStyle/>
          <a:p>
            <a:pPr marL="0" indent="0" algn="ctr">
              <a:buNone/>
            </a:pPr>
            <a:r>
              <a:rPr lang="en-US" dirty="0"/>
              <a:t>Transparency in Teaching and Learning: </a:t>
            </a:r>
            <a:r>
              <a:rPr lang="en-US" dirty="0">
                <a:hlinkClick r:id="rId3"/>
              </a:rPr>
              <a:t>https://tilthighered.com/</a:t>
            </a:r>
            <a:r>
              <a:rPr lang="en-US" dirty="0"/>
              <a:t> </a:t>
            </a:r>
          </a:p>
          <a:p>
            <a:pPr marL="0" indent="0">
              <a:buNone/>
            </a:pPr>
            <a:r>
              <a:rPr lang="en-US" b="1" i="1" dirty="0"/>
              <a:t>Purpose</a:t>
            </a:r>
            <a:endParaRPr lang="en-US" dirty="0"/>
          </a:p>
          <a:p>
            <a:r>
              <a:rPr lang="en-US" dirty="0"/>
              <a:t>Skills you’ll practice by doing this assignment </a:t>
            </a:r>
          </a:p>
          <a:p>
            <a:r>
              <a:rPr lang="en-US" dirty="0"/>
              <a:t>Content knowledge you’ll gain from doing this assignment </a:t>
            </a:r>
          </a:p>
          <a:p>
            <a:r>
              <a:rPr lang="en-US" dirty="0"/>
              <a:t>How you can use these in your life beyond the context of this course, in and beyond college </a:t>
            </a:r>
          </a:p>
          <a:p>
            <a:pPr marL="0" indent="0">
              <a:buNone/>
            </a:pPr>
            <a:r>
              <a:rPr lang="en-US" b="1" dirty="0"/>
              <a:t>Task </a:t>
            </a:r>
            <a:endParaRPr lang="en-US" dirty="0"/>
          </a:p>
          <a:p>
            <a:r>
              <a:rPr lang="en-US" dirty="0"/>
              <a:t>What to do </a:t>
            </a:r>
          </a:p>
          <a:p>
            <a:r>
              <a:rPr lang="en-US" dirty="0"/>
              <a:t>How to do it (Are there recommended steps? What roadblocks/mistakes should you avoid?) </a:t>
            </a:r>
          </a:p>
          <a:p>
            <a:pPr marL="0" indent="0">
              <a:buNone/>
            </a:pPr>
            <a:r>
              <a:rPr lang="en-US" b="1" dirty="0"/>
              <a:t>Criteria </a:t>
            </a:r>
            <a:endParaRPr lang="en-US" dirty="0"/>
          </a:p>
          <a:p>
            <a:r>
              <a:rPr lang="en-US" dirty="0"/>
              <a:t>(Are you on the right track? How to know you’re doing what’s expected?) </a:t>
            </a:r>
          </a:p>
          <a:p>
            <a:pPr marL="0" indent="0">
              <a:buNone/>
            </a:pPr>
            <a:r>
              <a:rPr lang="en-US" b="1" dirty="0"/>
              <a:t>Annotated examples of successful work </a:t>
            </a:r>
            <a:endParaRPr lang="en-US" dirty="0"/>
          </a:p>
          <a:p>
            <a:r>
              <a:rPr lang="en-US" dirty="0"/>
              <a:t>(What’s good about these examples? Use the checklist to identify the successful parts.) </a:t>
            </a:r>
          </a:p>
          <a:p>
            <a:endParaRPr lang="en-US" dirty="0"/>
          </a:p>
        </p:txBody>
      </p:sp>
      <p:pic>
        <p:nvPicPr>
          <p:cNvPr id="4" name="Picture 3">
            <a:extLst>
              <a:ext uri="{FF2B5EF4-FFF2-40B4-BE49-F238E27FC236}">
                <a16:creationId xmlns:a16="http://schemas.microsoft.com/office/drawing/2014/main" id="{8DCCEE41-6E55-754E-8892-0F71CC685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950" y="1695770"/>
            <a:ext cx="2529468" cy="3794202"/>
          </a:xfrm>
          <a:prstGeom prst="rect">
            <a:avLst/>
          </a:prstGeom>
        </p:spPr>
      </p:pic>
      <p:pic>
        <p:nvPicPr>
          <p:cNvPr id="5" name="Content Placeholder 5">
            <a:extLst>
              <a:ext uri="{FF2B5EF4-FFF2-40B4-BE49-F238E27FC236}">
                <a16:creationId xmlns:a16="http://schemas.microsoft.com/office/drawing/2014/main" id="{34D345AC-955D-4BBB-8594-007806F82E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4997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2411500" y="321693"/>
            <a:ext cx="4977448" cy="5657076"/>
          </a:xfrm>
        </p:spPr>
      </p:pic>
      <p:pic>
        <p:nvPicPr>
          <p:cNvPr id="6" name="Content Placeholder 5">
            <a:extLst>
              <a:ext uri="{FF2B5EF4-FFF2-40B4-BE49-F238E27FC236}">
                <a16:creationId xmlns:a16="http://schemas.microsoft.com/office/drawing/2014/main" id="{75546C6F-E0F9-744C-861B-73D8E86C5B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42168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D1DA-5887-9549-832B-C5225E549FC8}"/>
              </a:ext>
            </a:extLst>
          </p:cNvPr>
          <p:cNvSpPr>
            <a:spLocks noGrp="1"/>
          </p:cNvSpPr>
          <p:nvPr>
            <p:ph type="title"/>
          </p:nvPr>
        </p:nvSpPr>
        <p:spPr/>
        <p:txBody>
          <a:bodyPr/>
          <a:lstStyle/>
          <a:p>
            <a:r>
              <a:rPr lang="en-US" dirty="0"/>
              <a:t>Thinking about design </a:t>
            </a:r>
          </a:p>
        </p:txBody>
      </p:sp>
      <p:pic>
        <p:nvPicPr>
          <p:cNvPr id="4" name="Content Placeholder 5">
            <a:extLst>
              <a:ext uri="{FF2B5EF4-FFF2-40B4-BE49-F238E27FC236}">
                <a16:creationId xmlns:a16="http://schemas.microsoft.com/office/drawing/2014/main" id="{ECB838CE-462E-1347-9E0E-8C032C90BC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5" name="Content Placeholder 4">
            <a:extLst>
              <a:ext uri="{FF2B5EF4-FFF2-40B4-BE49-F238E27FC236}">
                <a16:creationId xmlns:a16="http://schemas.microsoft.com/office/drawing/2014/main" id="{A54E1F5B-BC89-144C-A488-BEDED69213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5988" y="2002479"/>
            <a:ext cx="2577743" cy="3866615"/>
          </a:xfrm>
          <a:prstGeom prst="rect">
            <a:avLst/>
          </a:prstGeom>
        </p:spPr>
      </p:pic>
    </p:spTree>
    <p:extLst>
      <p:ext uri="{BB962C8B-B14F-4D97-AF65-F5344CB8AC3E}">
        <p14:creationId xmlns:p14="http://schemas.microsoft.com/office/powerpoint/2010/main" val="877122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63D-031A-9443-9646-50C61E110E35}"/>
              </a:ext>
            </a:extLst>
          </p:cNvPr>
          <p:cNvSpPr>
            <a:spLocks noGrp="1"/>
          </p:cNvSpPr>
          <p:nvPr>
            <p:ph type="title"/>
          </p:nvPr>
        </p:nvSpPr>
        <p:spPr/>
        <p:txBody>
          <a:bodyPr/>
          <a:lstStyle/>
          <a:p>
            <a:r>
              <a:rPr lang="en-US" dirty="0"/>
              <a:t>Equity and Assessment</a:t>
            </a:r>
          </a:p>
        </p:txBody>
      </p:sp>
      <p:pic>
        <p:nvPicPr>
          <p:cNvPr id="5" name="Content Placeholder 5">
            <a:extLst>
              <a:ext uri="{FF2B5EF4-FFF2-40B4-BE49-F238E27FC236}">
                <a16:creationId xmlns:a16="http://schemas.microsoft.com/office/drawing/2014/main" id="{95F0DCDA-DCBC-754E-81C2-3DB849A1B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9" name="Content Placeholder 8">
            <a:extLst>
              <a:ext uri="{FF2B5EF4-FFF2-40B4-BE49-F238E27FC236}">
                <a16:creationId xmlns:a16="http://schemas.microsoft.com/office/drawing/2014/main" id="{F1DDBB5D-BE6F-0849-873A-439F18815DE5}"/>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42233" y="2002479"/>
            <a:ext cx="4776044" cy="4022725"/>
          </a:xfrm>
        </p:spPr>
      </p:pic>
      <p:pic>
        <p:nvPicPr>
          <p:cNvPr id="12" name="Picture 11">
            <a:extLst>
              <a:ext uri="{FF2B5EF4-FFF2-40B4-BE49-F238E27FC236}">
                <a16:creationId xmlns:a16="http://schemas.microsoft.com/office/drawing/2014/main" id="{463F6570-E6EB-474A-AA51-F4DC7BAA51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7281" y="1991627"/>
            <a:ext cx="3130424" cy="4033578"/>
          </a:xfrm>
          <a:prstGeom prst="rect">
            <a:avLst/>
          </a:prstGeom>
        </p:spPr>
      </p:pic>
    </p:spTree>
    <p:extLst>
      <p:ext uri="{BB962C8B-B14F-4D97-AF65-F5344CB8AC3E}">
        <p14:creationId xmlns:p14="http://schemas.microsoft.com/office/powerpoint/2010/main" val="334014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we find ourselves in interesting times">
            <a:extLst>
              <a:ext uri="{FF2B5EF4-FFF2-40B4-BE49-F238E27FC236}">
                <a16:creationId xmlns:a16="http://schemas.microsoft.com/office/drawing/2014/main" id="{CB64A0E2-E14F-6A43-B98E-27B68067D6E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328057" y="740228"/>
            <a:ext cx="6879771" cy="5334000"/>
          </a:xfrm>
          <a:prstGeom prst="rect">
            <a:avLst/>
          </a:prstGeom>
          <a:noFill/>
          <a:ln>
            <a:noFill/>
          </a:ln>
        </p:spPr>
      </p:pic>
      <p:pic>
        <p:nvPicPr>
          <p:cNvPr id="5" name="Content Placeholder 5">
            <a:extLst>
              <a:ext uri="{FF2B5EF4-FFF2-40B4-BE49-F238E27FC236}">
                <a16:creationId xmlns:a16="http://schemas.microsoft.com/office/drawing/2014/main" id="{CB6C478D-0C4A-6341-B50A-373685A7D8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886425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FBFDE6-F1B4-C349-B771-F2F6A5FD42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983" y="919570"/>
            <a:ext cx="7872930" cy="5081180"/>
          </a:xfrm>
          <a:prstGeom prst="rect">
            <a:avLst/>
          </a:prstGeom>
        </p:spPr>
      </p:pic>
      <p:pic>
        <p:nvPicPr>
          <p:cNvPr id="5" name="Content Placeholder 5">
            <a:extLst>
              <a:ext uri="{FF2B5EF4-FFF2-40B4-BE49-F238E27FC236}">
                <a16:creationId xmlns:a16="http://schemas.microsoft.com/office/drawing/2014/main" id="{1E88CD0C-A8EA-7D40-BF67-F63A8C16D2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403034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6DEA-DEE7-9748-80AD-558290CCFB9B}"/>
              </a:ext>
            </a:extLst>
          </p:cNvPr>
          <p:cNvSpPr>
            <a:spLocks noGrp="1"/>
          </p:cNvSpPr>
          <p:nvPr>
            <p:ph type="title"/>
          </p:nvPr>
        </p:nvSpPr>
        <p:spPr/>
        <p:txBody>
          <a:bodyPr/>
          <a:lstStyle/>
          <a:p>
            <a:r>
              <a:rPr lang="en-US" dirty="0"/>
              <a:t>Fitchburg State University Students</a:t>
            </a:r>
          </a:p>
        </p:txBody>
      </p:sp>
      <p:sp>
        <p:nvSpPr>
          <p:cNvPr id="3" name="Content Placeholder 2">
            <a:extLst>
              <a:ext uri="{FF2B5EF4-FFF2-40B4-BE49-F238E27FC236}">
                <a16:creationId xmlns:a16="http://schemas.microsoft.com/office/drawing/2014/main" id="{DEEAE2B7-AEC4-BC41-BF1E-4A64DA0FE73A}"/>
              </a:ext>
            </a:extLst>
          </p:cNvPr>
          <p:cNvSpPr>
            <a:spLocks noGrp="1"/>
          </p:cNvSpPr>
          <p:nvPr>
            <p:ph idx="1"/>
          </p:nvPr>
        </p:nvSpPr>
        <p:spPr>
          <a:xfrm>
            <a:off x="478935" y="1847678"/>
            <a:ext cx="8186130" cy="4023360"/>
          </a:xfrm>
        </p:spPr>
        <p:txBody>
          <a:bodyPr>
            <a:normAutofit/>
          </a:bodyPr>
          <a:lstStyle/>
          <a:p>
            <a:r>
              <a:rPr lang="en-US" dirty="0"/>
              <a:t>Fall 2018 all new students		About 10% part-time</a:t>
            </a:r>
          </a:p>
          <a:p>
            <a:r>
              <a:rPr lang="en-US" dirty="0"/>
              <a:t>Hispanic: 16%				Range in age from 17-49</a:t>
            </a:r>
          </a:p>
          <a:p>
            <a:r>
              <a:rPr lang="en-US" dirty="0"/>
              <a:t>Black: 12%				Acquiring degrees and  certificates</a:t>
            </a:r>
          </a:p>
          <a:p>
            <a:r>
              <a:rPr lang="en-US" dirty="0"/>
              <a:t>White: 65%				Part of SAM (Student Achievement</a:t>
            </a:r>
          </a:p>
          <a:p>
            <a:r>
              <a:rPr lang="en-US" dirty="0"/>
              <a:t>More than one: 3%				Measure)</a:t>
            </a:r>
          </a:p>
          <a:p>
            <a:r>
              <a:rPr lang="en-US" dirty="0"/>
              <a:t>Asian: 2%</a:t>
            </a:r>
          </a:p>
          <a:p>
            <a:r>
              <a:rPr lang="en-US" dirty="0"/>
              <a:t>Assessment work: </a:t>
            </a:r>
            <a:r>
              <a:rPr lang="en-US" dirty="0">
                <a:hlinkClick r:id="rId3"/>
              </a:rPr>
              <a:t>https://www.fitchburgstate.edu/offices-services-directory/institutional-research-and-planning/office-of-assessment/undergraduate-assessment-documentation/</a:t>
            </a:r>
            <a:r>
              <a:rPr lang="en-US" dirty="0"/>
              <a:t> </a:t>
            </a:r>
          </a:p>
        </p:txBody>
      </p:sp>
    </p:spTree>
    <p:extLst>
      <p:ext uri="{BB962C8B-B14F-4D97-AF65-F5344CB8AC3E}">
        <p14:creationId xmlns:p14="http://schemas.microsoft.com/office/powerpoint/2010/main" val="3809782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chart-today's students.png">
            <a:extLst>
              <a:ext uri="{FF2B5EF4-FFF2-40B4-BE49-F238E27FC236}">
                <a16:creationId xmlns:a16="http://schemas.microsoft.com/office/drawing/2014/main" id="{9F357A40-6244-4F6D-AA3B-504E9D880A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918" y="391389"/>
            <a:ext cx="8972082" cy="6172200"/>
          </a:xfrm>
          <a:prstGeom prst="rect">
            <a:avLst/>
          </a:prstGeom>
        </p:spPr>
      </p:pic>
    </p:spTree>
    <p:extLst>
      <p:ext uri="{BB962C8B-B14F-4D97-AF65-F5344CB8AC3E}">
        <p14:creationId xmlns:p14="http://schemas.microsoft.com/office/powerpoint/2010/main" val="3706048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63D-031A-9443-9646-50C61E110E35}"/>
              </a:ext>
            </a:extLst>
          </p:cNvPr>
          <p:cNvSpPr>
            <a:spLocks noGrp="1"/>
          </p:cNvSpPr>
          <p:nvPr>
            <p:ph type="title"/>
          </p:nvPr>
        </p:nvSpPr>
        <p:spPr/>
        <p:txBody>
          <a:bodyPr/>
          <a:lstStyle/>
          <a:p>
            <a:r>
              <a:rPr lang="en-US" dirty="0"/>
              <a:t>Equity Conversation Overview</a:t>
            </a:r>
          </a:p>
        </p:txBody>
      </p:sp>
      <p:sp>
        <p:nvSpPr>
          <p:cNvPr id="3" name="Content Placeholder 2">
            <a:extLst>
              <a:ext uri="{FF2B5EF4-FFF2-40B4-BE49-F238E27FC236}">
                <a16:creationId xmlns:a16="http://schemas.microsoft.com/office/drawing/2014/main" id="{65183C2A-A766-D14A-928D-68C833494856}"/>
              </a:ext>
            </a:extLst>
          </p:cNvPr>
          <p:cNvSpPr>
            <a:spLocks noGrp="1"/>
          </p:cNvSpPr>
          <p:nvPr>
            <p:ph idx="1"/>
          </p:nvPr>
        </p:nvSpPr>
        <p:spPr>
          <a:xfrm>
            <a:off x="822960" y="1845734"/>
            <a:ext cx="4290908" cy="4023360"/>
          </a:xfrm>
        </p:spPr>
        <p:txBody>
          <a:bodyPr/>
          <a:lstStyle/>
          <a:p>
            <a:r>
              <a:rPr lang="en-US" dirty="0"/>
              <a:t>Our student population is increasingly diverse</a:t>
            </a:r>
          </a:p>
          <a:p>
            <a:r>
              <a:rPr lang="en-US" dirty="0"/>
              <a:t>We know that in other areas of the institution, support needs differ by student populations </a:t>
            </a:r>
          </a:p>
          <a:p>
            <a:r>
              <a:rPr lang="en-US" dirty="0"/>
              <a:t>We don’t talk about it in assessment</a:t>
            </a:r>
          </a:p>
          <a:p>
            <a:r>
              <a:rPr lang="en-US" dirty="0"/>
              <a:t>We equate fairness with equity and limit the types of learning demonstrations we accept related to learning outcomes</a:t>
            </a:r>
          </a:p>
          <a:p>
            <a:r>
              <a:rPr lang="en-US" dirty="0"/>
              <a:t>Equity of process or equity of results?</a:t>
            </a:r>
          </a:p>
        </p:txBody>
      </p:sp>
      <p:pic>
        <p:nvPicPr>
          <p:cNvPr id="4" name="Picture 3">
            <a:extLst>
              <a:ext uri="{FF2B5EF4-FFF2-40B4-BE49-F238E27FC236}">
                <a16:creationId xmlns:a16="http://schemas.microsoft.com/office/drawing/2014/main" id="{178FBB6F-9EC3-8E4C-86D6-5907CB16AA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0933" y="1989828"/>
            <a:ext cx="2875827" cy="3735172"/>
          </a:xfrm>
          <a:prstGeom prst="rect">
            <a:avLst/>
          </a:prstGeom>
        </p:spPr>
      </p:pic>
      <p:pic>
        <p:nvPicPr>
          <p:cNvPr id="5" name="Content Placeholder 5">
            <a:extLst>
              <a:ext uri="{FF2B5EF4-FFF2-40B4-BE49-F238E27FC236}">
                <a16:creationId xmlns:a16="http://schemas.microsoft.com/office/drawing/2014/main" id="{D2BE1523-4103-4C50-99E4-29FF410AA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73702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0607" y="496957"/>
            <a:ext cx="4071544" cy="271846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0262" y="496957"/>
            <a:ext cx="3753038" cy="281340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607" y="3008882"/>
            <a:ext cx="4071544" cy="384911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4457" y="2613147"/>
            <a:ext cx="3838843" cy="4089032"/>
          </a:xfrm>
          <a:prstGeom prst="rect">
            <a:avLst/>
          </a:prstGeom>
        </p:spPr>
      </p:pic>
      <p:pic>
        <p:nvPicPr>
          <p:cNvPr id="8" name="Picture 7"/>
          <p:cNvPicPr>
            <a:picLocks noChangeAspect="1"/>
          </p:cNvPicPr>
          <p:nvPr/>
        </p:nvPicPr>
        <p:blipFill>
          <a:blip r:embed="rId7"/>
          <a:stretch>
            <a:fillRect/>
          </a:stretch>
        </p:blipFill>
        <p:spPr>
          <a:xfrm>
            <a:off x="1172817" y="950398"/>
            <a:ext cx="7036059" cy="4326452"/>
          </a:xfrm>
          <a:prstGeom prst="rect">
            <a:avLst/>
          </a:prstGeom>
        </p:spPr>
      </p:pic>
      <p:pic>
        <p:nvPicPr>
          <p:cNvPr id="9" name="Content Placeholder 5">
            <a:extLst>
              <a:ext uri="{FF2B5EF4-FFF2-40B4-BE49-F238E27FC236}">
                <a16:creationId xmlns:a16="http://schemas.microsoft.com/office/drawing/2014/main" id="{75233C90-515F-424F-A1DB-0B7AB89E7E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3302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and Assessment</a:t>
            </a:r>
          </a:p>
        </p:txBody>
      </p:sp>
      <p:sp>
        <p:nvSpPr>
          <p:cNvPr id="3" name="Content Placeholder 2"/>
          <p:cNvSpPr>
            <a:spLocks noGrp="1"/>
          </p:cNvSpPr>
          <p:nvPr>
            <p:ph sz="half" idx="2"/>
          </p:nvPr>
        </p:nvSpPr>
        <p:spPr>
          <a:xfrm>
            <a:off x="512093" y="2214193"/>
            <a:ext cx="3703320" cy="3286760"/>
          </a:xfrm>
        </p:spPr>
        <p:txBody>
          <a:bodyPr>
            <a:normAutofit/>
          </a:bodyPr>
          <a:lstStyle/>
          <a:p>
            <a:pPr marL="0" indent="0">
              <a:buNone/>
            </a:pPr>
            <a:endParaRPr lang="en-US" sz="2700" dirty="0"/>
          </a:p>
          <a:p>
            <a:pPr marL="0" indent="0" algn="ctr">
              <a:buNone/>
            </a:pPr>
            <a:r>
              <a:rPr lang="en-US" sz="3200" dirty="0"/>
              <a:t>Assessment is not something we do to students it is something we do with students. </a:t>
            </a:r>
          </a:p>
          <a:p>
            <a:endParaRPr lang="en-US" dirty="0"/>
          </a:p>
          <a:p>
            <a:endParaRPr lang="en-US" dirty="0"/>
          </a:p>
        </p:txBody>
      </p:sp>
      <p:sp>
        <p:nvSpPr>
          <p:cNvPr id="7" name="Text Placeholder 6">
            <a:extLst>
              <a:ext uri="{FF2B5EF4-FFF2-40B4-BE49-F238E27FC236}">
                <a16:creationId xmlns:a16="http://schemas.microsoft.com/office/drawing/2014/main" id="{F793E18B-49C4-4C00-ADDA-4A712D802BA0}"/>
              </a:ext>
            </a:extLst>
          </p:cNvPr>
          <p:cNvSpPr>
            <a:spLocks noGrp="1"/>
          </p:cNvSpPr>
          <p:nvPr>
            <p:ph type="body" sz="quarter" idx="3"/>
          </p:nvPr>
        </p:nvSpPr>
        <p:spPr/>
        <p:txBody>
          <a:bodyPr/>
          <a:lstStyle/>
          <a:p>
            <a:r>
              <a:rPr lang="en-US" dirty="0"/>
              <a:t>Student Roles</a:t>
            </a:r>
          </a:p>
        </p:txBody>
      </p:sp>
      <p:sp>
        <p:nvSpPr>
          <p:cNvPr id="8" name="Content Placeholder 7">
            <a:extLst>
              <a:ext uri="{FF2B5EF4-FFF2-40B4-BE49-F238E27FC236}">
                <a16:creationId xmlns:a16="http://schemas.microsoft.com/office/drawing/2014/main" id="{645637A7-6AB4-40D7-80CC-EAECE75A958A}"/>
              </a:ext>
            </a:extLst>
          </p:cNvPr>
          <p:cNvSpPr>
            <a:spLocks noGrp="1"/>
          </p:cNvSpPr>
          <p:nvPr>
            <p:ph sz="quarter" idx="4"/>
          </p:nvPr>
        </p:nvSpPr>
        <p:spPr/>
        <p:txBody>
          <a:bodyPr/>
          <a:lstStyle/>
          <a:p>
            <a:r>
              <a:rPr lang="en-US" dirty="0"/>
              <a:t>As a researcher</a:t>
            </a:r>
          </a:p>
          <a:p>
            <a:r>
              <a:rPr lang="en-US" dirty="0"/>
              <a:t>Think aloud on assignment intent</a:t>
            </a:r>
          </a:p>
          <a:p>
            <a:r>
              <a:rPr lang="en-US" dirty="0"/>
              <a:t>Co-create rubric</a:t>
            </a:r>
          </a:p>
          <a:p>
            <a:r>
              <a:rPr lang="en-US" dirty="0"/>
              <a:t>Design assignment</a:t>
            </a:r>
          </a:p>
          <a:p>
            <a:r>
              <a:rPr lang="en-US" dirty="0"/>
              <a:t>Bring forth evidence of learning from other sources</a:t>
            </a:r>
          </a:p>
          <a:p>
            <a:r>
              <a:rPr lang="en-US" dirty="0"/>
              <a:t>Validate that their learning matters</a:t>
            </a:r>
          </a:p>
          <a:p>
            <a:endParaRPr lang="en-US" dirty="0"/>
          </a:p>
        </p:txBody>
      </p:sp>
      <p:pic>
        <p:nvPicPr>
          <p:cNvPr id="6" name="Content Placeholder 5">
            <a:extLst>
              <a:ext uri="{FF2B5EF4-FFF2-40B4-BE49-F238E27FC236}">
                <a16:creationId xmlns:a16="http://schemas.microsoft.com/office/drawing/2014/main" id="{EC71CF4B-0D98-4A54-A8C0-D0556600FD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041202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Rubrics</a:t>
            </a:r>
          </a:p>
        </p:txBody>
      </p:sp>
      <p:sp>
        <p:nvSpPr>
          <p:cNvPr id="3" name="Content Placeholder 2"/>
          <p:cNvSpPr>
            <a:spLocks noGrp="1"/>
          </p:cNvSpPr>
          <p:nvPr>
            <p:ph idx="1"/>
          </p:nvPr>
        </p:nvSpPr>
        <p:spPr/>
        <p:txBody>
          <a:bodyPr>
            <a:normAutofit/>
          </a:bodyPr>
          <a:lstStyle/>
          <a:p>
            <a:endParaRPr lang="en-US" dirty="0"/>
          </a:p>
          <a:p>
            <a:endParaRPr lang="en-US" dirty="0"/>
          </a:p>
          <a:p>
            <a:pPr marL="114300" indent="0">
              <a:buNone/>
            </a:pPr>
            <a:endParaRPr lang="en-US" dirty="0"/>
          </a:p>
        </p:txBody>
      </p:sp>
      <p:graphicFrame>
        <p:nvGraphicFramePr>
          <p:cNvPr id="5" name="Table 4"/>
          <p:cNvGraphicFramePr>
            <a:graphicFrameLocks noGrp="1"/>
          </p:cNvGraphicFramePr>
          <p:nvPr/>
        </p:nvGraphicFramePr>
        <p:xfrm>
          <a:off x="1396584" y="2663525"/>
          <a:ext cx="6096000" cy="19253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Rubric</a:t>
                      </a:r>
                      <a:r>
                        <a:rPr lang="en-US" baseline="0" dirty="0"/>
                        <a:t> Criteria</a:t>
                      </a:r>
                      <a:endParaRPr lang="en-US" dirty="0"/>
                    </a:p>
                  </a:txBody>
                  <a:tcPr/>
                </a:tc>
                <a:tc>
                  <a:txBody>
                    <a:bodyPr/>
                    <a:lstStyle/>
                    <a:p>
                      <a:r>
                        <a:rPr lang="en-US" dirty="0"/>
                        <a:t>Student Evaluation</a:t>
                      </a:r>
                    </a:p>
                  </a:txBody>
                  <a:tcPr/>
                </a:tc>
                <a:tc>
                  <a:txBody>
                    <a:bodyPr/>
                    <a:lstStyle/>
                    <a:p>
                      <a:r>
                        <a:rPr lang="en-US" dirty="0"/>
                        <a:t>Faculty Feedback</a:t>
                      </a:r>
                    </a:p>
                  </a:txBody>
                  <a:tcPr/>
                </a:tc>
                <a:extLst>
                  <a:ext uri="{0D108BD9-81ED-4DB2-BD59-A6C34878D82A}">
                    <a16:rowId xmlns:a16="http://schemas.microsoft.com/office/drawing/2014/main" val="10000"/>
                  </a:ext>
                </a:extLst>
              </a:tr>
              <a:tr h="370840">
                <a:tc>
                  <a:txBody>
                    <a:bodyPr/>
                    <a:lstStyle/>
                    <a:p>
                      <a:r>
                        <a:rPr lang="en-US" dirty="0"/>
                        <a:t>Rubric Content</a:t>
                      </a:r>
                    </a:p>
                  </a:txBody>
                  <a:tcPr/>
                </a:tc>
                <a:tc>
                  <a:txBody>
                    <a:bodyPr/>
                    <a:lstStyle/>
                    <a:p>
                      <a:r>
                        <a:rPr lang="en-US" dirty="0"/>
                        <a:t>Stipulate</a:t>
                      </a:r>
                      <a:r>
                        <a:rPr lang="en-US" baseline="0" dirty="0"/>
                        <a:t> why gave score did</a:t>
                      </a:r>
                      <a:endParaRPr lang="en-US" dirty="0"/>
                    </a:p>
                  </a:txBody>
                  <a:tcPr/>
                </a:tc>
                <a:tc>
                  <a:txBody>
                    <a:bodyPr/>
                    <a:lstStyle/>
                    <a:p>
                      <a:r>
                        <a:rPr lang="en-US" dirty="0"/>
                        <a:t>Faculty stipulate why gave</a:t>
                      </a:r>
                      <a:r>
                        <a:rPr lang="en-US" baseline="0" dirty="0"/>
                        <a:t> score did</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a:t>Stipulate</a:t>
                      </a:r>
                      <a:r>
                        <a:rPr lang="en-US" baseline="0" dirty="0"/>
                        <a:t> what they need to do to advance</a:t>
                      </a:r>
                      <a:endParaRPr lang="en-US" dirty="0"/>
                    </a:p>
                  </a:txBody>
                  <a:tcPr/>
                </a:tc>
                <a:tc>
                  <a:txBody>
                    <a:bodyPr/>
                    <a:lstStyle/>
                    <a:p>
                      <a:r>
                        <a:rPr lang="en-US" dirty="0"/>
                        <a:t>Targeted feedback to improve</a:t>
                      </a:r>
                    </a:p>
                  </a:txBody>
                  <a:tcPr/>
                </a:tc>
                <a:extLst>
                  <a:ext uri="{0D108BD9-81ED-4DB2-BD59-A6C34878D82A}">
                    <a16:rowId xmlns:a16="http://schemas.microsoft.com/office/drawing/2014/main" val="10002"/>
                  </a:ext>
                </a:extLst>
              </a:tr>
            </a:tbl>
          </a:graphicData>
        </a:graphic>
      </p:graphicFrame>
      <p:pic>
        <p:nvPicPr>
          <p:cNvPr id="6" name="Content Placeholder 5">
            <a:extLst>
              <a:ext uri="{FF2B5EF4-FFF2-40B4-BE49-F238E27FC236}">
                <a16:creationId xmlns:a16="http://schemas.microsoft.com/office/drawing/2014/main" id="{7F39F60D-4FC2-4E53-B273-7E16E721F6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307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5DB09863-591C-474D-90AA-CB46A79359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23" y="1145814"/>
            <a:ext cx="3006743" cy="3898528"/>
          </a:xfrm>
          <a:prstGeom prst="rect">
            <a:avLst/>
          </a:prstGeom>
          <a:effectLst>
            <a:outerShdw blurRad="127000" algn="ctr" rotWithShape="0">
              <a:prstClr val="black">
                <a:alpha val="20000"/>
              </a:prstClr>
            </a:outerShdw>
          </a:effectLst>
        </p:spPr>
      </p:pic>
      <p:sp>
        <p:nvSpPr>
          <p:cNvPr id="4" name="TextBox 3">
            <a:extLst>
              <a:ext uri="{FF2B5EF4-FFF2-40B4-BE49-F238E27FC236}">
                <a16:creationId xmlns:a16="http://schemas.microsoft.com/office/drawing/2014/main" id="{EC87651C-7CC5-694D-88FE-1C681C31DF9C}"/>
              </a:ext>
            </a:extLst>
          </p:cNvPr>
          <p:cNvSpPr txBox="1"/>
          <p:nvPr/>
        </p:nvSpPr>
        <p:spPr>
          <a:xfrm>
            <a:off x="655802" y="5202019"/>
            <a:ext cx="277518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BD582C"/>
                </a:solidFill>
                <a:effectLst/>
                <a:uLnTx/>
                <a:uFillTx/>
                <a:latin typeface="Gotham Medium" pitchFamily="2" charset="0"/>
                <a:ea typeface="+mn-ea"/>
                <a:cs typeface="Gotham Medium" pitchFamily="2" charset="0"/>
              </a:rPr>
              <a:t>campuslabs.com</a:t>
            </a:r>
            <a:r>
              <a:rPr kumimoji="0" lang="en-US" sz="1200" b="0" i="0" u="none" strike="noStrike" kern="1200" cap="none" spc="0" normalizeH="0" baseline="0" noProof="0" dirty="0">
                <a:ln>
                  <a:noFill/>
                </a:ln>
                <a:solidFill>
                  <a:srgbClr val="BD582C"/>
                </a:solidFill>
                <a:effectLst/>
                <a:uLnTx/>
                <a:uFillTx/>
                <a:latin typeface="Gotham Medium" pitchFamily="2" charset="0"/>
                <a:ea typeface="+mn-ea"/>
                <a:cs typeface="Gotham Medium" pitchFamily="2" charset="0"/>
              </a:rPr>
              <a:t>/socially-just-assessment</a:t>
            </a:r>
          </a:p>
        </p:txBody>
      </p:sp>
      <p:sp>
        <p:nvSpPr>
          <p:cNvPr id="5" name="TextBox 4">
            <a:extLst>
              <a:ext uri="{FF2B5EF4-FFF2-40B4-BE49-F238E27FC236}">
                <a16:creationId xmlns:a16="http://schemas.microsoft.com/office/drawing/2014/main" id="{19FBC107-2C74-C944-ACF9-205A9FFC93B9}"/>
              </a:ext>
            </a:extLst>
          </p:cNvPr>
          <p:cNvSpPr txBox="1"/>
          <p:nvPr/>
        </p:nvSpPr>
        <p:spPr>
          <a:xfrm>
            <a:off x="4191421" y="1206463"/>
            <a:ext cx="4682426" cy="480191"/>
          </a:xfrm>
          <a:prstGeom prst="rect">
            <a:avLst/>
          </a:prstGeom>
          <a:noFill/>
        </p:spPr>
        <p:txBody>
          <a:bodyPr wrap="non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75" normalizeH="0" baseline="0" noProof="0" dirty="0">
                <a:ln>
                  <a:noFill/>
                </a:ln>
                <a:solidFill>
                  <a:srgbClr val="9B8357"/>
                </a:solidFill>
                <a:effectLst/>
                <a:uLnTx/>
                <a:uFillTx/>
                <a:latin typeface="Gotham Medium" pitchFamily="2" charset="0"/>
                <a:ea typeface="+mn-ea"/>
                <a:cs typeface="Gotham Medium" pitchFamily="2" charset="0"/>
              </a:rPr>
              <a:t>Socially Just Assessment Podcast Series</a:t>
            </a:r>
          </a:p>
        </p:txBody>
      </p:sp>
      <p:sp>
        <p:nvSpPr>
          <p:cNvPr id="7" name="TextBox 6">
            <a:extLst>
              <a:ext uri="{FF2B5EF4-FFF2-40B4-BE49-F238E27FC236}">
                <a16:creationId xmlns:a16="http://schemas.microsoft.com/office/drawing/2014/main" id="{405E4EF8-E2C3-2046-AF72-2C7E426ACCB7}"/>
              </a:ext>
            </a:extLst>
          </p:cNvPr>
          <p:cNvSpPr txBox="1"/>
          <p:nvPr/>
        </p:nvSpPr>
        <p:spPr>
          <a:xfrm>
            <a:off x="4823451" y="1785589"/>
            <a:ext cx="3780527" cy="3416429"/>
          </a:xfrm>
          <a:prstGeom prst="rect">
            <a:avLst/>
          </a:prstGeom>
          <a:noFill/>
        </p:spPr>
        <p:txBody>
          <a:bodyPr wrap="square" lIns="0" tIns="0" rIns="0" bIns="0" rtlCol="0">
            <a:normAutofit lnSpcReduction="10000"/>
          </a:bodyPr>
          <a:lstStyle/>
          <a:p>
            <a:pPr marL="0" marR="0" lvl="0" indent="0" algn="l" defTabSz="914400" rtl="0" eaLnBrk="1" fontAlgn="auto" latinLnBrk="0" hangingPunct="1">
              <a:lnSpc>
                <a:spcPct val="110000"/>
              </a:lnSpc>
              <a:spcBef>
                <a:spcPts val="0"/>
              </a:spcBef>
              <a:spcAft>
                <a:spcPts val="900"/>
              </a:spcAft>
              <a:buClrTx/>
              <a:buSzTx/>
              <a:buFontTx/>
              <a:buNone/>
              <a:tabLst/>
              <a:defRPr/>
            </a:pPr>
            <a:b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br>
            <a: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t>Culturally Responsive Assessment</a:t>
            </a:r>
          </a:p>
          <a:p>
            <a:pPr marL="0" marR="0" lvl="0" indent="0" algn="l" defTabSz="914400" rtl="0" eaLnBrk="1" fontAlgn="auto" latinLnBrk="0" hangingPunct="1">
              <a:lnSpc>
                <a:spcPct val="110000"/>
              </a:lnSpc>
              <a:spcBef>
                <a:spcPts val="0"/>
              </a:spcBef>
              <a:spcAft>
                <a:spcPts val="900"/>
              </a:spcAft>
              <a:buClrTx/>
              <a:buSzTx/>
              <a:buFontTx/>
              <a:buNone/>
              <a:tabLst/>
              <a:defRPr/>
            </a:pPr>
            <a:b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br>
            <a: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t>Critical Theory as a Framework to Advance Equity Through Student Affairs Assessment</a:t>
            </a:r>
          </a:p>
          <a:p>
            <a:pPr marL="0" marR="0" lvl="0" indent="0" algn="l" defTabSz="914400" rtl="0" eaLnBrk="1" fontAlgn="auto" latinLnBrk="0" hangingPunct="1">
              <a:lnSpc>
                <a:spcPct val="110000"/>
              </a:lnSpc>
              <a:spcBef>
                <a:spcPts val="0"/>
              </a:spcBef>
              <a:spcAft>
                <a:spcPts val="900"/>
              </a:spcAft>
              <a:buClrTx/>
              <a:buSzTx/>
              <a:buFontTx/>
              <a:buNone/>
              <a:tabLst/>
              <a:defRPr/>
            </a:pPr>
            <a:b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br>
            <a: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t>Socially Just Assessment</a:t>
            </a:r>
          </a:p>
          <a:p>
            <a:pPr marL="0" marR="0" lvl="0" indent="0" algn="l" defTabSz="914400" rtl="0" eaLnBrk="1" fontAlgn="auto" latinLnBrk="0" hangingPunct="1">
              <a:lnSpc>
                <a:spcPct val="110000"/>
              </a:lnSpc>
              <a:spcBef>
                <a:spcPts val="0"/>
              </a:spcBef>
              <a:spcAft>
                <a:spcPts val="900"/>
              </a:spcAft>
              <a:buClrTx/>
              <a:buSzTx/>
              <a:buFontTx/>
              <a:buNone/>
              <a:tabLst/>
              <a:defRPr/>
            </a:pPr>
            <a:b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br>
            <a: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t>Diversity, Inclusion, Equity and Assessment: Graduate School Preparation for Future Student Affairs Practitioners</a:t>
            </a:r>
          </a:p>
          <a:p>
            <a:pPr marL="0" marR="0" lvl="0" indent="0" algn="l" defTabSz="914400" rtl="0" eaLnBrk="1" fontAlgn="auto" latinLnBrk="0" hangingPunct="1">
              <a:lnSpc>
                <a:spcPct val="110000"/>
              </a:lnSpc>
              <a:spcBef>
                <a:spcPts val="0"/>
              </a:spcBef>
              <a:spcAft>
                <a:spcPts val="900"/>
              </a:spcAft>
              <a:buClrTx/>
              <a:buSzTx/>
              <a:buFontTx/>
              <a:buNone/>
              <a:tabLst/>
              <a:defRPr/>
            </a:pPr>
            <a:b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br>
            <a:r>
              <a:rPr kumimoji="0" lang="en-US" sz="1350" b="0" i="0" u="none" strike="noStrike" kern="1200" cap="none" spc="0" normalizeH="0" baseline="0" noProof="0" dirty="0">
                <a:ln>
                  <a:noFill/>
                </a:ln>
                <a:solidFill>
                  <a:srgbClr val="000000"/>
                </a:solidFill>
                <a:effectLst/>
                <a:uLnTx/>
                <a:uFillTx/>
                <a:latin typeface="Gotham Book" pitchFamily="2" charset="0"/>
                <a:ea typeface="+mn-ea"/>
                <a:cs typeface="Gotham Book" pitchFamily="2" charset="0"/>
              </a:rPr>
              <a:t>The Connections between Decolonization, Social Justice and Assessment</a:t>
            </a:r>
          </a:p>
        </p:txBody>
      </p:sp>
      <p:sp>
        <p:nvSpPr>
          <p:cNvPr id="6" name="Oval 5">
            <a:extLst>
              <a:ext uri="{FF2B5EF4-FFF2-40B4-BE49-F238E27FC236}">
                <a16:creationId xmlns:a16="http://schemas.microsoft.com/office/drawing/2014/main" id="{B0A5CFC8-B023-8E4F-8B30-77DF152D1893}"/>
              </a:ext>
            </a:extLst>
          </p:cNvPr>
          <p:cNvSpPr/>
          <p:nvPr/>
        </p:nvSpPr>
        <p:spPr>
          <a:xfrm>
            <a:off x="4191420" y="1797722"/>
            <a:ext cx="360834" cy="360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 b="1" i="0" u="none" strike="noStrike" kern="1200" cap="none" spc="-53" normalizeH="0" baseline="0" noProof="0" dirty="0">
                <a:ln>
                  <a:noFill/>
                </a:ln>
                <a:solidFill>
                  <a:prstClr val="white"/>
                </a:solidFill>
                <a:effectLst/>
                <a:uLnTx/>
                <a:uFillTx/>
                <a:latin typeface="Gotham Bold" pitchFamily="2" charset="0"/>
                <a:ea typeface="+mn-ea"/>
                <a:cs typeface="Gotham Bold" pitchFamily="2" charset="0"/>
              </a:rPr>
              <a:t>EP 1</a:t>
            </a:r>
          </a:p>
        </p:txBody>
      </p:sp>
      <p:sp>
        <p:nvSpPr>
          <p:cNvPr id="8" name="Oval 7">
            <a:extLst>
              <a:ext uri="{FF2B5EF4-FFF2-40B4-BE49-F238E27FC236}">
                <a16:creationId xmlns:a16="http://schemas.microsoft.com/office/drawing/2014/main" id="{0722B4A5-13C1-2140-937D-4DADDFD985E0}"/>
              </a:ext>
            </a:extLst>
          </p:cNvPr>
          <p:cNvSpPr/>
          <p:nvPr/>
        </p:nvSpPr>
        <p:spPr>
          <a:xfrm>
            <a:off x="4191420" y="2439292"/>
            <a:ext cx="360834" cy="360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 b="1" i="0" u="none" strike="noStrike" kern="1200" cap="none" spc="-53" normalizeH="0" baseline="0" noProof="0" dirty="0">
                <a:ln>
                  <a:noFill/>
                </a:ln>
                <a:solidFill>
                  <a:prstClr val="white"/>
                </a:solidFill>
                <a:effectLst/>
                <a:uLnTx/>
                <a:uFillTx/>
                <a:latin typeface="Gotham Bold" pitchFamily="2" charset="0"/>
                <a:ea typeface="+mn-ea"/>
                <a:cs typeface="Gotham Bold" pitchFamily="2" charset="0"/>
              </a:rPr>
              <a:t>EP 2</a:t>
            </a:r>
          </a:p>
        </p:txBody>
      </p:sp>
      <p:sp>
        <p:nvSpPr>
          <p:cNvPr id="9" name="Oval 8">
            <a:extLst>
              <a:ext uri="{FF2B5EF4-FFF2-40B4-BE49-F238E27FC236}">
                <a16:creationId xmlns:a16="http://schemas.microsoft.com/office/drawing/2014/main" id="{658F29ED-BD44-7446-85A8-45CBF559A20A}"/>
              </a:ext>
            </a:extLst>
          </p:cNvPr>
          <p:cNvSpPr/>
          <p:nvPr/>
        </p:nvSpPr>
        <p:spPr>
          <a:xfrm>
            <a:off x="4191420" y="3080861"/>
            <a:ext cx="360834" cy="360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 b="1" i="0" u="none" strike="noStrike" kern="1200" cap="none" spc="-53" normalizeH="0" baseline="0" noProof="0" dirty="0">
                <a:ln>
                  <a:noFill/>
                </a:ln>
                <a:solidFill>
                  <a:prstClr val="white"/>
                </a:solidFill>
                <a:effectLst/>
                <a:uLnTx/>
                <a:uFillTx/>
                <a:latin typeface="Gotham Bold" pitchFamily="2" charset="0"/>
                <a:ea typeface="+mn-ea"/>
                <a:cs typeface="Gotham Bold" pitchFamily="2" charset="0"/>
              </a:rPr>
              <a:t>EP 3</a:t>
            </a:r>
          </a:p>
        </p:txBody>
      </p:sp>
      <p:sp>
        <p:nvSpPr>
          <p:cNvPr id="10" name="Oval 9">
            <a:extLst>
              <a:ext uri="{FF2B5EF4-FFF2-40B4-BE49-F238E27FC236}">
                <a16:creationId xmlns:a16="http://schemas.microsoft.com/office/drawing/2014/main" id="{318C7A55-649D-5A45-95FA-C38341484366}"/>
              </a:ext>
            </a:extLst>
          </p:cNvPr>
          <p:cNvSpPr/>
          <p:nvPr/>
        </p:nvSpPr>
        <p:spPr>
          <a:xfrm>
            <a:off x="4191420" y="3784623"/>
            <a:ext cx="360834" cy="360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 b="1" i="0" u="none" strike="noStrike" kern="1200" cap="none" spc="-53" normalizeH="0" baseline="0" noProof="0" dirty="0">
                <a:ln>
                  <a:noFill/>
                </a:ln>
                <a:solidFill>
                  <a:prstClr val="white"/>
                </a:solidFill>
                <a:effectLst/>
                <a:uLnTx/>
                <a:uFillTx/>
                <a:latin typeface="Gotham Bold" pitchFamily="2" charset="0"/>
                <a:ea typeface="+mn-ea"/>
                <a:cs typeface="Gotham Bold" pitchFamily="2" charset="0"/>
              </a:rPr>
              <a:t>EP 4</a:t>
            </a:r>
          </a:p>
        </p:txBody>
      </p:sp>
      <p:sp>
        <p:nvSpPr>
          <p:cNvPr id="11" name="Oval 10">
            <a:extLst>
              <a:ext uri="{FF2B5EF4-FFF2-40B4-BE49-F238E27FC236}">
                <a16:creationId xmlns:a16="http://schemas.microsoft.com/office/drawing/2014/main" id="{D818B3F8-9A46-754E-811C-F4BC5AC9E77C}"/>
              </a:ext>
            </a:extLst>
          </p:cNvPr>
          <p:cNvSpPr/>
          <p:nvPr/>
        </p:nvSpPr>
        <p:spPr>
          <a:xfrm>
            <a:off x="4191420" y="4587240"/>
            <a:ext cx="360834" cy="360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 b="1" i="0" u="none" strike="noStrike" kern="1200" cap="none" spc="-53" normalizeH="0" baseline="0" noProof="0" dirty="0">
                <a:ln>
                  <a:noFill/>
                </a:ln>
                <a:solidFill>
                  <a:prstClr val="white"/>
                </a:solidFill>
                <a:effectLst/>
                <a:uLnTx/>
                <a:uFillTx/>
                <a:latin typeface="Gotham Bold" pitchFamily="2" charset="0"/>
                <a:ea typeface="+mn-ea"/>
                <a:cs typeface="Gotham Bold" pitchFamily="2" charset="0"/>
              </a:rPr>
              <a:t>EP 5</a:t>
            </a:r>
          </a:p>
        </p:txBody>
      </p:sp>
      <p:pic>
        <p:nvPicPr>
          <p:cNvPr id="12" name="Content Placeholder 5">
            <a:extLst>
              <a:ext uri="{FF2B5EF4-FFF2-40B4-BE49-F238E27FC236}">
                <a16:creationId xmlns:a16="http://schemas.microsoft.com/office/drawing/2014/main" id="{A332F8ED-EEFE-B94B-B80C-BB629A6049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68053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search is ceremony indigenous research methods">
            <a:extLst>
              <a:ext uri="{FF2B5EF4-FFF2-40B4-BE49-F238E27FC236}">
                <a16:creationId xmlns:a16="http://schemas.microsoft.com/office/drawing/2014/main" id="{28111940-428E-4321-AFE0-8131D2DBFE6A}"/>
              </a:ext>
            </a:extLst>
          </p:cNvPr>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7370595" y="3334294"/>
            <a:ext cx="1622779" cy="2438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18B0178-5ACB-471F-9010-5B42ABC37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166" y="1020471"/>
            <a:ext cx="4046119" cy="1590311"/>
          </a:xfrm>
          <a:prstGeom prst="rect">
            <a:avLst/>
          </a:prstGeom>
          <a:effectLst>
            <a:outerShdw blurRad="127000" algn="ctr" rotWithShape="0">
              <a:prstClr val="black">
                <a:alpha val="20000"/>
              </a:prstClr>
            </a:outerShdw>
          </a:effectLst>
        </p:spPr>
      </p:pic>
      <p:pic>
        <p:nvPicPr>
          <p:cNvPr id="4" name="Picture 3">
            <a:extLst>
              <a:ext uri="{FF2B5EF4-FFF2-40B4-BE49-F238E27FC236}">
                <a16:creationId xmlns:a16="http://schemas.microsoft.com/office/drawing/2014/main" id="{990620C0-1E1B-47E3-BFD3-D49D99095B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111" y="2781781"/>
            <a:ext cx="2939312" cy="2682731"/>
          </a:xfrm>
          <a:prstGeom prst="rect">
            <a:avLst/>
          </a:prstGeom>
        </p:spPr>
      </p:pic>
      <p:pic>
        <p:nvPicPr>
          <p:cNvPr id="7" name="Picture 6">
            <a:extLst>
              <a:ext uri="{FF2B5EF4-FFF2-40B4-BE49-F238E27FC236}">
                <a16:creationId xmlns:a16="http://schemas.microsoft.com/office/drawing/2014/main" id="{CA57FB3C-C6DB-481D-AC1C-CE6735083F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238" y="3999579"/>
            <a:ext cx="3857701" cy="1895382"/>
          </a:xfrm>
          <a:prstGeom prst="rect">
            <a:avLst/>
          </a:prstGeom>
        </p:spPr>
      </p:pic>
      <p:pic>
        <p:nvPicPr>
          <p:cNvPr id="8" name="Picture 7">
            <a:extLst>
              <a:ext uri="{FF2B5EF4-FFF2-40B4-BE49-F238E27FC236}">
                <a16:creationId xmlns:a16="http://schemas.microsoft.com/office/drawing/2014/main" id="{03E2545F-71AA-45AD-A745-D80150361E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520" y="3569486"/>
            <a:ext cx="2754068" cy="564266"/>
          </a:xfrm>
          <a:prstGeom prst="rect">
            <a:avLst/>
          </a:prstGeom>
        </p:spPr>
      </p:pic>
      <p:pic>
        <p:nvPicPr>
          <p:cNvPr id="9" name="Picture 8">
            <a:extLst>
              <a:ext uri="{FF2B5EF4-FFF2-40B4-BE49-F238E27FC236}">
                <a16:creationId xmlns:a16="http://schemas.microsoft.com/office/drawing/2014/main" id="{B1ED7D9E-47ED-4C17-9D38-C012557F84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6690" y="1393488"/>
            <a:ext cx="4135736" cy="1064581"/>
          </a:xfrm>
          <a:prstGeom prst="rect">
            <a:avLst/>
          </a:prstGeom>
        </p:spPr>
      </p:pic>
      <p:pic>
        <p:nvPicPr>
          <p:cNvPr id="10" name="Content Placeholder 5">
            <a:extLst>
              <a:ext uri="{FF2B5EF4-FFF2-40B4-BE49-F238E27FC236}">
                <a16:creationId xmlns:a16="http://schemas.microsoft.com/office/drawing/2014/main" id="{B9214934-53E7-47B5-856B-CCECC1205FC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658092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Closing Note on Equity</a:t>
            </a:r>
          </a:p>
        </p:txBody>
      </p:sp>
      <p:sp>
        <p:nvSpPr>
          <p:cNvPr id="3" name="Content Placeholder 2"/>
          <p:cNvSpPr>
            <a:spLocks noGrp="1"/>
          </p:cNvSpPr>
          <p:nvPr>
            <p:ph idx="1"/>
          </p:nvPr>
        </p:nvSpPr>
        <p:spPr>
          <a:xfrm>
            <a:off x="822959" y="1845734"/>
            <a:ext cx="7543801" cy="4233754"/>
          </a:xfrm>
        </p:spPr>
        <p:txBody>
          <a:bodyPr>
            <a:normAutofit fontScale="92500"/>
          </a:bodyPr>
          <a:lstStyle/>
          <a:p>
            <a:r>
              <a:rPr lang="en-US" sz="3600" dirty="0"/>
              <a:t>We have assumptions about our students:</a:t>
            </a:r>
          </a:p>
          <a:p>
            <a:pPr lvl="1"/>
            <a:r>
              <a:rPr lang="en-US" sz="3400" dirty="0"/>
              <a:t>Who they are</a:t>
            </a:r>
          </a:p>
          <a:p>
            <a:pPr lvl="1"/>
            <a:r>
              <a:rPr lang="en-US" sz="3400" dirty="0"/>
              <a:t>How they learn</a:t>
            </a:r>
          </a:p>
          <a:p>
            <a:pPr lvl="1"/>
            <a:r>
              <a:rPr lang="en-US" sz="3400" dirty="0"/>
              <a:t>Where they learn</a:t>
            </a:r>
          </a:p>
          <a:p>
            <a:pPr lvl="1"/>
            <a:r>
              <a:rPr lang="en-US" sz="3400" dirty="0"/>
              <a:t>What they need to succeed</a:t>
            </a:r>
          </a:p>
          <a:p>
            <a:pPr lvl="1"/>
            <a:endParaRPr lang="en-US" sz="3600" dirty="0"/>
          </a:p>
          <a:p>
            <a:pPr marL="201168" lvl="1" indent="0" algn="ctr">
              <a:buNone/>
            </a:pPr>
            <a:r>
              <a:rPr lang="en-US" sz="3600" dirty="0"/>
              <a:t>All that impacts what we change and why</a:t>
            </a:r>
            <a:endParaRPr lang="en-US" dirty="0"/>
          </a:p>
        </p:txBody>
      </p:sp>
      <p:pic>
        <p:nvPicPr>
          <p:cNvPr id="4" name="Content Placeholder 5">
            <a:extLst>
              <a:ext uri="{FF2B5EF4-FFF2-40B4-BE49-F238E27FC236}">
                <a16:creationId xmlns:a16="http://schemas.microsoft.com/office/drawing/2014/main" id="{C97F914D-5480-674C-AD6B-CF4072805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66309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a:xfrm>
            <a:off x="822960" y="286604"/>
            <a:ext cx="7543800" cy="1450757"/>
          </a:xfrm>
        </p:spPr>
        <p:txBody>
          <a:bodyPr>
            <a:normAutofit/>
          </a:bodyPr>
          <a:lstStyle/>
          <a:p>
            <a:pPr algn="ctr"/>
            <a:r>
              <a:rPr lang="en-US" dirty="0"/>
              <a:t>Contact Us</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a:xfrm>
            <a:off x="261257" y="1845734"/>
            <a:ext cx="8515350" cy="4023360"/>
          </a:xfrm>
        </p:spPr>
        <p:txBody>
          <a:bodyPr>
            <a:normAutofit/>
          </a:bodyPr>
          <a:lstStyle/>
          <a:p>
            <a:pPr marL="0" indent="0" algn="ctr">
              <a:buNone/>
            </a:pPr>
            <a:endParaRPr lang="en-US" b="1" dirty="0"/>
          </a:p>
          <a:p>
            <a:pPr marL="0" indent="0" algn="ctr">
              <a:buNone/>
            </a:pPr>
            <a:r>
              <a:rPr lang="en-US" b="1" dirty="0"/>
              <a:t>Email us: </a:t>
            </a:r>
            <a:r>
              <a:rPr lang="en-US" u="sng" dirty="0">
                <a:hlinkClick r:id="rId3"/>
              </a:rPr>
              <a:t>niloa@education.Illinois.edu</a:t>
            </a:r>
            <a:r>
              <a:rPr lang="en-US" u="sng" dirty="0"/>
              <a:t> </a:t>
            </a:r>
            <a:endParaRPr lang="en-US" dirty="0"/>
          </a:p>
          <a:p>
            <a:pPr marL="0" indent="0" algn="ctr">
              <a:buNone/>
            </a:pPr>
            <a:r>
              <a:rPr lang="en-US" dirty="0"/>
              <a:t>Join Our Email List: </a:t>
            </a:r>
            <a:r>
              <a:rPr lang="en-US" dirty="0">
                <a:hlinkClick r:id="rId4"/>
              </a:rPr>
              <a:t>learningoutcomesassessment.org/joinemail/</a:t>
            </a:r>
            <a:endParaRPr lang="en-US" dirty="0"/>
          </a:p>
          <a:p>
            <a:pPr marL="0" indent="0" algn="ctr">
              <a:buNone/>
            </a:pPr>
            <a:r>
              <a:rPr lang="en-US" dirty="0"/>
              <a:t>Website: </a:t>
            </a:r>
            <a:r>
              <a:rPr lang="en-US" dirty="0">
                <a:hlinkClick r:id="rId5"/>
              </a:rPr>
              <a:t>http://learningoutcomesassessment.org</a:t>
            </a: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028950" y="5965580"/>
            <a:ext cx="30861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000000"/>
                </a:solidFill>
                <a:effectLst/>
                <a:uLnTx/>
                <a:uFillTx/>
                <a:latin typeface="Calibri" panose="020F0502020204030204"/>
                <a:ea typeface="+mn-ea"/>
                <a:cs typeface="+mn-cs"/>
              </a:rPr>
              <a:t>www.learningoutcomesassessment.org</a:t>
            </a:r>
            <a:endParaRPr kumimoji="0" lang="en-US" sz="900" b="0" i="0" u="none" strike="noStrike" kern="1200" cap="all"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18AFA-5AEC-D646-AD0F-848AA0F5EC2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B343C69E-6FC3-384E-A3F8-12A36EEA7B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7" name="Picture 6">
            <a:extLst>
              <a:ext uri="{FF2B5EF4-FFF2-40B4-BE49-F238E27FC236}">
                <a16:creationId xmlns:a16="http://schemas.microsoft.com/office/drawing/2014/main" id="{6DCB2D02-B430-F347-AB15-47B95DCE38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4713" y="5290249"/>
            <a:ext cx="451237" cy="398413"/>
          </a:xfrm>
          <a:prstGeom prst="rect">
            <a:avLst/>
          </a:prstGeom>
        </p:spPr>
      </p:pic>
      <p:sp>
        <p:nvSpPr>
          <p:cNvPr id="9" name="TextBox 8">
            <a:extLst>
              <a:ext uri="{FF2B5EF4-FFF2-40B4-BE49-F238E27FC236}">
                <a16:creationId xmlns:a16="http://schemas.microsoft.com/office/drawing/2014/main" id="{B36E263B-90C3-2F4C-A231-A30281B9E255}"/>
              </a:ext>
            </a:extLst>
          </p:cNvPr>
          <p:cNvSpPr txBox="1"/>
          <p:nvPr/>
        </p:nvSpPr>
        <p:spPr>
          <a:xfrm>
            <a:off x="5301763" y="5455624"/>
            <a:ext cx="110783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r>
              <a:rPr lang="en-US" sz="1200" dirty="0" err="1">
                <a:solidFill>
                  <a:prstClr val="black"/>
                </a:solidFill>
                <a:latin typeface="Calibri" panose="020F0502020204030204"/>
              </a:rPr>
              <a:t>NILOA_web</a:t>
            </a:r>
            <a:endParaRPr lang="en-US" sz="1200"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89672BA9-0164-7D42-B40E-0BFE7C5CC0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49776" y="5268875"/>
            <a:ext cx="448903" cy="424142"/>
          </a:xfrm>
          <a:prstGeom prst="rect">
            <a:avLst/>
          </a:prstGeom>
        </p:spPr>
      </p:pic>
      <p:sp>
        <p:nvSpPr>
          <p:cNvPr id="11" name="TextBox 10">
            <a:extLst>
              <a:ext uri="{FF2B5EF4-FFF2-40B4-BE49-F238E27FC236}">
                <a16:creationId xmlns:a16="http://schemas.microsoft.com/office/drawing/2014/main" id="{8EAE9A43-4165-0748-A02E-7280CB291D44}"/>
              </a:ext>
            </a:extLst>
          </p:cNvPr>
          <p:cNvSpPr txBox="1"/>
          <p:nvPr/>
        </p:nvSpPr>
        <p:spPr>
          <a:xfrm>
            <a:off x="6954679" y="5455624"/>
            <a:ext cx="223809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r>
              <a:rPr lang="en-US" sz="1200" dirty="0" err="1">
                <a:solidFill>
                  <a:prstClr val="black"/>
                </a:solidFill>
                <a:latin typeface="Calibri" panose="020F0502020204030204"/>
              </a:rPr>
              <a:t>LearningOutcomesAssessment</a:t>
            </a:r>
            <a:endParaRPr lang="en-US" sz="1200" dirty="0">
              <a:solidFill>
                <a:prstClr val="black"/>
              </a:solidFill>
              <a:latin typeface="Calibri" panose="020F0502020204030204"/>
            </a:endParaRPr>
          </a:p>
        </p:txBody>
      </p:sp>
      <p:pic>
        <p:nvPicPr>
          <p:cNvPr id="12" name="Picture 11">
            <a:extLst>
              <a:ext uri="{FF2B5EF4-FFF2-40B4-BE49-F238E27FC236}">
                <a16:creationId xmlns:a16="http://schemas.microsoft.com/office/drawing/2014/main" id="{4D3D8C6D-EEBC-F643-92F8-B9C165C9968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64968" y="0"/>
            <a:ext cx="1779032" cy="2410057"/>
          </a:xfrm>
          <a:prstGeom prst="rect">
            <a:avLst/>
          </a:prstGeom>
        </p:spPr>
      </p:pic>
    </p:spTree>
    <p:extLst>
      <p:ext uri="{BB962C8B-B14F-4D97-AF65-F5344CB8AC3E}">
        <p14:creationId xmlns:p14="http://schemas.microsoft.com/office/powerpoint/2010/main" val="2532680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E1CF12-B5F5-354F-93A8-A92CE6435343}"/>
              </a:ext>
            </a:extLst>
          </p:cNvPr>
          <p:cNvSpPr txBox="1">
            <a:spLocks/>
          </p:cNvSpPr>
          <p:nvPr/>
        </p:nvSpPr>
        <p:spPr>
          <a:xfrm>
            <a:off x="825038" y="4557036"/>
            <a:ext cx="7543800" cy="162344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Natasha Jankowski, PhD</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Executive Director, National Institute for Learning Outcomes Assessment (NILOA)</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Research Associate Professor, University of Illinois Urbana-Champaign </a:t>
            </a:r>
          </a:p>
        </p:txBody>
      </p:sp>
      <p:sp>
        <p:nvSpPr>
          <p:cNvPr id="10" name="TextBox 9">
            <a:extLst>
              <a:ext uri="{FF2B5EF4-FFF2-40B4-BE49-F238E27FC236}">
                <a16:creationId xmlns:a16="http://schemas.microsoft.com/office/drawing/2014/main" id="{8C277D70-D2DD-B04C-BB29-4C24A858FB1D}"/>
              </a:ext>
            </a:extLst>
          </p:cNvPr>
          <p:cNvSpPr txBox="1"/>
          <p:nvPr/>
        </p:nvSpPr>
        <p:spPr>
          <a:xfrm>
            <a:off x="7831154" y="6416151"/>
            <a:ext cx="1418356" cy="646331"/>
          </a:xfrm>
          <a:prstGeom prst="rect">
            <a:avLst/>
          </a:prstGeom>
          <a:noFill/>
        </p:spPr>
        <p:txBody>
          <a:bodyPr wrap="square" rtlCol="0">
            <a:spAutoFit/>
          </a:bodyPr>
          <a:lstStyle/>
          <a:p>
            <a:r>
              <a:rPr lang="en-US" sz="1200" dirty="0">
                <a:solidFill>
                  <a:schemeClr val="bg1"/>
                </a:solidFill>
              </a:rPr>
              <a:t>@</a:t>
            </a:r>
            <a:r>
              <a:rPr lang="en-US" sz="1200" dirty="0" err="1">
                <a:solidFill>
                  <a:schemeClr val="bg1"/>
                </a:solidFill>
              </a:rPr>
              <a:t>NILOA_Web</a:t>
            </a:r>
            <a:r>
              <a:rPr lang="en-US" sz="1200" dirty="0">
                <a:solidFill>
                  <a:schemeClr val="bg1"/>
                </a:solidFill>
              </a:rPr>
              <a:t>  </a:t>
            </a:r>
          </a:p>
          <a:p>
            <a:r>
              <a:rPr lang="en-US" sz="1200" dirty="0">
                <a:solidFill>
                  <a:schemeClr val="bg1"/>
                </a:solidFill>
              </a:rPr>
              <a:t>@</a:t>
            </a:r>
            <a:r>
              <a:rPr lang="en-US" sz="1200" dirty="0" err="1">
                <a:solidFill>
                  <a:schemeClr val="bg1"/>
                </a:solidFill>
              </a:rPr>
              <a:t>njankow</a:t>
            </a:r>
            <a:endParaRPr lang="en-US" sz="1200" dirty="0">
              <a:solidFill>
                <a:schemeClr val="bg1"/>
              </a:solidFill>
            </a:endParaRPr>
          </a:p>
          <a:p>
            <a:r>
              <a:rPr lang="en-US" sz="1200" dirty="0">
                <a:solidFill>
                  <a:schemeClr val="bg1"/>
                </a:solidFill>
              </a:rPr>
              <a:t> </a:t>
            </a:r>
          </a:p>
        </p:txBody>
      </p:sp>
      <p:pic>
        <p:nvPicPr>
          <p:cNvPr id="8" name="Content Placeholder 5">
            <a:extLst>
              <a:ext uri="{FF2B5EF4-FFF2-40B4-BE49-F238E27FC236}">
                <a16:creationId xmlns:a16="http://schemas.microsoft.com/office/drawing/2014/main" id="{2D493389-49B8-E24D-A9BD-68A1C2785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
        <p:nvSpPr>
          <p:cNvPr id="6" name="Title 5">
            <a:extLst>
              <a:ext uri="{FF2B5EF4-FFF2-40B4-BE49-F238E27FC236}">
                <a16:creationId xmlns:a16="http://schemas.microsoft.com/office/drawing/2014/main" id="{37C48228-7148-1341-807B-CFE3C3004C81}"/>
              </a:ext>
            </a:extLst>
          </p:cNvPr>
          <p:cNvSpPr>
            <a:spLocks noGrp="1"/>
          </p:cNvSpPr>
          <p:nvPr>
            <p:ph type="ctrTitle"/>
          </p:nvPr>
        </p:nvSpPr>
        <p:spPr>
          <a:xfrm>
            <a:off x="822960" y="758952"/>
            <a:ext cx="8153954" cy="3566160"/>
          </a:xfrm>
        </p:spPr>
        <p:txBody>
          <a:bodyPr>
            <a:noAutofit/>
          </a:bodyPr>
          <a:lstStyle/>
          <a:p>
            <a:pPr algn="ctr"/>
            <a:r>
              <a:rPr lang="en-US" sz="5400" dirty="0"/>
              <a:t>Deep Dive Discussion </a:t>
            </a:r>
            <a:br>
              <a:rPr lang="en-US" sz="5400" dirty="0"/>
            </a:br>
            <a:br>
              <a:rPr lang="en-US" sz="5400" dirty="0"/>
            </a:br>
            <a:endParaRPr lang="en-US" sz="5400" dirty="0"/>
          </a:p>
        </p:txBody>
      </p:sp>
    </p:spTree>
    <p:extLst>
      <p:ext uri="{BB962C8B-B14F-4D97-AF65-F5344CB8AC3E}">
        <p14:creationId xmlns:p14="http://schemas.microsoft.com/office/powerpoint/2010/main" val="2836825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17E-32FE-4D43-B78F-9AC60F255A23}"/>
              </a:ext>
            </a:extLst>
          </p:cNvPr>
          <p:cNvSpPr>
            <a:spLocks noGrp="1"/>
          </p:cNvSpPr>
          <p:nvPr>
            <p:ph type="title"/>
          </p:nvPr>
        </p:nvSpPr>
        <p:spPr>
          <a:xfrm>
            <a:off x="1105122" y="286604"/>
            <a:ext cx="7543800" cy="1450757"/>
          </a:xfrm>
        </p:spPr>
        <p:txBody>
          <a:bodyPr/>
          <a:lstStyle/>
          <a:p>
            <a:r>
              <a:rPr lang="en-US" dirty="0"/>
              <a:t>Let’s Apply What We Have Learned</a:t>
            </a:r>
          </a:p>
        </p:txBody>
      </p:sp>
      <p:sp>
        <p:nvSpPr>
          <p:cNvPr id="3" name="Content Placeholder 2">
            <a:extLst>
              <a:ext uri="{FF2B5EF4-FFF2-40B4-BE49-F238E27FC236}">
                <a16:creationId xmlns:a16="http://schemas.microsoft.com/office/drawing/2014/main" id="{30B76712-A91C-4605-9080-2694A21166C2}"/>
              </a:ext>
            </a:extLst>
          </p:cNvPr>
          <p:cNvSpPr>
            <a:spLocks noGrp="1"/>
          </p:cNvSpPr>
          <p:nvPr>
            <p:ph idx="1"/>
          </p:nvPr>
        </p:nvSpPr>
        <p:spPr/>
        <p:txBody>
          <a:bodyPr/>
          <a:lstStyle/>
          <a:p>
            <a:r>
              <a:rPr lang="en-US" dirty="0"/>
              <a:t>At your table – complete the philosophy activity sheet and discuss what it may mean among your table friends</a:t>
            </a:r>
          </a:p>
          <a:p>
            <a:pPr marL="457200" indent="-457200">
              <a:buFont typeface="+mj-lt"/>
              <a:buAutoNum type="arabicPeriod"/>
            </a:pPr>
            <a:r>
              <a:rPr lang="en-US" dirty="0"/>
              <a:t>5 minutes to complete</a:t>
            </a:r>
          </a:p>
          <a:p>
            <a:pPr marL="457200" indent="-457200">
              <a:buFont typeface="+mj-lt"/>
              <a:buAutoNum type="arabicPeriod"/>
            </a:pPr>
            <a:r>
              <a:rPr lang="en-US" dirty="0"/>
              <a:t>10 minutes to discuss</a:t>
            </a:r>
          </a:p>
          <a:p>
            <a:pPr marL="457200" indent="-457200">
              <a:buFont typeface="+mj-lt"/>
              <a:buAutoNum type="arabicPeriod"/>
            </a:pPr>
            <a:r>
              <a:rPr lang="en-US" dirty="0"/>
              <a:t>7 minutes to share more broadly   </a:t>
            </a:r>
          </a:p>
          <a:p>
            <a:pPr marL="457200" indent="-457200">
              <a:buFont typeface="+mj-lt"/>
              <a:buAutoNum type="arabicPeriod"/>
            </a:pPr>
            <a:endParaRPr lang="en-US" dirty="0"/>
          </a:p>
          <a:p>
            <a:pPr marL="0" indent="0" algn="ctr">
              <a:buNone/>
            </a:pPr>
            <a:r>
              <a:rPr lang="en-US" dirty="0"/>
              <a:t>Quick note on how to do complete the form and plot on the grid.</a:t>
            </a:r>
          </a:p>
        </p:txBody>
      </p:sp>
      <p:pic>
        <p:nvPicPr>
          <p:cNvPr id="5" name="Content Placeholder 5">
            <a:extLst>
              <a:ext uri="{FF2B5EF4-FFF2-40B4-BE49-F238E27FC236}">
                <a16:creationId xmlns:a16="http://schemas.microsoft.com/office/drawing/2014/main" id="{E4A60339-7945-4315-8B4A-9A783EFF3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Tree>
    <p:extLst>
      <p:ext uri="{BB962C8B-B14F-4D97-AF65-F5344CB8AC3E}">
        <p14:creationId xmlns:p14="http://schemas.microsoft.com/office/powerpoint/2010/main" val="2663769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29C0-2E2C-4F9F-A321-3BAB2C0D7E89}"/>
              </a:ext>
            </a:extLst>
          </p:cNvPr>
          <p:cNvSpPr>
            <a:spLocks noGrp="1"/>
          </p:cNvSpPr>
          <p:nvPr>
            <p:ph type="title"/>
          </p:nvPr>
        </p:nvSpPr>
        <p:spPr/>
        <p:txBody>
          <a:bodyPr/>
          <a:lstStyle/>
          <a:p>
            <a:r>
              <a:rPr lang="en-US" dirty="0"/>
              <a:t>Plotting Assist</a:t>
            </a:r>
          </a:p>
        </p:txBody>
      </p:sp>
      <p:pic>
        <p:nvPicPr>
          <p:cNvPr id="4" name="Picture 2" descr="Image result for plotting on a grid">
            <a:extLst>
              <a:ext uri="{FF2B5EF4-FFF2-40B4-BE49-F238E27FC236}">
                <a16:creationId xmlns:a16="http://schemas.microsoft.com/office/drawing/2014/main" id="{C365A0A3-FD83-4FDD-81D3-1793DFD15364}"/>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928125" y="1846263"/>
            <a:ext cx="5332199" cy="402272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a:extLst>
              <a:ext uri="{FF2B5EF4-FFF2-40B4-BE49-F238E27FC236}">
                <a16:creationId xmlns:a16="http://schemas.microsoft.com/office/drawing/2014/main" id="{41064C43-E7FB-4127-96EF-8168B65F5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Tree>
    <p:extLst>
      <p:ext uri="{BB962C8B-B14F-4D97-AF65-F5344CB8AC3E}">
        <p14:creationId xmlns:p14="http://schemas.microsoft.com/office/powerpoint/2010/main" val="790935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ADA6-6F30-4DED-955D-D8A22ED3C9AD}"/>
              </a:ext>
            </a:extLst>
          </p:cNvPr>
          <p:cNvSpPr>
            <a:spLocks noGrp="1"/>
          </p:cNvSpPr>
          <p:nvPr>
            <p:ph type="title"/>
          </p:nvPr>
        </p:nvSpPr>
        <p:spPr/>
        <p:txBody>
          <a:bodyPr/>
          <a:lstStyle/>
          <a:p>
            <a:r>
              <a:rPr lang="en-US" dirty="0"/>
              <a:t>Building from there…</a:t>
            </a:r>
          </a:p>
        </p:txBody>
      </p:sp>
      <p:sp>
        <p:nvSpPr>
          <p:cNvPr id="3" name="Content Placeholder 2">
            <a:extLst>
              <a:ext uri="{FF2B5EF4-FFF2-40B4-BE49-F238E27FC236}">
                <a16:creationId xmlns:a16="http://schemas.microsoft.com/office/drawing/2014/main" id="{4B3B53A8-4500-4053-AB22-436ED6070401}"/>
              </a:ext>
            </a:extLst>
          </p:cNvPr>
          <p:cNvSpPr>
            <a:spLocks noGrp="1"/>
          </p:cNvSpPr>
          <p:nvPr>
            <p:ph idx="1"/>
          </p:nvPr>
        </p:nvSpPr>
        <p:spPr/>
        <p:txBody>
          <a:bodyPr/>
          <a:lstStyle/>
          <a:p>
            <a:r>
              <a:rPr lang="en-US" dirty="0"/>
              <a:t>What are you comfortable implementing in your classroom? </a:t>
            </a:r>
          </a:p>
          <a:p>
            <a:r>
              <a:rPr lang="en-US" dirty="0"/>
              <a:t>How actively involved do you want students to be? </a:t>
            </a:r>
          </a:p>
          <a:p>
            <a:r>
              <a:rPr lang="en-US" dirty="0"/>
              <a:t>What might a culturally responsive approach or an equity infused assessment entail?</a:t>
            </a:r>
          </a:p>
          <a:p>
            <a:r>
              <a:rPr lang="en-US" dirty="0"/>
              <a:t>What assignments might be a good starting point to explore?</a:t>
            </a:r>
          </a:p>
          <a:p>
            <a:endParaRPr lang="en-US" dirty="0"/>
          </a:p>
          <a:p>
            <a:pPr algn="ctr"/>
            <a:r>
              <a:rPr lang="en-US" dirty="0"/>
              <a:t>Brainstorm at your table</a:t>
            </a:r>
          </a:p>
        </p:txBody>
      </p:sp>
      <p:pic>
        <p:nvPicPr>
          <p:cNvPr id="4" name="Content Placeholder 5">
            <a:extLst>
              <a:ext uri="{FF2B5EF4-FFF2-40B4-BE49-F238E27FC236}">
                <a16:creationId xmlns:a16="http://schemas.microsoft.com/office/drawing/2014/main" id="{1100D61F-7099-437E-AE1E-7CF864A880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Tree>
    <p:extLst>
      <p:ext uri="{BB962C8B-B14F-4D97-AF65-F5344CB8AC3E}">
        <p14:creationId xmlns:p14="http://schemas.microsoft.com/office/powerpoint/2010/main" val="328626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current state of the field…	</a:t>
            </a:r>
          </a:p>
        </p:txBody>
      </p:sp>
      <p:pic>
        <p:nvPicPr>
          <p:cNvPr id="15" name="Picture 14">
            <a:extLst>
              <a:ext uri="{FF2B5EF4-FFF2-40B4-BE49-F238E27FC236}">
                <a16:creationId xmlns:a16="http://schemas.microsoft.com/office/drawing/2014/main" id="{644591F1-38CA-CA42-95FC-D00FFE591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2957" y="2754562"/>
            <a:ext cx="3352185" cy="1233065"/>
          </a:xfrm>
          <a:prstGeom prst="rect">
            <a:avLst/>
          </a:prstGeom>
        </p:spPr>
      </p:pic>
      <p:pic>
        <p:nvPicPr>
          <p:cNvPr id="17" name="Picture 16">
            <a:extLst>
              <a:ext uri="{FF2B5EF4-FFF2-40B4-BE49-F238E27FC236}">
                <a16:creationId xmlns:a16="http://schemas.microsoft.com/office/drawing/2014/main" id="{FB08FB2C-3DC3-3D47-8C0F-818C371808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054" y="2826802"/>
            <a:ext cx="2956028" cy="1633973"/>
          </a:xfrm>
          <a:prstGeom prst="rect">
            <a:avLst/>
          </a:prstGeom>
        </p:spPr>
      </p:pic>
      <p:pic>
        <p:nvPicPr>
          <p:cNvPr id="18" name="Picture 17">
            <a:extLst>
              <a:ext uri="{FF2B5EF4-FFF2-40B4-BE49-F238E27FC236}">
                <a16:creationId xmlns:a16="http://schemas.microsoft.com/office/drawing/2014/main" id="{7EE97212-21D0-7E49-BA15-81BD1A4F17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8626" y="1796706"/>
            <a:ext cx="2230254" cy="2664069"/>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4600" y="4616063"/>
            <a:ext cx="5664994" cy="1285875"/>
          </a:xfrm>
          <a:prstGeom prst="rect">
            <a:avLst/>
          </a:prstGeom>
        </p:spPr>
      </p:pic>
      <p:pic>
        <p:nvPicPr>
          <p:cNvPr id="9" name="Picture 8">
            <a:extLst>
              <a:ext uri="{FF2B5EF4-FFF2-40B4-BE49-F238E27FC236}">
                <a16:creationId xmlns:a16="http://schemas.microsoft.com/office/drawing/2014/main" id="{8D2FBA8E-70F0-A943-93CE-001BB193DA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4111" y="2226602"/>
            <a:ext cx="5753100" cy="2044700"/>
          </a:xfrm>
          <a:prstGeom prst="rect">
            <a:avLst/>
          </a:prstGeom>
        </p:spPr>
      </p:pic>
      <p:pic>
        <p:nvPicPr>
          <p:cNvPr id="10" name="Picture 9">
            <a:extLst>
              <a:ext uri="{FF2B5EF4-FFF2-40B4-BE49-F238E27FC236}">
                <a16:creationId xmlns:a16="http://schemas.microsoft.com/office/drawing/2014/main" id="{345F18BE-A1D2-1F4C-9DA4-4A2D432F9E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500" y="3897848"/>
            <a:ext cx="9144000" cy="2520383"/>
          </a:xfrm>
          <a:prstGeom prst="rect">
            <a:avLst/>
          </a:prstGeom>
        </p:spPr>
      </p:pic>
      <p:pic>
        <p:nvPicPr>
          <p:cNvPr id="11" name="Picture 10">
            <a:extLst>
              <a:ext uri="{FF2B5EF4-FFF2-40B4-BE49-F238E27FC236}">
                <a16:creationId xmlns:a16="http://schemas.microsoft.com/office/drawing/2014/main" id="{72810A96-3F3E-134E-8BF4-F4B31AFB95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1519313"/>
            <a:ext cx="9144000" cy="2223247"/>
          </a:xfrm>
          <a:prstGeom prst="rect">
            <a:avLst/>
          </a:prstGeom>
        </p:spPr>
      </p:pic>
      <p:pic>
        <p:nvPicPr>
          <p:cNvPr id="12" name="Content Placeholder 5">
            <a:extLst>
              <a:ext uri="{FF2B5EF4-FFF2-40B4-BE49-F238E27FC236}">
                <a16:creationId xmlns:a16="http://schemas.microsoft.com/office/drawing/2014/main" id="{50D55AEB-AE86-3E49-A2AC-ABBE755049B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605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CF6A-6FD9-47EC-AC81-DF7C414E239D}"/>
              </a:ext>
            </a:extLst>
          </p:cNvPr>
          <p:cNvSpPr>
            <a:spLocks noGrp="1"/>
          </p:cNvSpPr>
          <p:nvPr>
            <p:ph type="title"/>
          </p:nvPr>
        </p:nvSpPr>
        <p:spPr/>
        <p:txBody>
          <a:bodyPr/>
          <a:lstStyle/>
          <a:p>
            <a:r>
              <a:rPr lang="en-US" dirty="0"/>
              <a:t>Now consider an assignment…</a:t>
            </a:r>
          </a:p>
        </p:txBody>
      </p:sp>
      <p:sp>
        <p:nvSpPr>
          <p:cNvPr id="3" name="Content Placeholder 2">
            <a:extLst>
              <a:ext uri="{FF2B5EF4-FFF2-40B4-BE49-F238E27FC236}">
                <a16:creationId xmlns:a16="http://schemas.microsoft.com/office/drawing/2014/main" id="{8465181E-293F-4923-9169-D8978CACDD4E}"/>
              </a:ext>
            </a:extLst>
          </p:cNvPr>
          <p:cNvSpPr>
            <a:spLocks noGrp="1"/>
          </p:cNvSpPr>
          <p:nvPr>
            <p:ph idx="1"/>
          </p:nvPr>
        </p:nvSpPr>
        <p:spPr/>
        <p:txBody>
          <a:bodyPr/>
          <a:lstStyle/>
          <a:p>
            <a:r>
              <a:rPr lang="en-US" dirty="0"/>
              <a:t>Think of an assignment you give to students that doesn’t quite work as well as you would like, write down:</a:t>
            </a:r>
          </a:p>
          <a:p>
            <a:r>
              <a:rPr lang="en-US" dirty="0"/>
              <a:t>1. What learning outcomes are being assessed in the assignment?</a:t>
            </a:r>
          </a:p>
          <a:p>
            <a:r>
              <a:rPr lang="en-US" dirty="0"/>
              <a:t>2. What learning outcomes are you asking them to demonstrate in the completion of the assignment? </a:t>
            </a:r>
          </a:p>
          <a:p>
            <a:r>
              <a:rPr lang="en-US" dirty="0"/>
              <a:t>3. How clear is that to the students? How could it be presented in a more culturally responsive manner?</a:t>
            </a:r>
          </a:p>
          <a:p>
            <a:r>
              <a:rPr lang="en-US" dirty="0"/>
              <a:t>4. Does the criteria used to evaluate the assignment align with the learning outcomes being assessed?</a:t>
            </a:r>
          </a:p>
          <a:p>
            <a:pPr algn="ctr"/>
            <a:r>
              <a:rPr lang="en-US" b="1" dirty="0"/>
              <a:t>Consider enabler learning outcomes versus those being assessed!</a:t>
            </a:r>
          </a:p>
        </p:txBody>
      </p:sp>
      <p:pic>
        <p:nvPicPr>
          <p:cNvPr id="4" name="Content Placeholder 5">
            <a:extLst>
              <a:ext uri="{FF2B5EF4-FFF2-40B4-BE49-F238E27FC236}">
                <a16:creationId xmlns:a16="http://schemas.microsoft.com/office/drawing/2014/main" id="{5A6C8C65-5867-49D0-98DC-AEB2398098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Tree>
    <p:extLst>
      <p:ext uri="{BB962C8B-B14F-4D97-AF65-F5344CB8AC3E}">
        <p14:creationId xmlns:p14="http://schemas.microsoft.com/office/powerpoint/2010/main" val="3262350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1931-65DF-43BF-8EFD-95DF1F73FC70}"/>
              </a:ext>
            </a:extLst>
          </p:cNvPr>
          <p:cNvSpPr>
            <a:spLocks noGrp="1"/>
          </p:cNvSpPr>
          <p:nvPr>
            <p:ph type="title"/>
          </p:nvPr>
        </p:nvSpPr>
        <p:spPr/>
        <p:txBody>
          <a:bodyPr/>
          <a:lstStyle/>
          <a:p>
            <a:r>
              <a:rPr lang="en-US" dirty="0"/>
              <a:t>Assignment Resources</a:t>
            </a:r>
          </a:p>
        </p:txBody>
      </p:sp>
      <p:sp>
        <p:nvSpPr>
          <p:cNvPr id="3" name="Content Placeholder 2">
            <a:extLst>
              <a:ext uri="{FF2B5EF4-FFF2-40B4-BE49-F238E27FC236}">
                <a16:creationId xmlns:a16="http://schemas.microsoft.com/office/drawing/2014/main" id="{659F512F-6596-4150-BDF7-276B09006E1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7950296-A0A4-4161-A3FB-0D3B9CA836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5580" y="1845734"/>
            <a:ext cx="6272839" cy="4546617"/>
          </a:xfrm>
          <a:prstGeom prst="rect">
            <a:avLst/>
          </a:prstGeom>
        </p:spPr>
      </p:pic>
    </p:spTree>
    <p:extLst>
      <p:ext uri="{BB962C8B-B14F-4D97-AF65-F5344CB8AC3E}">
        <p14:creationId xmlns:p14="http://schemas.microsoft.com/office/powerpoint/2010/main" val="3387322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a:xfrm>
            <a:off x="822960" y="286604"/>
            <a:ext cx="7543800" cy="1450757"/>
          </a:xfrm>
        </p:spPr>
        <p:txBody>
          <a:bodyPr>
            <a:normAutofit/>
          </a:bodyPr>
          <a:lstStyle/>
          <a:p>
            <a:pPr algn="ctr"/>
            <a:r>
              <a:rPr lang="en-US" dirty="0"/>
              <a:t>Contact Us</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a:xfrm>
            <a:off x="261257" y="1845734"/>
            <a:ext cx="8515350" cy="4023360"/>
          </a:xfrm>
        </p:spPr>
        <p:txBody>
          <a:bodyPr>
            <a:normAutofit/>
          </a:bodyPr>
          <a:lstStyle/>
          <a:p>
            <a:pPr marL="0" indent="0" algn="ctr">
              <a:buNone/>
            </a:pPr>
            <a:endParaRPr lang="en-US" b="1" dirty="0"/>
          </a:p>
          <a:p>
            <a:pPr marL="0" indent="0" algn="ctr">
              <a:buNone/>
            </a:pPr>
            <a:r>
              <a:rPr lang="en-US" b="1" dirty="0"/>
              <a:t>Email us: </a:t>
            </a:r>
            <a:r>
              <a:rPr lang="en-US" u="sng" dirty="0">
                <a:hlinkClick r:id="rId3"/>
              </a:rPr>
              <a:t>niloa@education.Illinois.edu</a:t>
            </a:r>
            <a:r>
              <a:rPr lang="en-US" u="sng" dirty="0"/>
              <a:t> </a:t>
            </a:r>
            <a:endParaRPr lang="en-US" dirty="0"/>
          </a:p>
          <a:p>
            <a:pPr marL="0" indent="0" algn="ctr">
              <a:buNone/>
            </a:pPr>
            <a:r>
              <a:rPr lang="en-US" dirty="0"/>
              <a:t>Join Our Email List: </a:t>
            </a:r>
            <a:r>
              <a:rPr lang="en-US" dirty="0">
                <a:hlinkClick r:id="rId4"/>
              </a:rPr>
              <a:t>learningoutcomesassessment.org/joinemail/</a:t>
            </a:r>
            <a:endParaRPr lang="en-US" dirty="0"/>
          </a:p>
          <a:p>
            <a:pPr marL="0" indent="0" algn="ctr">
              <a:buNone/>
            </a:pPr>
            <a:r>
              <a:rPr lang="en-US" dirty="0"/>
              <a:t>Website: </a:t>
            </a:r>
            <a:r>
              <a:rPr lang="en-US" dirty="0">
                <a:hlinkClick r:id="rId5"/>
              </a:rPr>
              <a:t>http://learningoutcomesassessment.org</a:t>
            </a: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028950" y="5965580"/>
            <a:ext cx="30861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000000"/>
                </a:solidFill>
                <a:effectLst/>
                <a:uLnTx/>
                <a:uFillTx/>
                <a:latin typeface="Calibri" panose="020F0502020204030204"/>
                <a:ea typeface="+mn-ea"/>
                <a:cs typeface="+mn-cs"/>
              </a:rPr>
              <a:t>www.learningoutcomesassessment.org</a:t>
            </a:r>
            <a:endParaRPr kumimoji="0" lang="en-US" sz="900" b="0" i="0" u="none" strike="noStrike" kern="1200" cap="all"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18AFA-5AEC-D646-AD0F-848AA0F5EC2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B343C69E-6FC3-384E-A3F8-12A36EEA7B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7" name="Picture 6">
            <a:extLst>
              <a:ext uri="{FF2B5EF4-FFF2-40B4-BE49-F238E27FC236}">
                <a16:creationId xmlns:a16="http://schemas.microsoft.com/office/drawing/2014/main" id="{6DCB2D02-B430-F347-AB15-47B95DCE38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4713" y="5290249"/>
            <a:ext cx="451237" cy="398413"/>
          </a:xfrm>
          <a:prstGeom prst="rect">
            <a:avLst/>
          </a:prstGeom>
        </p:spPr>
      </p:pic>
      <p:sp>
        <p:nvSpPr>
          <p:cNvPr id="9" name="TextBox 8">
            <a:extLst>
              <a:ext uri="{FF2B5EF4-FFF2-40B4-BE49-F238E27FC236}">
                <a16:creationId xmlns:a16="http://schemas.microsoft.com/office/drawing/2014/main" id="{B36E263B-90C3-2F4C-A231-A30281B9E255}"/>
              </a:ext>
            </a:extLst>
          </p:cNvPr>
          <p:cNvSpPr txBox="1"/>
          <p:nvPr/>
        </p:nvSpPr>
        <p:spPr>
          <a:xfrm>
            <a:off x="5301763" y="5455624"/>
            <a:ext cx="110783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r>
              <a:rPr lang="en-US" sz="1200" dirty="0" err="1">
                <a:solidFill>
                  <a:prstClr val="black"/>
                </a:solidFill>
                <a:latin typeface="Calibri" panose="020F0502020204030204"/>
              </a:rPr>
              <a:t>NILOA_web</a:t>
            </a:r>
            <a:endParaRPr lang="en-US" sz="1200"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89672BA9-0164-7D42-B40E-0BFE7C5CC0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49776" y="5268875"/>
            <a:ext cx="448903" cy="424142"/>
          </a:xfrm>
          <a:prstGeom prst="rect">
            <a:avLst/>
          </a:prstGeom>
        </p:spPr>
      </p:pic>
      <p:sp>
        <p:nvSpPr>
          <p:cNvPr id="11" name="TextBox 10">
            <a:extLst>
              <a:ext uri="{FF2B5EF4-FFF2-40B4-BE49-F238E27FC236}">
                <a16:creationId xmlns:a16="http://schemas.microsoft.com/office/drawing/2014/main" id="{8EAE9A43-4165-0748-A02E-7280CB291D44}"/>
              </a:ext>
            </a:extLst>
          </p:cNvPr>
          <p:cNvSpPr txBox="1"/>
          <p:nvPr/>
        </p:nvSpPr>
        <p:spPr>
          <a:xfrm>
            <a:off x="6954679" y="5455624"/>
            <a:ext cx="223809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r>
              <a:rPr lang="en-US" sz="1200" dirty="0" err="1">
                <a:solidFill>
                  <a:prstClr val="black"/>
                </a:solidFill>
                <a:latin typeface="Calibri" panose="020F0502020204030204"/>
              </a:rPr>
              <a:t>LearningOutcomesAssessment</a:t>
            </a:r>
            <a:endParaRPr lang="en-US" sz="1200" dirty="0">
              <a:solidFill>
                <a:prstClr val="black"/>
              </a:solidFill>
              <a:latin typeface="Calibri" panose="020F0502020204030204"/>
            </a:endParaRPr>
          </a:p>
        </p:txBody>
      </p:sp>
      <p:pic>
        <p:nvPicPr>
          <p:cNvPr id="12" name="Picture 11">
            <a:extLst>
              <a:ext uri="{FF2B5EF4-FFF2-40B4-BE49-F238E27FC236}">
                <a16:creationId xmlns:a16="http://schemas.microsoft.com/office/drawing/2014/main" id="{4D3D8C6D-EEBC-F643-92F8-B9C165C9968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64968" y="0"/>
            <a:ext cx="1779032" cy="2410057"/>
          </a:xfrm>
          <a:prstGeom prst="rect">
            <a:avLst/>
          </a:prstGeom>
        </p:spPr>
      </p:pic>
    </p:spTree>
    <p:extLst>
      <p:ext uri="{BB962C8B-B14F-4D97-AF65-F5344CB8AC3E}">
        <p14:creationId xmlns:p14="http://schemas.microsoft.com/office/powerpoint/2010/main" val="521693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654B-5BB2-FD45-BDBE-BFB205C2445D}"/>
              </a:ext>
            </a:extLst>
          </p:cNvPr>
          <p:cNvSpPr>
            <a:spLocks noGrp="1"/>
          </p:cNvSpPr>
          <p:nvPr>
            <p:ph type="title"/>
          </p:nvPr>
        </p:nvSpPr>
        <p:spPr/>
        <p:txBody>
          <a:bodyPr/>
          <a:lstStyle/>
          <a:p>
            <a:r>
              <a:rPr lang="en-US"/>
              <a:t>Methods Conversations</a:t>
            </a:r>
          </a:p>
        </p:txBody>
      </p:sp>
      <p:pic>
        <p:nvPicPr>
          <p:cNvPr id="4" name="Content Placeholder 3">
            <a:extLst>
              <a:ext uri="{FF2B5EF4-FFF2-40B4-BE49-F238E27FC236}">
                <a16:creationId xmlns:a16="http://schemas.microsoft.com/office/drawing/2014/main" id="{12A03B39-2FC7-3043-9D00-71A4B768E9E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23250" y="2270914"/>
            <a:ext cx="2297500" cy="3345482"/>
          </a:xfrm>
          <a:prstGeom prst="rect">
            <a:avLst/>
          </a:prstGeom>
        </p:spPr>
      </p:pic>
      <p:pic>
        <p:nvPicPr>
          <p:cNvPr id="5" name="Content Placeholder 5">
            <a:extLst>
              <a:ext uri="{FF2B5EF4-FFF2-40B4-BE49-F238E27FC236}">
                <a16:creationId xmlns:a16="http://schemas.microsoft.com/office/drawing/2014/main" id="{D7354A12-7287-D644-AC1C-EC19DFCCD6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1211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283F35F-17ED-0046-B051-9DAAAEA9B173}"/>
              </a:ext>
            </a:extLst>
          </p:cNvPr>
          <p:cNvGrpSpPr/>
          <p:nvPr/>
        </p:nvGrpSpPr>
        <p:grpSpPr>
          <a:xfrm>
            <a:off x="158259" y="0"/>
            <a:ext cx="8932984" cy="7069137"/>
            <a:chOff x="158259" y="0"/>
            <a:chExt cx="8932984" cy="7069137"/>
          </a:xfrm>
        </p:grpSpPr>
        <p:sp>
          <p:nvSpPr>
            <p:cNvPr id="6" name="Oval 5">
              <a:extLst>
                <a:ext uri="{FF2B5EF4-FFF2-40B4-BE49-F238E27FC236}">
                  <a16:creationId xmlns:a16="http://schemas.microsoft.com/office/drawing/2014/main" id="{BB1F751E-8A2C-7045-A776-B7516CDE4F05}"/>
                </a:ext>
              </a:extLst>
            </p:cNvPr>
            <p:cNvSpPr/>
            <p:nvPr/>
          </p:nvSpPr>
          <p:spPr>
            <a:xfrm>
              <a:off x="158259" y="0"/>
              <a:ext cx="8932984" cy="7069137"/>
            </a:xfrm>
            <a:prstGeom prst="ellipse">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7EB396-98AC-974C-A928-0AE9709923EE}"/>
                </a:ext>
              </a:extLst>
            </p:cNvPr>
            <p:cNvSpPr txBox="1"/>
            <p:nvPr/>
          </p:nvSpPr>
          <p:spPr>
            <a:xfrm>
              <a:off x="1266093" y="2127739"/>
              <a:ext cx="1670539" cy="523220"/>
            </a:xfrm>
            <a:prstGeom prst="rect">
              <a:avLst/>
            </a:prstGeom>
            <a:noFill/>
          </p:spPr>
          <p:txBody>
            <a:bodyPr wrap="square" rtlCol="0">
              <a:spAutoFit/>
            </a:bodyPr>
            <a:lstStyle/>
            <a:p>
              <a:r>
                <a:rPr lang="en-US" sz="2800" dirty="0"/>
                <a:t>Degree</a:t>
              </a:r>
            </a:p>
          </p:txBody>
        </p:sp>
      </p:grpSp>
      <p:graphicFrame>
        <p:nvGraphicFramePr>
          <p:cNvPr id="5" name="Content Placeholder 4">
            <a:extLst>
              <a:ext uri="{FF2B5EF4-FFF2-40B4-BE49-F238E27FC236}">
                <a16:creationId xmlns:a16="http://schemas.microsoft.com/office/drawing/2014/main" id="{1E4AEA99-76C2-924C-8190-F8D4639AA72B}"/>
              </a:ext>
            </a:extLst>
          </p:cNvPr>
          <p:cNvGraphicFramePr>
            <a:graphicFrameLocks noGrp="1"/>
          </p:cNvGraphicFramePr>
          <p:nvPr>
            <p:ph idx="4294967295"/>
          </p:nvPr>
        </p:nvGraphicFramePr>
        <p:xfrm>
          <a:off x="773723" y="246063"/>
          <a:ext cx="7702062" cy="596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5">
            <a:extLst>
              <a:ext uri="{FF2B5EF4-FFF2-40B4-BE49-F238E27FC236}">
                <a16:creationId xmlns:a16="http://schemas.microsoft.com/office/drawing/2014/main" id="{8D696D95-9411-8D46-80DC-E51138D183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
        <p:nvSpPr>
          <p:cNvPr id="9" name="Up Arrow 8">
            <a:extLst>
              <a:ext uri="{FF2B5EF4-FFF2-40B4-BE49-F238E27FC236}">
                <a16:creationId xmlns:a16="http://schemas.microsoft.com/office/drawing/2014/main" id="{132EAE1E-3AB0-044A-B9C1-456B7ED97141}"/>
              </a:ext>
            </a:extLst>
          </p:cNvPr>
          <p:cNvSpPr/>
          <p:nvPr/>
        </p:nvSpPr>
        <p:spPr>
          <a:xfrm>
            <a:off x="6189785" y="919570"/>
            <a:ext cx="404446" cy="491852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2833FB71-CF6B-B049-9F95-A760AAD4B547}"/>
              </a:ext>
            </a:extLst>
          </p:cNvPr>
          <p:cNvSpPr/>
          <p:nvPr/>
        </p:nvSpPr>
        <p:spPr>
          <a:xfrm rot="10800000">
            <a:off x="2549771" y="919570"/>
            <a:ext cx="404446" cy="491852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77B04D-583E-6248-BD6A-1B341E70E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3275" y="218661"/>
            <a:ext cx="4940937" cy="5855925"/>
          </a:xfrm>
          <a:prstGeom prst="rect">
            <a:avLst/>
          </a:prstGeom>
        </p:spPr>
      </p:pic>
      <p:pic>
        <p:nvPicPr>
          <p:cNvPr id="3" name="Content Placeholder 5">
            <a:extLst>
              <a:ext uri="{FF2B5EF4-FFF2-40B4-BE49-F238E27FC236}">
                <a16:creationId xmlns:a16="http://schemas.microsoft.com/office/drawing/2014/main" id="{0B81949B-C553-7144-A34A-C4623C271D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713626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AA4B36-51E6-214A-9018-2EDD9A0E05F8}"/>
              </a:ext>
            </a:extLst>
          </p:cNvPr>
          <p:cNvGraphicFramePr>
            <a:graphicFrameLocks noGrp="1"/>
          </p:cNvGraphicFramePr>
          <p:nvPr/>
        </p:nvGraphicFramePr>
        <p:xfrm>
          <a:off x="812800" y="2319866"/>
          <a:ext cx="7670800" cy="3076629"/>
        </p:xfrm>
        <a:graphic>
          <a:graphicData uri="http://schemas.openxmlformats.org/drawingml/2006/table">
            <a:tbl>
              <a:tblPr firstRow="1" bandRow="1">
                <a:tableStyleId>{21E4AEA4-8DFA-4A89-87EB-49C32662AFE0}</a:tableStyleId>
              </a:tblPr>
              <a:tblGrid>
                <a:gridCol w="1534160">
                  <a:extLst>
                    <a:ext uri="{9D8B030D-6E8A-4147-A177-3AD203B41FA5}">
                      <a16:colId xmlns:a16="http://schemas.microsoft.com/office/drawing/2014/main" val="762722789"/>
                    </a:ext>
                  </a:extLst>
                </a:gridCol>
                <a:gridCol w="1534160">
                  <a:extLst>
                    <a:ext uri="{9D8B030D-6E8A-4147-A177-3AD203B41FA5}">
                      <a16:colId xmlns:a16="http://schemas.microsoft.com/office/drawing/2014/main" val="4064419279"/>
                    </a:ext>
                  </a:extLst>
                </a:gridCol>
                <a:gridCol w="1534160">
                  <a:extLst>
                    <a:ext uri="{9D8B030D-6E8A-4147-A177-3AD203B41FA5}">
                      <a16:colId xmlns:a16="http://schemas.microsoft.com/office/drawing/2014/main" val="3043313140"/>
                    </a:ext>
                  </a:extLst>
                </a:gridCol>
                <a:gridCol w="1534160">
                  <a:extLst>
                    <a:ext uri="{9D8B030D-6E8A-4147-A177-3AD203B41FA5}">
                      <a16:colId xmlns:a16="http://schemas.microsoft.com/office/drawing/2014/main" val="1701334867"/>
                    </a:ext>
                  </a:extLst>
                </a:gridCol>
                <a:gridCol w="1534160">
                  <a:extLst>
                    <a:ext uri="{9D8B030D-6E8A-4147-A177-3AD203B41FA5}">
                      <a16:colId xmlns:a16="http://schemas.microsoft.com/office/drawing/2014/main" val="992447506"/>
                    </a:ext>
                  </a:extLst>
                </a:gridCol>
              </a:tblGrid>
              <a:tr h="901919">
                <a:tc>
                  <a:txBody>
                    <a:bodyPr/>
                    <a:lstStyle/>
                    <a:p>
                      <a:endParaRPr lang="en-US" dirty="0"/>
                    </a:p>
                  </a:txBody>
                  <a:tcPr/>
                </a:tc>
                <a:tc>
                  <a:txBody>
                    <a:bodyPr/>
                    <a:lstStyle/>
                    <a:p>
                      <a:r>
                        <a:rPr lang="en-US" dirty="0"/>
                        <a:t>Course 1</a:t>
                      </a:r>
                    </a:p>
                  </a:txBody>
                  <a:tcPr/>
                </a:tc>
                <a:tc>
                  <a:txBody>
                    <a:bodyPr/>
                    <a:lstStyle/>
                    <a:p>
                      <a:r>
                        <a:rPr lang="en-US" dirty="0"/>
                        <a:t>Course 2</a:t>
                      </a:r>
                    </a:p>
                  </a:txBody>
                  <a:tcPr/>
                </a:tc>
                <a:tc>
                  <a:txBody>
                    <a:bodyPr/>
                    <a:lstStyle/>
                    <a:p>
                      <a:r>
                        <a:rPr lang="en-US" dirty="0"/>
                        <a:t>Course 3</a:t>
                      </a:r>
                    </a:p>
                  </a:txBody>
                  <a:tcPr/>
                </a:tc>
                <a:tc>
                  <a:txBody>
                    <a:bodyPr/>
                    <a:lstStyle/>
                    <a:p>
                      <a:r>
                        <a:rPr lang="en-US" dirty="0"/>
                        <a:t>Course 4</a:t>
                      </a:r>
                    </a:p>
                  </a:txBody>
                  <a:tcPr/>
                </a:tc>
                <a:extLst>
                  <a:ext uri="{0D108BD9-81ED-4DB2-BD59-A6C34878D82A}">
                    <a16:rowId xmlns:a16="http://schemas.microsoft.com/office/drawing/2014/main" val="65402062"/>
                  </a:ext>
                </a:extLst>
              </a:tr>
              <a:tr h="894550">
                <a:tc>
                  <a:txBody>
                    <a:bodyPr/>
                    <a:lstStyle/>
                    <a:p>
                      <a:r>
                        <a:rPr lang="en-US" dirty="0"/>
                        <a:t>Learning Outcome 1</a:t>
                      </a:r>
                    </a:p>
                  </a:txBody>
                  <a:tcPr/>
                </a:tc>
                <a:tc>
                  <a:txBody>
                    <a:bodyPr/>
                    <a:lstStyle/>
                    <a:p>
                      <a:r>
                        <a:rPr lang="en-US" dirty="0"/>
                        <a:t>X</a:t>
                      </a:r>
                    </a:p>
                  </a:txBody>
                  <a:tcPr/>
                </a:tc>
                <a:tc>
                  <a:txBody>
                    <a:bodyPr/>
                    <a:lstStyle/>
                    <a:p>
                      <a:r>
                        <a:rPr lang="en-US" dirty="0"/>
                        <a:t>X</a:t>
                      </a:r>
                    </a:p>
                  </a:txBody>
                  <a:tcPr/>
                </a:tc>
                <a:tc>
                  <a:txBody>
                    <a:bodyPr/>
                    <a:lstStyle/>
                    <a:p>
                      <a:endParaRPr lang="en-US" dirty="0"/>
                    </a:p>
                  </a:txBody>
                  <a:tcPr/>
                </a:tc>
                <a:tc>
                  <a:txBody>
                    <a:bodyPr/>
                    <a:lstStyle/>
                    <a:p>
                      <a:r>
                        <a:rPr lang="en-US" dirty="0"/>
                        <a:t>X</a:t>
                      </a:r>
                    </a:p>
                  </a:txBody>
                  <a:tcPr/>
                </a:tc>
                <a:extLst>
                  <a:ext uri="{0D108BD9-81ED-4DB2-BD59-A6C34878D82A}">
                    <a16:rowId xmlns:a16="http://schemas.microsoft.com/office/drawing/2014/main" val="3681717401"/>
                  </a:ext>
                </a:extLst>
              </a:tr>
              <a:tr h="631343">
                <a:tc>
                  <a:txBody>
                    <a:bodyPr/>
                    <a:lstStyle/>
                    <a:p>
                      <a:r>
                        <a:rPr lang="en-US" dirty="0"/>
                        <a:t>Learning Outcome 2</a:t>
                      </a:r>
                    </a:p>
                  </a:txBody>
                  <a:tcPr/>
                </a:tc>
                <a:tc>
                  <a:txBody>
                    <a:bodyPr/>
                    <a:lstStyle/>
                    <a:p>
                      <a:r>
                        <a:rPr lang="en-US" dirty="0"/>
                        <a:t>I</a:t>
                      </a:r>
                    </a:p>
                  </a:txBody>
                  <a:tcPr/>
                </a:tc>
                <a:tc>
                  <a:txBody>
                    <a:bodyPr/>
                    <a:lstStyle/>
                    <a:p>
                      <a:r>
                        <a:rPr lang="en-US" dirty="0"/>
                        <a:t>R</a:t>
                      </a:r>
                    </a:p>
                  </a:txBody>
                  <a:tcPr/>
                </a:tc>
                <a:tc>
                  <a:txBody>
                    <a:bodyPr/>
                    <a:lstStyle/>
                    <a:p>
                      <a:r>
                        <a:rPr lang="en-US" dirty="0"/>
                        <a:t>M</a:t>
                      </a:r>
                    </a:p>
                  </a:txBody>
                  <a:tcPr/>
                </a:tc>
                <a:tc>
                  <a:txBody>
                    <a:bodyPr/>
                    <a:lstStyle/>
                    <a:p>
                      <a:endParaRPr lang="en-US" dirty="0"/>
                    </a:p>
                  </a:txBody>
                  <a:tcPr/>
                </a:tc>
                <a:extLst>
                  <a:ext uri="{0D108BD9-81ED-4DB2-BD59-A6C34878D82A}">
                    <a16:rowId xmlns:a16="http://schemas.microsoft.com/office/drawing/2014/main" val="1889796343"/>
                  </a:ext>
                </a:extLst>
              </a:tr>
              <a:tr h="631343">
                <a:tc>
                  <a:txBody>
                    <a:bodyPr/>
                    <a:lstStyle/>
                    <a:p>
                      <a:r>
                        <a:rPr lang="en-US" dirty="0"/>
                        <a:t>Learning Outcome 3</a:t>
                      </a:r>
                    </a:p>
                  </a:txBody>
                  <a:tcPr/>
                </a:tc>
                <a:tc>
                  <a:txBody>
                    <a:bodyPr/>
                    <a:lstStyle/>
                    <a:p>
                      <a:r>
                        <a:rPr lang="en-US" dirty="0"/>
                        <a:t>Paper</a:t>
                      </a:r>
                    </a:p>
                  </a:txBody>
                  <a:tcPr/>
                </a:tc>
                <a:tc>
                  <a:txBody>
                    <a:bodyPr/>
                    <a:lstStyle/>
                    <a:p>
                      <a:r>
                        <a:rPr lang="en-US" dirty="0"/>
                        <a:t>Presentation </a:t>
                      </a:r>
                    </a:p>
                  </a:txBody>
                  <a:tcPr/>
                </a:tc>
                <a:tc>
                  <a:txBody>
                    <a:bodyPr/>
                    <a:lstStyle/>
                    <a:p>
                      <a:r>
                        <a:rPr lang="en-US" dirty="0"/>
                        <a:t>Debate</a:t>
                      </a:r>
                    </a:p>
                  </a:txBody>
                  <a:tcPr/>
                </a:tc>
                <a:tc>
                  <a:txBody>
                    <a:bodyPr/>
                    <a:lstStyle/>
                    <a:p>
                      <a:r>
                        <a:rPr lang="en-US" dirty="0"/>
                        <a:t>Exam</a:t>
                      </a:r>
                    </a:p>
                  </a:txBody>
                  <a:tcPr/>
                </a:tc>
                <a:extLst>
                  <a:ext uri="{0D108BD9-81ED-4DB2-BD59-A6C34878D82A}">
                    <a16:rowId xmlns:a16="http://schemas.microsoft.com/office/drawing/2014/main" val="2024104697"/>
                  </a:ext>
                </a:extLst>
              </a:tr>
            </a:tbl>
          </a:graphicData>
        </a:graphic>
      </p:graphicFrame>
      <p:sp>
        <p:nvSpPr>
          <p:cNvPr id="3" name="Title 2">
            <a:extLst>
              <a:ext uri="{FF2B5EF4-FFF2-40B4-BE49-F238E27FC236}">
                <a16:creationId xmlns:a16="http://schemas.microsoft.com/office/drawing/2014/main" id="{F4801984-195B-3B4B-ABBA-CB2094037784}"/>
              </a:ext>
            </a:extLst>
          </p:cNvPr>
          <p:cNvSpPr>
            <a:spLocks noGrp="1"/>
          </p:cNvSpPr>
          <p:nvPr>
            <p:ph type="title"/>
          </p:nvPr>
        </p:nvSpPr>
        <p:spPr/>
        <p:txBody>
          <a:bodyPr/>
          <a:lstStyle/>
          <a:p>
            <a:r>
              <a:rPr lang="en-US" dirty="0"/>
              <a:t>Academic Affairs</a:t>
            </a:r>
          </a:p>
        </p:txBody>
      </p:sp>
      <p:pic>
        <p:nvPicPr>
          <p:cNvPr id="4" name="Content Placeholder 5">
            <a:extLst>
              <a:ext uri="{FF2B5EF4-FFF2-40B4-BE49-F238E27FC236}">
                <a16:creationId xmlns:a16="http://schemas.microsoft.com/office/drawing/2014/main" id="{2B769D41-EDAD-4275-BD97-7628053D27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891968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AA4B36-51E6-214A-9018-2EDD9A0E05F8}"/>
              </a:ext>
            </a:extLst>
          </p:cNvPr>
          <p:cNvGraphicFramePr>
            <a:graphicFrameLocks noGrp="1"/>
          </p:cNvGraphicFramePr>
          <p:nvPr/>
        </p:nvGraphicFramePr>
        <p:xfrm>
          <a:off x="812800" y="2319866"/>
          <a:ext cx="7670800" cy="3076629"/>
        </p:xfrm>
        <a:graphic>
          <a:graphicData uri="http://schemas.openxmlformats.org/drawingml/2006/table">
            <a:tbl>
              <a:tblPr firstRow="1" bandRow="1">
                <a:tableStyleId>{21E4AEA4-8DFA-4A89-87EB-49C32662AFE0}</a:tableStyleId>
              </a:tblPr>
              <a:tblGrid>
                <a:gridCol w="1534160">
                  <a:extLst>
                    <a:ext uri="{9D8B030D-6E8A-4147-A177-3AD203B41FA5}">
                      <a16:colId xmlns:a16="http://schemas.microsoft.com/office/drawing/2014/main" val="762722789"/>
                    </a:ext>
                  </a:extLst>
                </a:gridCol>
                <a:gridCol w="1534160">
                  <a:extLst>
                    <a:ext uri="{9D8B030D-6E8A-4147-A177-3AD203B41FA5}">
                      <a16:colId xmlns:a16="http://schemas.microsoft.com/office/drawing/2014/main" val="4064419279"/>
                    </a:ext>
                  </a:extLst>
                </a:gridCol>
                <a:gridCol w="1534160">
                  <a:extLst>
                    <a:ext uri="{9D8B030D-6E8A-4147-A177-3AD203B41FA5}">
                      <a16:colId xmlns:a16="http://schemas.microsoft.com/office/drawing/2014/main" val="3043313140"/>
                    </a:ext>
                  </a:extLst>
                </a:gridCol>
                <a:gridCol w="1534160">
                  <a:extLst>
                    <a:ext uri="{9D8B030D-6E8A-4147-A177-3AD203B41FA5}">
                      <a16:colId xmlns:a16="http://schemas.microsoft.com/office/drawing/2014/main" val="1701334867"/>
                    </a:ext>
                  </a:extLst>
                </a:gridCol>
                <a:gridCol w="1534160">
                  <a:extLst>
                    <a:ext uri="{9D8B030D-6E8A-4147-A177-3AD203B41FA5}">
                      <a16:colId xmlns:a16="http://schemas.microsoft.com/office/drawing/2014/main" val="992447506"/>
                    </a:ext>
                  </a:extLst>
                </a:gridCol>
              </a:tblGrid>
              <a:tr h="901919">
                <a:tc>
                  <a:txBody>
                    <a:bodyPr/>
                    <a:lstStyle/>
                    <a:p>
                      <a:endParaRPr lang="en-US" dirty="0"/>
                    </a:p>
                  </a:txBody>
                  <a:tcPr/>
                </a:tc>
                <a:tc>
                  <a:txBody>
                    <a:bodyPr/>
                    <a:lstStyle/>
                    <a:p>
                      <a:r>
                        <a:rPr lang="en-US" dirty="0"/>
                        <a:t>Learning Experience 1</a:t>
                      </a:r>
                    </a:p>
                  </a:txBody>
                  <a:tcPr/>
                </a:tc>
                <a:tc>
                  <a:txBody>
                    <a:bodyPr/>
                    <a:lstStyle/>
                    <a:p>
                      <a:r>
                        <a:rPr lang="en-US" dirty="0"/>
                        <a:t>Learning Experience 2</a:t>
                      </a:r>
                    </a:p>
                  </a:txBody>
                  <a:tcPr/>
                </a:tc>
                <a:tc>
                  <a:txBody>
                    <a:bodyPr/>
                    <a:lstStyle/>
                    <a:p>
                      <a:r>
                        <a:rPr lang="en-US" dirty="0"/>
                        <a:t>Learning Experience 3</a:t>
                      </a:r>
                    </a:p>
                  </a:txBody>
                  <a:tcPr/>
                </a:tc>
                <a:tc>
                  <a:txBody>
                    <a:bodyPr/>
                    <a:lstStyle/>
                    <a:p>
                      <a:r>
                        <a:rPr lang="en-US" dirty="0"/>
                        <a:t>Learning Experience 4</a:t>
                      </a:r>
                    </a:p>
                  </a:txBody>
                  <a:tcPr/>
                </a:tc>
                <a:extLst>
                  <a:ext uri="{0D108BD9-81ED-4DB2-BD59-A6C34878D82A}">
                    <a16:rowId xmlns:a16="http://schemas.microsoft.com/office/drawing/2014/main" val="65402062"/>
                  </a:ext>
                </a:extLst>
              </a:tr>
              <a:tr h="894550">
                <a:tc>
                  <a:txBody>
                    <a:bodyPr/>
                    <a:lstStyle/>
                    <a:p>
                      <a:r>
                        <a:rPr lang="en-US" dirty="0"/>
                        <a:t>Learning Outcome 1</a:t>
                      </a:r>
                    </a:p>
                  </a:txBody>
                  <a:tcPr/>
                </a:tc>
                <a:tc>
                  <a:txBody>
                    <a:bodyPr/>
                    <a:lstStyle/>
                    <a:p>
                      <a:r>
                        <a:rPr lang="en-US" dirty="0"/>
                        <a:t>Exposure/</a:t>
                      </a:r>
                    </a:p>
                    <a:p>
                      <a:r>
                        <a:rPr lang="en-US" dirty="0"/>
                        <a:t>Participation </a:t>
                      </a:r>
                    </a:p>
                  </a:txBody>
                  <a:tcPr/>
                </a:tc>
                <a:tc>
                  <a:txBody>
                    <a:bodyPr/>
                    <a:lstStyle/>
                    <a:p>
                      <a:r>
                        <a:rPr lang="en-US" dirty="0"/>
                        <a:t>Reinforce/ Development</a:t>
                      </a:r>
                    </a:p>
                  </a:txBody>
                  <a:tcPr/>
                </a:tc>
                <a:tc>
                  <a:txBody>
                    <a:bodyPr/>
                    <a:lstStyle/>
                    <a:p>
                      <a:endParaRPr lang="en-US" dirty="0"/>
                    </a:p>
                  </a:txBody>
                  <a:tcPr/>
                </a:tc>
                <a:tc>
                  <a:txBody>
                    <a:bodyPr/>
                    <a:lstStyle/>
                    <a:p>
                      <a:r>
                        <a:rPr lang="en-US" dirty="0"/>
                        <a:t>Attainment/ Achievement</a:t>
                      </a:r>
                    </a:p>
                  </a:txBody>
                  <a:tcPr/>
                </a:tc>
                <a:extLst>
                  <a:ext uri="{0D108BD9-81ED-4DB2-BD59-A6C34878D82A}">
                    <a16:rowId xmlns:a16="http://schemas.microsoft.com/office/drawing/2014/main" val="3681717401"/>
                  </a:ext>
                </a:extLst>
              </a:tr>
              <a:tr h="631343">
                <a:tc>
                  <a:txBody>
                    <a:bodyPr/>
                    <a:lstStyle/>
                    <a:p>
                      <a:r>
                        <a:rPr lang="en-US" dirty="0"/>
                        <a:t>Learning Outcome 2</a:t>
                      </a:r>
                    </a:p>
                  </a:txBody>
                  <a:tcPr/>
                </a:tc>
                <a:tc>
                  <a:txBody>
                    <a:bodyPr/>
                    <a:lstStyle/>
                    <a:p>
                      <a:r>
                        <a:rPr lang="en-US" dirty="0"/>
                        <a:t>Reflective Assignment</a:t>
                      </a:r>
                    </a:p>
                  </a:txBody>
                  <a:tcPr/>
                </a:tc>
                <a:tc>
                  <a:txBody>
                    <a:bodyPr/>
                    <a:lstStyle/>
                    <a:p>
                      <a:r>
                        <a:rPr lang="en-US" dirty="0"/>
                        <a:t>Presentation </a:t>
                      </a:r>
                    </a:p>
                  </a:txBody>
                  <a:tcPr/>
                </a:tc>
                <a:tc>
                  <a:txBody>
                    <a:bodyPr/>
                    <a:lstStyle/>
                    <a:p>
                      <a:r>
                        <a:rPr lang="en-US" dirty="0"/>
                        <a:t>Project Development</a:t>
                      </a:r>
                    </a:p>
                  </a:txBody>
                  <a:tcPr/>
                </a:tc>
                <a:tc>
                  <a:txBody>
                    <a:bodyPr/>
                    <a:lstStyle/>
                    <a:p>
                      <a:endParaRPr lang="en-US"/>
                    </a:p>
                  </a:txBody>
                  <a:tcPr/>
                </a:tc>
                <a:extLst>
                  <a:ext uri="{0D108BD9-81ED-4DB2-BD59-A6C34878D82A}">
                    <a16:rowId xmlns:a16="http://schemas.microsoft.com/office/drawing/2014/main" val="1889796343"/>
                  </a:ext>
                </a:extLst>
              </a:tr>
              <a:tr h="631343">
                <a:tc>
                  <a:txBody>
                    <a:bodyPr/>
                    <a:lstStyle/>
                    <a:p>
                      <a:r>
                        <a:rPr lang="en-US" dirty="0"/>
                        <a:t>Learning Outcome 3</a:t>
                      </a:r>
                    </a:p>
                  </a:txBody>
                  <a:tcPr/>
                </a:tc>
                <a:tc>
                  <a:txBody>
                    <a:bodyPr/>
                    <a:lstStyle/>
                    <a:p>
                      <a:r>
                        <a:rPr lang="en-US" dirty="0"/>
                        <a:t>Stand alone</a:t>
                      </a:r>
                    </a:p>
                  </a:txBody>
                  <a:tcPr/>
                </a:tc>
                <a:tc>
                  <a:txBody>
                    <a:bodyPr/>
                    <a:lstStyle/>
                    <a:p>
                      <a:r>
                        <a:rPr lang="en-US" dirty="0"/>
                        <a:t>Coupled with a course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24104697"/>
                  </a:ext>
                </a:extLst>
              </a:tr>
            </a:tbl>
          </a:graphicData>
        </a:graphic>
      </p:graphicFrame>
      <p:sp>
        <p:nvSpPr>
          <p:cNvPr id="3" name="Title 2">
            <a:extLst>
              <a:ext uri="{FF2B5EF4-FFF2-40B4-BE49-F238E27FC236}">
                <a16:creationId xmlns:a16="http://schemas.microsoft.com/office/drawing/2014/main" id="{F4801984-195B-3B4B-ABBA-CB2094037784}"/>
              </a:ext>
            </a:extLst>
          </p:cNvPr>
          <p:cNvSpPr>
            <a:spLocks noGrp="1"/>
          </p:cNvSpPr>
          <p:nvPr>
            <p:ph type="title"/>
          </p:nvPr>
        </p:nvSpPr>
        <p:spPr/>
        <p:txBody>
          <a:bodyPr/>
          <a:lstStyle/>
          <a:p>
            <a:r>
              <a:rPr lang="en-US" dirty="0"/>
              <a:t>Student Affairs</a:t>
            </a:r>
          </a:p>
        </p:txBody>
      </p:sp>
      <p:pic>
        <p:nvPicPr>
          <p:cNvPr id="4" name="Content Placeholder 5">
            <a:extLst>
              <a:ext uri="{FF2B5EF4-FFF2-40B4-BE49-F238E27FC236}">
                <a16:creationId xmlns:a16="http://schemas.microsoft.com/office/drawing/2014/main" id="{AF827AE0-445B-4CFC-A6A0-4083FF6A5F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747143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78172" y="2125541"/>
          <a:ext cx="6868224" cy="2886073"/>
        </p:xfrm>
        <a:graphic>
          <a:graphicData uri="http://schemas.openxmlformats.org/drawingml/2006/table">
            <a:tbl>
              <a:tblPr firstRow="1" firstCol="1" bandRow="1">
                <a:tableStyleId>{21E4AEA4-8DFA-4A89-87EB-49C32662AFE0}</a:tableStyleId>
              </a:tblPr>
              <a:tblGrid>
                <a:gridCol w="750744">
                  <a:extLst>
                    <a:ext uri="{9D8B030D-6E8A-4147-A177-3AD203B41FA5}">
                      <a16:colId xmlns:a16="http://schemas.microsoft.com/office/drawing/2014/main" val="20000"/>
                    </a:ext>
                  </a:extLst>
                </a:gridCol>
                <a:gridCol w="1411725">
                  <a:extLst>
                    <a:ext uri="{9D8B030D-6E8A-4147-A177-3AD203B41FA5}">
                      <a16:colId xmlns:a16="http://schemas.microsoft.com/office/drawing/2014/main" val="20001"/>
                    </a:ext>
                  </a:extLst>
                </a:gridCol>
                <a:gridCol w="1411725">
                  <a:extLst>
                    <a:ext uri="{9D8B030D-6E8A-4147-A177-3AD203B41FA5}">
                      <a16:colId xmlns:a16="http://schemas.microsoft.com/office/drawing/2014/main" val="20002"/>
                    </a:ext>
                  </a:extLst>
                </a:gridCol>
                <a:gridCol w="1747852">
                  <a:extLst>
                    <a:ext uri="{9D8B030D-6E8A-4147-A177-3AD203B41FA5}">
                      <a16:colId xmlns:a16="http://schemas.microsoft.com/office/drawing/2014/main" val="20003"/>
                    </a:ext>
                  </a:extLst>
                </a:gridCol>
                <a:gridCol w="1546178">
                  <a:extLst>
                    <a:ext uri="{9D8B030D-6E8A-4147-A177-3AD203B41FA5}">
                      <a16:colId xmlns:a16="http://schemas.microsoft.com/office/drawing/2014/main" val="20004"/>
                    </a:ext>
                  </a:extLst>
                </a:gridCol>
              </a:tblGrid>
              <a:tr h="821942">
                <a:tc>
                  <a:txBody>
                    <a:bodyPr/>
                    <a:lstStyle/>
                    <a:p>
                      <a:pPr marL="0" marR="0">
                        <a:lnSpc>
                          <a:spcPct val="107000"/>
                        </a:lnSpc>
                        <a:spcBef>
                          <a:spcPts val="0"/>
                        </a:spcBef>
                        <a:spcAft>
                          <a:spcPts val="0"/>
                        </a:spcAft>
                      </a:pPr>
                      <a:r>
                        <a:rPr lang="en-US" sz="1200" dirty="0">
                          <a:effectLst/>
                        </a:rPr>
                        <a:t>Learning Outcomes</a:t>
                      </a:r>
                      <a:endParaRPr lang="en-US" sz="1200" dirty="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dirty="0">
                          <a:effectLst/>
                        </a:rPr>
                        <a:t>General Education</a:t>
                      </a:r>
                      <a:endParaRPr lang="en-US" sz="1200" dirty="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Major Courses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Activities and Experience That Provide Support</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Possible Careers</a:t>
                      </a:r>
                      <a:endParaRPr lang="en-US" sz="12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r h="1242189">
                <a:tc>
                  <a:txBody>
                    <a:bodyPr/>
                    <a:lstStyle/>
                    <a:p>
                      <a:pPr marL="0" marR="0">
                        <a:lnSpc>
                          <a:spcPct val="107000"/>
                        </a:lnSpc>
                        <a:spcBef>
                          <a:spcPts val="0"/>
                        </a:spcBef>
                        <a:spcAft>
                          <a:spcPts val="0"/>
                        </a:spcAft>
                      </a:pPr>
                      <a:r>
                        <a:rPr lang="en-US" sz="1200">
                          <a:effectLst/>
                        </a:rPr>
                        <a:t>Learning Outcome 1</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General education courses that support the learning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Courses that address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Cocurricular elements that support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Possible career paths related to the map</a:t>
                      </a:r>
                      <a:endParaRPr lang="en-US" sz="12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1"/>
                  </a:ext>
                </a:extLst>
              </a:tr>
              <a:tr h="821942">
                <a:tc>
                  <a:txBody>
                    <a:bodyPr/>
                    <a:lstStyle/>
                    <a:p>
                      <a:pPr marL="0" marR="0">
                        <a:lnSpc>
                          <a:spcPct val="107000"/>
                        </a:lnSpc>
                        <a:spcBef>
                          <a:spcPts val="0"/>
                        </a:spcBef>
                        <a:spcAft>
                          <a:spcPts val="0"/>
                        </a:spcAft>
                      </a:pPr>
                      <a:r>
                        <a:rPr lang="en-US" sz="1200">
                          <a:effectLst/>
                        </a:rPr>
                        <a:t>Learning Outcome 2</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E53B2210-469B-3142-8144-0F04DB711FCA}"/>
              </a:ext>
            </a:extLst>
          </p:cNvPr>
          <p:cNvSpPr>
            <a:spLocks noGrp="1"/>
          </p:cNvSpPr>
          <p:nvPr>
            <p:ph type="title"/>
          </p:nvPr>
        </p:nvSpPr>
        <p:spPr/>
        <p:txBody>
          <a:bodyPr/>
          <a:lstStyle/>
          <a:p>
            <a:r>
              <a:rPr lang="en-US" dirty="0"/>
              <a:t>Degree-Level</a:t>
            </a:r>
          </a:p>
        </p:txBody>
      </p:sp>
      <p:pic>
        <p:nvPicPr>
          <p:cNvPr id="4" name="Content Placeholder 5">
            <a:extLst>
              <a:ext uri="{FF2B5EF4-FFF2-40B4-BE49-F238E27FC236}">
                <a16:creationId xmlns:a16="http://schemas.microsoft.com/office/drawing/2014/main" id="{03E3BCAB-C124-4B46-9401-3B68F10FB5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880091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2" y="2006843"/>
          <a:ext cx="7915271" cy="4006936"/>
        </p:xfrm>
        <a:graphic>
          <a:graphicData uri="http://schemas.openxmlformats.org/drawingml/2006/table">
            <a:tbl>
              <a:tblPr firstRow="1" firstCol="1" bandRow="1">
                <a:tableStyleId>{21E4AEA4-8DFA-4A89-87EB-49C32662AFE0}</a:tableStyleId>
              </a:tblPr>
              <a:tblGrid>
                <a:gridCol w="794855">
                  <a:extLst>
                    <a:ext uri="{9D8B030D-6E8A-4147-A177-3AD203B41FA5}">
                      <a16:colId xmlns:a16="http://schemas.microsoft.com/office/drawing/2014/main" val="20000"/>
                    </a:ext>
                  </a:extLst>
                </a:gridCol>
                <a:gridCol w="732005">
                  <a:extLst>
                    <a:ext uri="{9D8B030D-6E8A-4147-A177-3AD203B41FA5}">
                      <a16:colId xmlns:a16="http://schemas.microsoft.com/office/drawing/2014/main" val="20001"/>
                    </a:ext>
                  </a:extLst>
                </a:gridCol>
                <a:gridCol w="732005">
                  <a:extLst>
                    <a:ext uri="{9D8B030D-6E8A-4147-A177-3AD203B41FA5}">
                      <a16:colId xmlns:a16="http://schemas.microsoft.com/office/drawing/2014/main" val="20002"/>
                    </a:ext>
                  </a:extLst>
                </a:gridCol>
                <a:gridCol w="1064735">
                  <a:extLst>
                    <a:ext uri="{9D8B030D-6E8A-4147-A177-3AD203B41FA5}">
                      <a16:colId xmlns:a16="http://schemas.microsoft.com/office/drawing/2014/main" val="20003"/>
                    </a:ext>
                  </a:extLst>
                </a:gridCol>
                <a:gridCol w="931643">
                  <a:extLst>
                    <a:ext uri="{9D8B030D-6E8A-4147-A177-3AD203B41FA5}">
                      <a16:colId xmlns:a16="http://schemas.microsoft.com/office/drawing/2014/main" val="20004"/>
                    </a:ext>
                  </a:extLst>
                </a:gridCol>
                <a:gridCol w="998190">
                  <a:extLst>
                    <a:ext uri="{9D8B030D-6E8A-4147-A177-3AD203B41FA5}">
                      <a16:colId xmlns:a16="http://schemas.microsoft.com/office/drawing/2014/main" val="20005"/>
                    </a:ext>
                  </a:extLst>
                </a:gridCol>
                <a:gridCol w="998190">
                  <a:extLst>
                    <a:ext uri="{9D8B030D-6E8A-4147-A177-3AD203B41FA5}">
                      <a16:colId xmlns:a16="http://schemas.microsoft.com/office/drawing/2014/main" val="20006"/>
                    </a:ext>
                  </a:extLst>
                </a:gridCol>
                <a:gridCol w="732005">
                  <a:extLst>
                    <a:ext uri="{9D8B030D-6E8A-4147-A177-3AD203B41FA5}">
                      <a16:colId xmlns:a16="http://schemas.microsoft.com/office/drawing/2014/main" val="20007"/>
                    </a:ext>
                  </a:extLst>
                </a:gridCol>
                <a:gridCol w="931643">
                  <a:extLst>
                    <a:ext uri="{9D8B030D-6E8A-4147-A177-3AD203B41FA5}">
                      <a16:colId xmlns:a16="http://schemas.microsoft.com/office/drawing/2014/main" val="20008"/>
                    </a:ext>
                  </a:extLst>
                </a:gridCol>
              </a:tblGrid>
              <a:tr h="1174147">
                <a:tc>
                  <a:txBody>
                    <a:bodyPr/>
                    <a:lstStyle/>
                    <a:p>
                      <a:pPr marL="0" marR="0">
                        <a:lnSpc>
                          <a:spcPct val="107000"/>
                        </a:lnSpc>
                        <a:spcBef>
                          <a:spcPts val="0"/>
                        </a:spcBef>
                        <a:spcAft>
                          <a:spcPts val="0"/>
                        </a:spcAft>
                      </a:pPr>
                      <a:r>
                        <a:rPr lang="en-US" sz="1200" dirty="0">
                          <a:effectLst/>
                        </a:rPr>
                        <a:t>Learning Outcomes</a:t>
                      </a:r>
                      <a:endParaRPr lang="en-US" sz="1200" dirty="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Prior Learning</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Courses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Other Required Courses, Recommended Electives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Activities and Experience That Provide Support</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Work-Based Learning Experiences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Certifications and Licensures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Possible Careers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Learner Identified</a:t>
                      </a:r>
                      <a:endParaRPr lang="en-US" sz="12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r h="1956911">
                <a:tc>
                  <a:txBody>
                    <a:bodyPr/>
                    <a:lstStyle/>
                    <a:p>
                      <a:pPr marL="0" marR="0">
                        <a:lnSpc>
                          <a:spcPct val="107000"/>
                        </a:lnSpc>
                        <a:spcBef>
                          <a:spcPts val="0"/>
                        </a:spcBef>
                        <a:spcAft>
                          <a:spcPts val="0"/>
                        </a:spcAft>
                      </a:pPr>
                      <a:r>
                        <a:rPr lang="en-US" sz="1200">
                          <a:effectLst/>
                        </a:rPr>
                        <a:t>Learning Outcome 1</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Prior learning that is accepted in relation to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Courses that address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Other courses that support and reinforce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Cocurricular elements that support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Employment and other experiences that reinforce specific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Possible certifications connected to the outcomes</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Possible career paths related to the map</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Elements identified by learners as supporting learning outcomes</a:t>
                      </a:r>
                      <a:endParaRPr lang="en-US" sz="12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1"/>
                  </a:ext>
                </a:extLst>
              </a:tr>
              <a:tr h="875878">
                <a:tc>
                  <a:txBody>
                    <a:bodyPr/>
                    <a:lstStyle/>
                    <a:p>
                      <a:pPr marL="0" marR="0">
                        <a:lnSpc>
                          <a:spcPct val="107000"/>
                        </a:lnSpc>
                        <a:spcBef>
                          <a:spcPts val="0"/>
                        </a:spcBef>
                        <a:spcAft>
                          <a:spcPts val="0"/>
                        </a:spcAft>
                      </a:pPr>
                      <a:r>
                        <a:rPr lang="en-US" sz="1200">
                          <a:effectLst/>
                        </a:rPr>
                        <a:t>Learning Outcome 2</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51435" marR="51435"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F0535C24-DAD3-7843-A488-600D86F76477}"/>
              </a:ext>
            </a:extLst>
          </p:cNvPr>
          <p:cNvSpPr>
            <a:spLocks noGrp="1"/>
          </p:cNvSpPr>
          <p:nvPr>
            <p:ph type="title"/>
          </p:nvPr>
        </p:nvSpPr>
        <p:spPr/>
        <p:txBody>
          <a:bodyPr/>
          <a:lstStyle/>
          <a:p>
            <a:r>
              <a:rPr lang="en-US" dirty="0"/>
              <a:t>Other Elements to Consider </a:t>
            </a:r>
          </a:p>
        </p:txBody>
      </p:sp>
      <p:sp>
        <p:nvSpPr>
          <p:cNvPr id="4" name="Content Placeholder 3">
            <a:extLst>
              <a:ext uri="{FF2B5EF4-FFF2-40B4-BE49-F238E27FC236}">
                <a16:creationId xmlns:a16="http://schemas.microsoft.com/office/drawing/2014/main" id="{6022F577-052C-684B-B30F-1EC1BCA2327D}"/>
              </a:ext>
            </a:extLst>
          </p:cNvPr>
          <p:cNvSpPr>
            <a:spLocks noGrp="1"/>
          </p:cNvSpPr>
          <p:nvPr>
            <p:ph idx="1"/>
          </p:nvPr>
        </p:nvSpPr>
        <p:spPr/>
        <p:txBody>
          <a:bodyPr/>
          <a:lstStyle/>
          <a:p>
            <a:endParaRPr lang="en-US"/>
          </a:p>
        </p:txBody>
      </p:sp>
      <p:pic>
        <p:nvPicPr>
          <p:cNvPr id="5" name="Content Placeholder 5">
            <a:extLst>
              <a:ext uri="{FF2B5EF4-FFF2-40B4-BE49-F238E27FC236}">
                <a16:creationId xmlns:a16="http://schemas.microsoft.com/office/drawing/2014/main" id="{F0998BA3-9269-4401-B132-EC36385033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421522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ay you live in interesting times">
            <a:extLst>
              <a:ext uri="{FF2B5EF4-FFF2-40B4-BE49-F238E27FC236}">
                <a16:creationId xmlns:a16="http://schemas.microsoft.com/office/drawing/2014/main" id="{53BD0A7B-B69C-DD4C-A299-342E27E0CBF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940117"/>
            <a:ext cx="5943600" cy="4977765"/>
          </a:xfrm>
          <a:prstGeom prst="rect">
            <a:avLst/>
          </a:prstGeom>
          <a:noFill/>
          <a:ln>
            <a:noFill/>
          </a:ln>
        </p:spPr>
      </p:pic>
      <p:pic>
        <p:nvPicPr>
          <p:cNvPr id="3" name="Content Placeholder 5">
            <a:extLst>
              <a:ext uri="{FF2B5EF4-FFF2-40B4-BE49-F238E27FC236}">
                <a16:creationId xmlns:a16="http://schemas.microsoft.com/office/drawing/2014/main" id="{3B54620F-9BCC-3C40-A2EE-6000B5BAD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10425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t>
            </a:r>
          </a:p>
        </p:txBody>
      </p:sp>
      <p:sp>
        <p:nvSpPr>
          <p:cNvPr id="3" name="Content Placeholder 2"/>
          <p:cNvSpPr>
            <a:spLocks noGrp="1"/>
          </p:cNvSpPr>
          <p:nvPr>
            <p:ph idx="1"/>
          </p:nvPr>
        </p:nvSpPr>
        <p:spPr>
          <a:xfrm>
            <a:off x="628650" y="1706357"/>
            <a:ext cx="8277482" cy="4351338"/>
          </a:xfrm>
        </p:spPr>
        <p:txBody>
          <a:bodyPr>
            <a:normAutofit/>
          </a:bodyPr>
          <a:lstStyle/>
          <a:p>
            <a:pPr marL="0" indent="0">
              <a:buNone/>
            </a:pPr>
            <a:r>
              <a:rPr lang="en-AU" sz="2400" dirty="0"/>
              <a:t>Assessment of student learning involves the</a:t>
            </a:r>
            <a:r>
              <a:rPr lang="en-US" sz="2400" dirty="0"/>
              <a:t> systematic collection, review, and use of information about educational programs undertaken for the purpose of improving student learning and development.  </a:t>
            </a:r>
          </a:p>
          <a:p>
            <a:pPr marL="0" indent="0">
              <a:buNone/>
            </a:pPr>
            <a:endParaRPr lang="en-US" sz="2400" dirty="0"/>
          </a:p>
          <a:p>
            <a:r>
              <a:rPr lang="en-US" sz="2400" dirty="0"/>
              <a:t> It does not mean testing or grading only</a:t>
            </a:r>
          </a:p>
          <a:p>
            <a:r>
              <a:rPr lang="en-US" sz="2400" dirty="0"/>
              <a:t> It is a discipline and scholarship </a:t>
            </a:r>
          </a:p>
          <a:p>
            <a:r>
              <a:rPr lang="en-US" sz="2400" dirty="0"/>
              <a:t> It is not only done because someone said we had to</a:t>
            </a:r>
          </a:p>
        </p:txBody>
      </p:sp>
      <p:pic>
        <p:nvPicPr>
          <p:cNvPr id="5" name="Picture 4">
            <a:extLst>
              <a:ext uri="{FF2B5EF4-FFF2-40B4-BE49-F238E27FC236}">
                <a16:creationId xmlns:a16="http://schemas.microsoft.com/office/drawing/2014/main" id="{C9F15513-0EE1-0747-9514-1573AE0FB052}"/>
              </a:ext>
            </a:extLst>
          </p:cNvPr>
          <p:cNvPicPr>
            <a:picLocks noChangeAspect="1"/>
          </p:cNvPicPr>
          <p:nvPr/>
        </p:nvPicPr>
        <p:blipFill>
          <a:blip r:embed="rId3"/>
          <a:stretch>
            <a:fillRect/>
          </a:stretch>
        </p:blipFill>
        <p:spPr>
          <a:xfrm>
            <a:off x="1714051" y="3429000"/>
            <a:ext cx="5761617" cy="2862691"/>
          </a:xfrm>
          <a:prstGeom prst="rect">
            <a:avLst/>
          </a:prstGeom>
        </p:spPr>
      </p:pic>
      <p:pic>
        <p:nvPicPr>
          <p:cNvPr id="6" name="Content Placeholder 5">
            <a:extLst>
              <a:ext uri="{FF2B5EF4-FFF2-40B4-BE49-F238E27FC236}">
                <a16:creationId xmlns:a16="http://schemas.microsoft.com/office/drawing/2014/main" id="{79326DFB-5F36-2F47-B292-393B6AF28E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014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6189-44E3-482E-BA91-9A28E95AF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D50B09-33BB-4A03-B2B6-62CF2FA95E6D}"/>
              </a:ext>
            </a:extLst>
          </p:cNvPr>
          <p:cNvSpPr>
            <a:spLocks noGrp="1"/>
          </p:cNvSpPr>
          <p:nvPr>
            <p:ph idx="1"/>
          </p:nvPr>
        </p:nvSpPr>
        <p:spPr/>
        <p:txBody>
          <a:bodyPr/>
          <a:lstStyle/>
          <a:p>
            <a:endParaRPr lang="en-US"/>
          </a:p>
        </p:txBody>
      </p:sp>
      <p:pic>
        <p:nvPicPr>
          <p:cNvPr id="1026" name="Picture 2" descr="Image result for prism">
            <a:extLst>
              <a:ext uri="{FF2B5EF4-FFF2-40B4-BE49-F238E27FC236}">
                <a16:creationId xmlns:a16="http://schemas.microsoft.com/office/drawing/2014/main" id="{127D1CF0-0C7D-4EC7-86F6-1DDE3E80FC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431" y="404290"/>
            <a:ext cx="8882856" cy="525723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a:extLst>
              <a:ext uri="{FF2B5EF4-FFF2-40B4-BE49-F238E27FC236}">
                <a16:creationId xmlns:a16="http://schemas.microsoft.com/office/drawing/2014/main" id="{D75E93DA-1907-4281-94DD-31ADE6DE92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20710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Schools of Thought</a:t>
            </a:r>
          </a:p>
        </p:txBody>
      </p:sp>
      <p:sp>
        <p:nvSpPr>
          <p:cNvPr id="3" name="Content Placeholder 2"/>
          <p:cNvSpPr>
            <a:spLocks noGrp="1"/>
          </p:cNvSpPr>
          <p:nvPr>
            <p:ph idx="1"/>
          </p:nvPr>
        </p:nvSpPr>
        <p:spPr>
          <a:xfrm>
            <a:off x="986883" y="2241551"/>
            <a:ext cx="4345461" cy="3017520"/>
          </a:xfrm>
        </p:spPr>
        <p:txBody>
          <a:bodyPr>
            <a:normAutofit/>
          </a:bodyPr>
          <a:lstStyle/>
          <a:p>
            <a:r>
              <a:rPr lang="en-US" sz="2250" dirty="0"/>
              <a:t>Measurement</a:t>
            </a:r>
          </a:p>
          <a:p>
            <a:endParaRPr lang="en-US" sz="2250" dirty="0"/>
          </a:p>
          <a:p>
            <a:r>
              <a:rPr lang="en-US" sz="2250" dirty="0"/>
              <a:t>Compliance (Reporting)</a:t>
            </a:r>
          </a:p>
          <a:p>
            <a:endParaRPr lang="en-US" sz="2250" dirty="0"/>
          </a:p>
          <a:p>
            <a:r>
              <a:rPr lang="en-US" sz="2250" dirty="0"/>
              <a:t>Teaching and Learning (Improvement)</a:t>
            </a:r>
          </a:p>
        </p:txBody>
      </p:sp>
      <p:pic>
        <p:nvPicPr>
          <p:cNvPr id="4" name="Picture 3">
            <a:extLst>
              <a:ext uri="{FF2B5EF4-FFF2-40B4-BE49-F238E27FC236}">
                <a16:creationId xmlns:a16="http://schemas.microsoft.com/office/drawing/2014/main" id="{F326C511-8D82-AF45-823F-42286DFBE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2344" y="2241551"/>
            <a:ext cx="3040407" cy="2432326"/>
          </a:xfrm>
          <a:prstGeom prst="rect">
            <a:avLst/>
          </a:prstGeom>
        </p:spPr>
      </p:pic>
      <p:pic>
        <p:nvPicPr>
          <p:cNvPr id="6" name="Content Placeholder 5">
            <a:extLst>
              <a:ext uri="{FF2B5EF4-FFF2-40B4-BE49-F238E27FC236}">
                <a16:creationId xmlns:a16="http://schemas.microsoft.com/office/drawing/2014/main" id="{BB5C9460-4197-4DF6-9041-739BA32A96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6674519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ssion and Metrics" id="{A6767892-A0CC-4B5F-A4A6-7FF7B60A71FE}" vid="{14A13876-4C08-4F30-B229-3902AB1D20A5}"/>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Mission and Metrics</Template>
  <TotalTime>3160</TotalTime>
  <Words>2914</Words>
  <Application>Microsoft Macintosh PowerPoint</Application>
  <PresentationFormat>On-screen Show (4:3)</PresentationFormat>
  <Paragraphs>454</Paragraphs>
  <Slides>59</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59</vt:i4>
      </vt:variant>
    </vt:vector>
  </HeadingPairs>
  <TitlesOfParts>
    <vt:vector size="70" baseType="lpstr">
      <vt:lpstr>Arial</vt:lpstr>
      <vt:lpstr>Calibri</vt:lpstr>
      <vt:lpstr>Calibri Light</vt:lpstr>
      <vt:lpstr>Century Gothic</vt:lpstr>
      <vt:lpstr>Gotham Bold</vt:lpstr>
      <vt:lpstr>Gotham Book</vt:lpstr>
      <vt:lpstr>Gotham Medium</vt:lpstr>
      <vt:lpstr>Times New Roman</vt:lpstr>
      <vt:lpstr>Wingdings</vt:lpstr>
      <vt:lpstr>Retrospect</vt:lpstr>
      <vt:lpstr>1_Retrospect</vt:lpstr>
      <vt:lpstr>Examining Prismatic Learning: Exploring Intersections of Assessment, Equity, and Culturally Responsive Practices </vt:lpstr>
      <vt:lpstr>National Institute for Learning  Outcomes Assessment (NILOA)</vt:lpstr>
      <vt:lpstr>PowerPoint Presentation</vt:lpstr>
      <vt:lpstr>PowerPoint Presentation</vt:lpstr>
      <vt:lpstr>The current state of the field… </vt:lpstr>
      <vt:lpstr>PowerPoint Presentation</vt:lpstr>
      <vt:lpstr>Assessment </vt:lpstr>
      <vt:lpstr>PowerPoint Presentation</vt:lpstr>
      <vt:lpstr>Three Schools of Thought</vt:lpstr>
      <vt:lpstr>Measurement</vt:lpstr>
      <vt:lpstr>Thorngate’s Postulate of Commensurate Complexity</vt:lpstr>
      <vt:lpstr>Compliance</vt:lpstr>
      <vt:lpstr>PowerPoint Presentation</vt:lpstr>
      <vt:lpstr>PowerPoint Presentation</vt:lpstr>
      <vt:lpstr>But where are the students…and what does this have to do with my teaching?</vt:lpstr>
      <vt:lpstr>Teaching and Learning</vt:lpstr>
      <vt:lpstr>PowerPoint Presentation</vt:lpstr>
      <vt:lpstr>Institutional or Program Improvement</vt:lpstr>
      <vt:lpstr>PowerPoint Presentation</vt:lpstr>
      <vt:lpstr>Learning Improvement</vt:lpstr>
      <vt:lpstr>PowerPoint Presentation</vt:lpstr>
      <vt:lpstr>Ask yourself:</vt:lpstr>
      <vt:lpstr>The Why: Argumentation</vt:lpstr>
      <vt:lpstr>Which means…</vt:lpstr>
      <vt:lpstr>Assessment... </vt:lpstr>
      <vt:lpstr>Assignments as Assessments</vt:lpstr>
      <vt:lpstr>What’s a“charrette”?</vt:lpstr>
      <vt:lpstr>Assignment Design</vt:lpstr>
      <vt:lpstr>How assignments connect</vt:lpstr>
      <vt:lpstr>Program View</vt:lpstr>
      <vt:lpstr>Transparency in Assignments</vt:lpstr>
      <vt:lpstr>PowerPoint Presentation</vt:lpstr>
      <vt:lpstr>Thinking about design </vt:lpstr>
      <vt:lpstr>Equity and Assessment</vt:lpstr>
      <vt:lpstr>PowerPoint Presentation</vt:lpstr>
      <vt:lpstr>PowerPoint Presentation</vt:lpstr>
      <vt:lpstr>Fitchburg State University Students</vt:lpstr>
      <vt:lpstr>PowerPoint Presentation</vt:lpstr>
      <vt:lpstr>Equity Conversation Overview</vt:lpstr>
      <vt:lpstr>Equity and Assessment</vt:lpstr>
      <vt:lpstr>Rubrics</vt:lpstr>
      <vt:lpstr>PowerPoint Presentation</vt:lpstr>
      <vt:lpstr>PowerPoint Presentation</vt:lpstr>
      <vt:lpstr>Closing Note on Equity</vt:lpstr>
      <vt:lpstr>Contact Us</vt:lpstr>
      <vt:lpstr>Deep Dive Discussion   </vt:lpstr>
      <vt:lpstr>Let’s Apply What We Have Learned</vt:lpstr>
      <vt:lpstr>Plotting Assist</vt:lpstr>
      <vt:lpstr>Building from there…</vt:lpstr>
      <vt:lpstr>Now consider an assignment…</vt:lpstr>
      <vt:lpstr>Assignment Resources</vt:lpstr>
      <vt:lpstr>Contact Us</vt:lpstr>
      <vt:lpstr>Methods Conversations</vt:lpstr>
      <vt:lpstr>PowerPoint Presentation</vt:lpstr>
      <vt:lpstr>PowerPoint Presentation</vt:lpstr>
      <vt:lpstr>Academic Affairs</vt:lpstr>
      <vt:lpstr>Student Affairs</vt:lpstr>
      <vt:lpstr>Degree-Level</vt:lpstr>
      <vt:lpstr>Other Elements to Consider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and Metrics: HBCU Presidents’ Translation and Praxis</dc:title>
  <dc:creator>Verna F. Orr</dc:creator>
  <cp:lastModifiedBy>Jankowski, Natasha A</cp:lastModifiedBy>
  <cp:revision>90</cp:revision>
  <cp:lastPrinted>2019-07-04T18:52:43Z</cp:lastPrinted>
  <dcterms:created xsi:type="dcterms:W3CDTF">2019-10-04T19:42:51Z</dcterms:created>
  <dcterms:modified xsi:type="dcterms:W3CDTF">2020-01-15T18:09:53Z</dcterms:modified>
</cp:coreProperties>
</file>