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231" autoAdjust="0"/>
  </p:normalViewPr>
  <p:slideViewPr>
    <p:cSldViewPr>
      <p:cViewPr>
        <p:scale>
          <a:sx n="33" d="100"/>
          <a:sy n="33" d="100"/>
        </p:scale>
        <p:origin x="856" y="17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9BB4-9639-4A76-A0B0-59D47EE46899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861F-D577-4E53-BE44-CEC34DA96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457" y="338323"/>
            <a:ext cx="43891200" cy="2438393"/>
          </a:xfrm>
        </p:spPr>
        <p:txBody>
          <a:bodyPr>
            <a:normAutofit/>
          </a:bodyPr>
          <a:lstStyle/>
          <a:p>
            <a:r>
              <a:rPr lang="en-US" sz="10600" b="1" dirty="0" smtClean="0">
                <a:latin typeface="Palatino Linotype" pitchFamily="18" charset="0"/>
                <a:cs typeface="Times New Roman" pitchFamily="18" charset="0"/>
              </a:rPr>
              <a:t>The Use of DNA Barcoding in Conducting a Plant Survey</a:t>
            </a:r>
            <a:endParaRPr lang="en-US" sz="106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371657"/>
            <a:ext cx="43891200" cy="250530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Kyle Cormier</a:t>
            </a:r>
            <a:r>
              <a:rPr lang="en-US" sz="6700" baseline="30000" dirty="0" smtClean="0"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, Mark Largey</a:t>
            </a:r>
            <a:r>
              <a:rPr lang="en-US" sz="6700" baseline="30000" dirty="0" smtClean="0"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,  Erin </a:t>
            </a:r>
            <a:r>
              <a:rPr lang="en-US" sz="6700" dirty="0" err="1" smtClean="0">
                <a:latin typeface="Palatino Linotype" pitchFamily="18" charset="0"/>
                <a:cs typeface="Times New Roman" pitchFamily="18" charset="0"/>
              </a:rPr>
              <a:t>MacNeal</a:t>
            </a:r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 Rehrig</a:t>
            </a:r>
            <a:r>
              <a:rPr lang="en-US" sz="6700" baseline="30000" dirty="0" smtClean="0"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, and Davis Brush</a:t>
            </a:r>
            <a:r>
              <a:rPr lang="en-US" sz="6700" baseline="30000" dirty="0" smtClean="0">
                <a:latin typeface="Palatino Linotype" pitchFamily="18" charset="0"/>
                <a:cs typeface="Times New Roman" pitchFamily="18" charset="0"/>
              </a:rPr>
              <a:t>2</a:t>
            </a:r>
            <a:endParaRPr lang="en-US" sz="6700" dirty="0" smtClean="0"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Dept. </a:t>
            </a:r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of Biology and Chemistry, Fitchburg State University</a:t>
            </a:r>
            <a:r>
              <a:rPr lang="en-US" sz="6700" baseline="30000" dirty="0" smtClean="0"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6700" dirty="0" smtClean="0">
                <a:latin typeface="Palatino Linotype" pitchFamily="18" charset="0"/>
                <a:cs typeface="Times New Roman" pitchFamily="18" charset="0"/>
              </a:rPr>
              <a:t>, Mt. Grace Land Conservation Trust</a:t>
            </a:r>
            <a:r>
              <a:rPr lang="en-US" sz="6700" baseline="30000" dirty="0" smtClean="0">
                <a:latin typeface="Palatino Linotype" pitchFamily="18" charset="0"/>
                <a:cs typeface="Times New Roman" pitchFamily="18" charset="0"/>
              </a:rPr>
              <a:t>2</a:t>
            </a:r>
            <a:endParaRPr lang="en-US" sz="67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37867"/>
            <a:ext cx="22021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Palatino Linotype" pitchFamily="18" charset="0"/>
                <a:cs typeface="Times New Roman" pitchFamily="18" charset="0"/>
              </a:rPr>
              <a:t>Abstract</a:t>
            </a:r>
            <a:endParaRPr lang="en-US" sz="3600" b="1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Palatino Linotype"/>
                <a:cs typeface="Palatino Linotype"/>
              </a:rPr>
              <a:t>The </a:t>
            </a:r>
            <a:r>
              <a:rPr lang="en-US" sz="3200" dirty="0">
                <a:latin typeface="Palatino Linotype"/>
                <a:cs typeface="Palatino Linotype"/>
              </a:rPr>
              <a:t>purpose of this study was to test the viability </a:t>
            </a:r>
            <a:r>
              <a:rPr lang="en-US" sz="3200" dirty="0" smtClean="0">
                <a:latin typeface="Palatino Linotype"/>
                <a:cs typeface="Palatino Linotype"/>
              </a:rPr>
              <a:t>of DNA </a:t>
            </a:r>
            <a:r>
              <a:rPr lang="en-US" sz="3200" dirty="0">
                <a:latin typeface="Palatino Linotype"/>
                <a:cs typeface="Palatino Linotype"/>
              </a:rPr>
              <a:t>barcoding to identify plants that were otherwise unidentifiable using traditional methods due to missed flowering time or </a:t>
            </a:r>
            <a:r>
              <a:rPr lang="en-US" sz="3200" dirty="0" smtClean="0">
                <a:latin typeface="Palatino Linotype"/>
                <a:cs typeface="Palatino Linotype"/>
              </a:rPr>
              <a:t>post leaf </a:t>
            </a:r>
            <a:r>
              <a:rPr lang="en-US" sz="3200" dirty="0">
                <a:latin typeface="Palatino Linotype"/>
                <a:cs typeface="Palatino Linotype"/>
              </a:rPr>
              <a:t>fall. We conducted a preliminary floristic inventory of the Fern Glen Conservation Area in Winchendon, MA. This is a newly established parcel in the Mount Grace Land Conservation Trust, with over 130 acres of previously </a:t>
            </a:r>
            <a:r>
              <a:rPr lang="en-US" sz="3200" dirty="0" err="1">
                <a:latin typeface="Palatino Linotype"/>
                <a:cs typeface="Palatino Linotype"/>
              </a:rPr>
              <a:t>unsurveyed</a:t>
            </a:r>
            <a:r>
              <a:rPr lang="en-US" sz="3200" dirty="0">
                <a:latin typeface="Palatino Linotype"/>
                <a:cs typeface="Palatino Linotype"/>
              </a:rPr>
              <a:t> forest. Small leaf or bud samples were collected from those plants that could only be identified </a:t>
            </a:r>
            <a:r>
              <a:rPr lang="en-US" sz="3200" dirty="0" smtClean="0">
                <a:latin typeface="Palatino Linotype"/>
                <a:cs typeface="Palatino Linotype"/>
              </a:rPr>
              <a:t>only to </a:t>
            </a:r>
            <a:r>
              <a:rPr lang="en-US" sz="3200" dirty="0">
                <a:latin typeface="Palatino Linotype"/>
                <a:cs typeface="Palatino Linotype"/>
              </a:rPr>
              <a:t>the family or genus level. DNA was then </a:t>
            </a:r>
            <a:r>
              <a:rPr lang="en-US" sz="3200" dirty="0" smtClean="0">
                <a:latin typeface="Palatino Linotype"/>
                <a:cs typeface="Palatino Linotype"/>
              </a:rPr>
              <a:t>isolated</a:t>
            </a:r>
            <a:r>
              <a:rPr lang="en-US" sz="3200" dirty="0">
                <a:latin typeface="Palatino Linotype"/>
                <a:cs typeface="Palatino Linotype"/>
              </a:rPr>
              <a:t> </a:t>
            </a:r>
            <a:r>
              <a:rPr lang="en-US" sz="3200" dirty="0" smtClean="0">
                <a:latin typeface="Palatino Linotype"/>
                <a:cs typeface="Palatino Linotype"/>
              </a:rPr>
              <a:t>and </a:t>
            </a:r>
            <a:r>
              <a:rPr lang="en-US" sz="3200" dirty="0">
                <a:latin typeface="Palatino Linotype"/>
                <a:cs typeface="Palatino Linotype"/>
              </a:rPr>
              <a:t>gene-specific primers were used to amplify the </a:t>
            </a:r>
            <a:r>
              <a:rPr lang="en-US" sz="3200" dirty="0" err="1">
                <a:latin typeface="Palatino Linotype"/>
                <a:cs typeface="Palatino Linotype"/>
              </a:rPr>
              <a:t>chloroplastic</a:t>
            </a:r>
            <a:r>
              <a:rPr lang="en-US" sz="3200" dirty="0">
                <a:latin typeface="Palatino Linotype"/>
                <a:cs typeface="Palatino Linotype"/>
              </a:rPr>
              <a:t> </a:t>
            </a:r>
            <a:r>
              <a:rPr lang="en-US" sz="3200" i="1" dirty="0" err="1">
                <a:latin typeface="Palatino Linotype"/>
                <a:cs typeface="Palatino Linotype"/>
              </a:rPr>
              <a:t>rbcL</a:t>
            </a:r>
            <a:r>
              <a:rPr lang="en-US" sz="3200" dirty="0">
                <a:latin typeface="Palatino Linotype"/>
                <a:cs typeface="Palatino Linotype"/>
              </a:rPr>
              <a:t> and </a:t>
            </a:r>
            <a:r>
              <a:rPr lang="en-US" sz="3200" i="1" dirty="0" err="1">
                <a:latin typeface="Palatino Linotype"/>
                <a:cs typeface="Palatino Linotype"/>
              </a:rPr>
              <a:t>matK</a:t>
            </a:r>
            <a:r>
              <a:rPr lang="en-US" sz="3200" dirty="0">
                <a:latin typeface="Palatino Linotype"/>
                <a:cs typeface="Palatino Linotype"/>
              </a:rPr>
              <a:t> regions in Polymerase Chain Reactions (PCR). PCR products were cleaned and bi-directionally sequenced. Results were compared with the existing DNA Barcoding of Life and GENBANK databases.  Positive controls, including Red Oak (</a:t>
            </a:r>
            <a:r>
              <a:rPr lang="en-US" sz="3200" i="1" dirty="0" err="1">
                <a:latin typeface="Palatino Linotype"/>
                <a:cs typeface="Palatino Linotype"/>
              </a:rPr>
              <a:t>Quercus</a:t>
            </a:r>
            <a:r>
              <a:rPr lang="en-US" sz="3200" i="1" dirty="0">
                <a:latin typeface="Palatino Linotype"/>
                <a:cs typeface="Palatino Linotype"/>
              </a:rPr>
              <a:t> </a:t>
            </a:r>
            <a:r>
              <a:rPr lang="en-US" sz="3200" i="1" dirty="0" err="1">
                <a:latin typeface="Palatino Linotype"/>
                <a:cs typeface="Palatino Linotype"/>
              </a:rPr>
              <a:t>rubra</a:t>
            </a:r>
            <a:r>
              <a:rPr lang="en-US" sz="3200" dirty="0">
                <a:latin typeface="Palatino Linotype"/>
                <a:cs typeface="Palatino Linotype"/>
              </a:rPr>
              <a:t>), were used to test the validly of the method. Our results suggest that due to incomplete </a:t>
            </a:r>
            <a:r>
              <a:rPr lang="en-US" sz="3200" dirty="0" smtClean="0">
                <a:latin typeface="Palatino Linotype"/>
                <a:cs typeface="Palatino Linotype"/>
              </a:rPr>
              <a:t>libraries and </a:t>
            </a:r>
            <a:r>
              <a:rPr lang="en-US" sz="3200" dirty="0">
                <a:latin typeface="Palatino Linotype"/>
                <a:cs typeface="Palatino Linotype"/>
              </a:rPr>
              <a:t>unresolved issues with </a:t>
            </a:r>
            <a:r>
              <a:rPr lang="en-US" sz="3200" dirty="0" smtClean="0">
                <a:latin typeface="Palatino Linotype"/>
                <a:cs typeface="Palatino Linotype"/>
              </a:rPr>
              <a:t>universal gene </a:t>
            </a:r>
            <a:r>
              <a:rPr lang="en-US" sz="3200" dirty="0">
                <a:latin typeface="Palatino Linotype"/>
                <a:cs typeface="Palatino Linotype"/>
              </a:rPr>
              <a:t>primers for plants, DNA barcoding may not be suitable for supplementing a traditional plant survey at the current </a:t>
            </a:r>
            <a:r>
              <a:rPr lang="en-US" sz="3200" dirty="0" smtClean="0">
                <a:latin typeface="Palatino Linotype"/>
                <a:cs typeface="Palatino Linotype"/>
              </a:rPr>
              <a:t>time.</a:t>
            </a:r>
            <a:endParaRPr lang="en-US" sz="3200" dirty="0">
              <a:latin typeface="Palatino Linotype"/>
              <a:cs typeface="Palatino Linotyp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0989707"/>
            <a:ext cx="21412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Palatino Linotype" pitchFamily="18" charset="0"/>
                <a:cs typeface="Times New Roman" pitchFamily="18" charset="0"/>
              </a:rPr>
              <a:t>Background of DNA Barcoding</a:t>
            </a:r>
          </a:p>
          <a:p>
            <a:pPr marL="38100">
              <a:tabLst>
                <a:tab pos="38100" algn="l"/>
              </a:tabLst>
            </a:pP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DNA barcoding is a molecular technique used to identify species based on a certain region of an organism’s nuclear, mitochondrial, or chloroplast genome. It can be used as a practical and standardized assessment tool to assess biodiversity during ecological studies</a:t>
            </a:r>
            <a:r>
              <a:rPr lang="en-US" sz="3200" baseline="30000" dirty="0" smtClean="0"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. In animals, the most widely used gene for DNA barcoding is the cytochrome </a:t>
            </a:r>
            <a:r>
              <a:rPr lang="en-US" sz="3200" i="1" dirty="0" smtClean="0">
                <a:latin typeface="Palatino Linotype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oxidase (</a:t>
            </a:r>
            <a:r>
              <a:rPr lang="en-US" sz="3200" i="1" dirty="0" smtClean="0">
                <a:latin typeface="Palatino Linotype" pitchFamily="18" charset="0"/>
                <a:cs typeface="Times New Roman" pitchFamily="18" charset="0"/>
              </a:rPr>
              <a:t>CO1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) gene from mitochondrial genome; in plants, it is the </a:t>
            </a:r>
            <a:r>
              <a:rPr lang="en-US" sz="3200" i="1" dirty="0" err="1" smtClean="0">
                <a:latin typeface="Palatino Linotype" pitchFamily="18" charset="0"/>
                <a:cs typeface="Times New Roman" pitchFamily="18" charset="0"/>
              </a:rPr>
              <a:t>rbcL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or </a:t>
            </a:r>
            <a:r>
              <a:rPr lang="en-US" sz="3200" dirty="0" err="1" smtClean="0">
                <a:latin typeface="Palatino Linotype" pitchFamily="18" charset="0"/>
                <a:cs typeface="Times New Roman" pitchFamily="18" charset="0"/>
              </a:rPr>
              <a:t>matK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genes from the chloroplast genomes, however, other markers have additional merit</a:t>
            </a:r>
            <a:r>
              <a:rPr lang="en-US" sz="3200" baseline="30000" dirty="0" smtClean="0"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en-US" sz="3200" i="1" dirty="0" err="1" smtClean="0">
                <a:latin typeface="Palatino Linotype" pitchFamily="18" charset="0"/>
                <a:cs typeface="Times New Roman" pitchFamily="18" charset="0"/>
              </a:rPr>
              <a:t>rbcL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offers high universality and decent discrimination power, but to add to the precision of identification, </a:t>
            </a:r>
            <a:r>
              <a:rPr lang="en-US" sz="3200" i="1" dirty="0" err="1" smtClean="0">
                <a:latin typeface="Palatino Linotype" pitchFamily="18" charset="0"/>
                <a:cs typeface="Times New Roman" pitchFamily="18" charset="0"/>
              </a:rPr>
              <a:t>matK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can also be used because it is a rapidly evolving coding region of the chloroplast genome with high levels of discrimination</a:t>
            </a:r>
            <a:r>
              <a:rPr lang="en-US" sz="3200" baseline="30000" dirty="0" smtClean="0">
                <a:latin typeface="Palatino Linotype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Combined, </a:t>
            </a:r>
            <a:r>
              <a:rPr lang="en-US" sz="3200" i="1" dirty="0" err="1" smtClean="0">
                <a:latin typeface="Palatino Linotype" pitchFamily="18" charset="0"/>
                <a:cs typeface="Times New Roman" pitchFamily="18" charset="0"/>
              </a:rPr>
              <a:t>rbcL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and </a:t>
            </a:r>
            <a:r>
              <a:rPr lang="en-US" sz="3200" i="1" dirty="0" err="1" smtClean="0">
                <a:latin typeface="Palatino Linotype" pitchFamily="18" charset="0"/>
                <a:cs typeface="Times New Roman" pitchFamily="18" charset="0"/>
              </a:rPr>
              <a:t>matK</a:t>
            </a:r>
            <a:r>
              <a:rPr lang="en-US" sz="3200" dirty="0" smtClean="0">
                <a:latin typeface="Palatino Linotype" pitchFamily="18" charset="0"/>
                <a:cs typeface="Times New Roman" pitchFamily="18" charset="0"/>
              </a:rPr>
              <a:t> serve as unique genes within every species that provide a quality sequence, discrimination, and low cost when being tested on plants</a:t>
            </a:r>
            <a:r>
              <a:rPr lang="en-US" sz="3200" baseline="30000" dirty="0" smtClean="0">
                <a:latin typeface="Palatino Linotype" pitchFamily="18" charset="0"/>
                <a:cs typeface="Times New Roman" pitchFamily="18" charset="0"/>
              </a:rPr>
              <a:t>2,3.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12400" y="11201400"/>
            <a:ext cx="203454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Palatino Linotype" pitchFamily="18" charset="0"/>
              </a:rPr>
              <a:t>Results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39 species within the </a:t>
            </a:r>
            <a:r>
              <a:rPr lang="en-US" sz="3200" dirty="0" err="1" smtClean="0">
                <a:latin typeface="Palatino Linotype" pitchFamily="18" charset="0"/>
              </a:rPr>
              <a:t>pterophyte</a:t>
            </a:r>
            <a:r>
              <a:rPr lang="en-US" sz="3200" dirty="0" smtClean="0">
                <a:latin typeface="Palatino Linotype" pitchFamily="18" charset="0"/>
              </a:rPr>
              <a:t>, angiosperm and gymnosperm sub-phyla were identified during the plant survey.  Eleven out of 39 could not be positively identified using the taxonomic guides. Two additional positive controls were used </a:t>
            </a:r>
            <a:r>
              <a:rPr lang="en-US" sz="3200" dirty="0">
                <a:latin typeface="Palatino Linotype" pitchFamily="18" charset="0"/>
              </a:rPr>
              <a:t>including Red Oak (</a:t>
            </a:r>
            <a:r>
              <a:rPr lang="en-US" sz="3200" i="1" dirty="0" err="1">
                <a:latin typeface="Palatino Linotype" pitchFamily="18" charset="0"/>
              </a:rPr>
              <a:t>Quercus</a:t>
            </a:r>
            <a:r>
              <a:rPr lang="en-US" sz="3200" i="1" dirty="0">
                <a:latin typeface="Palatino Linotype" pitchFamily="18" charset="0"/>
              </a:rPr>
              <a:t> </a:t>
            </a:r>
            <a:r>
              <a:rPr lang="en-US" sz="3200" i="1" dirty="0" err="1">
                <a:latin typeface="Palatino Linotype" pitchFamily="18" charset="0"/>
              </a:rPr>
              <a:t>rubra</a:t>
            </a:r>
            <a:r>
              <a:rPr lang="en-US" sz="3200" dirty="0" smtClean="0">
                <a:latin typeface="Palatino Linotype" pitchFamily="18" charset="0"/>
              </a:rPr>
              <a:t>), and Tomato (</a:t>
            </a:r>
            <a:r>
              <a:rPr lang="en-US" sz="3200" i="1" dirty="0" smtClean="0">
                <a:latin typeface="Palatino Linotype" pitchFamily="18" charset="0"/>
              </a:rPr>
              <a:t>L. </a:t>
            </a:r>
            <a:r>
              <a:rPr lang="en-US" sz="3200" i="1" dirty="0" err="1" smtClean="0">
                <a:latin typeface="Palatino Linotype" pitchFamily="18" charset="0"/>
              </a:rPr>
              <a:t>esculentum</a:t>
            </a:r>
            <a:r>
              <a:rPr lang="en-US" sz="3200" i="1" dirty="0" smtClean="0">
                <a:latin typeface="Palatino Linotype" pitchFamily="18" charset="0"/>
              </a:rPr>
              <a:t>)</a:t>
            </a:r>
            <a:r>
              <a:rPr lang="en-US" sz="3200" dirty="0" smtClean="0">
                <a:latin typeface="Palatino Linotype" pitchFamily="18" charset="0"/>
              </a:rPr>
              <a:t> to assess the accuracy of our barcoding technique.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Of the 11 unknown species, 4 were positively identified using DNA barcoding. The remaining 7 samples were unable to be resolved with this technique. Using both </a:t>
            </a:r>
            <a:r>
              <a:rPr lang="en-US" sz="3200" i="1" dirty="0" err="1" smtClean="0">
                <a:latin typeface="Palatino Linotype" pitchFamily="18" charset="0"/>
              </a:rPr>
              <a:t>rbcL</a:t>
            </a:r>
            <a:r>
              <a:rPr lang="en-US" sz="3200" i="1" dirty="0" smtClean="0">
                <a:latin typeface="Palatino Linotype" pitchFamily="18" charset="0"/>
              </a:rPr>
              <a:t> and </a:t>
            </a:r>
            <a:r>
              <a:rPr lang="en-US" sz="3200" i="1" dirty="0" err="1" smtClean="0">
                <a:latin typeface="Palatino Linotype" pitchFamily="18" charset="0"/>
              </a:rPr>
              <a:t>matK</a:t>
            </a:r>
            <a:r>
              <a:rPr lang="en-US" sz="3200" dirty="0" smtClean="0">
                <a:latin typeface="Palatino Linotype" pitchFamily="18" charset="0"/>
              </a:rPr>
              <a:t> primers, one unknown grass sample showed high probably of being a native bearded </a:t>
            </a:r>
            <a:r>
              <a:rPr lang="en-US" sz="3200" dirty="0" err="1" smtClean="0">
                <a:latin typeface="Palatino Linotype" pitchFamily="18" charset="0"/>
              </a:rPr>
              <a:t>shorthusk</a:t>
            </a:r>
            <a:r>
              <a:rPr lang="en-US" sz="3200" dirty="0" smtClean="0">
                <a:latin typeface="Palatino Linotype" pitchFamily="18" charset="0"/>
              </a:rPr>
              <a:t> (</a:t>
            </a:r>
            <a:r>
              <a:rPr lang="en-US" sz="3200" i="1" dirty="0" err="1" smtClean="0">
                <a:latin typeface="Palatino Linotype" pitchFamily="18" charset="0"/>
              </a:rPr>
              <a:t>Brachyelytrum</a:t>
            </a:r>
            <a:r>
              <a:rPr lang="en-US" sz="3200" i="1" dirty="0" smtClean="0">
                <a:latin typeface="Palatino Linotype" pitchFamily="18" charset="0"/>
              </a:rPr>
              <a:t> </a:t>
            </a:r>
            <a:r>
              <a:rPr lang="en-US" sz="3200" i="1" dirty="0" err="1" smtClean="0">
                <a:latin typeface="Palatino Linotype" pitchFamily="18" charset="0"/>
              </a:rPr>
              <a:t>erectum</a:t>
            </a:r>
            <a:r>
              <a:rPr lang="en-US" sz="3200" i="1" dirty="0" smtClean="0">
                <a:latin typeface="Palatino Linotype" pitchFamily="18" charset="0"/>
              </a:rPr>
              <a:t>) </a:t>
            </a:r>
            <a:r>
              <a:rPr lang="en-US" sz="3200" dirty="0" smtClean="0">
                <a:latin typeface="Palatino Linotype" pitchFamily="18" charset="0"/>
              </a:rPr>
              <a:t>based on </a:t>
            </a:r>
            <a:r>
              <a:rPr lang="en-US" sz="3200" dirty="0" err="1" smtClean="0">
                <a:latin typeface="Palatino Linotype" pitchFamily="18" charset="0"/>
              </a:rPr>
              <a:t>bioinformatic</a:t>
            </a:r>
            <a:r>
              <a:rPr lang="en-US" sz="3200" dirty="0" smtClean="0">
                <a:latin typeface="Palatino Linotype" pitchFamily="18" charset="0"/>
              </a:rPr>
              <a:t> analysis.  This was confirmed by a visual match (Fig. 3). </a:t>
            </a:r>
            <a:r>
              <a:rPr lang="en-US" sz="3200" dirty="0">
                <a:latin typeface="Palatino Linotype" pitchFamily="18" charset="0"/>
              </a:rPr>
              <a:t>Other </a:t>
            </a:r>
            <a:r>
              <a:rPr lang="en-US" sz="3200" dirty="0" smtClean="0">
                <a:latin typeface="Palatino Linotype" pitchFamily="18" charset="0"/>
              </a:rPr>
              <a:t>wild species </a:t>
            </a:r>
            <a:r>
              <a:rPr lang="en-US" sz="3200" dirty="0">
                <a:latin typeface="Palatino Linotype" pitchFamily="18" charset="0"/>
              </a:rPr>
              <a:t>positively identified using </a:t>
            </a:r>
            <a:r>
              <a:rPr lang="en-US" sz="3200" dirty="0" smtClean="0">
                <a:latin typeface="Palatino Linotype" pitchFamily="18" charset="0"/>
              </a:rPr>
              <a:t>bioinformatics included White Pine (</a:t>
            </a:r>
            <a:r>
              <a:rPr lang="en-US" sz="3200" i="1" dirty="0" err="1">
                <a:latin typeface="Palatino Linotype"/>
                <a:cs typeface="Palatino Linotype"/>
              </a:rPr>
              <a:t>Pinus</a:t>
            </a:r>
            <a:r>
              <a:rPr lang="en-US" sz="3200" i="1" dirty="0">
                <a:latin typeface="Palatino Linotype"/>
                <a:cs typeface="Palatino Linotype"/>
              </a:rPr>
              <a:t> </a:t>
            </a:r>
            <a:r>
              <a:rPr lang="en-US" sz="3200" i="1" dirty="0" err="1" smtClean="0">
                <a:latin typeface="Palatino Linotype"/>
                <a:cs typeface="Palatino Linotype"/>
              </a:rPr>
              <a:t>strobus</a:t>
            </a:r>
            <a:r>
              <a:rPr lang="en-US" sz="3200" b="1" i="1" dirty="0" smtClean="0"/>
              <a:t>)</a:t>
            </a:r>
            <a:r>
              <a:rPr lang="en-US" sz="3200" dirty="0" smtClean="0">
                <a:latin typeface="Palatino Linotype" pitchFamily="18" charset="0"/>
              </a:rPr>
              <a:t> and a </a:t>
            </a:r>
            <a:r>
              <a:rPr lang="en-US" sz="3200" i="1" dirty="0" smtClean="0">
                <a:latin typeface="Palatino Linotype" pitchFamily="18" charset="0"/>
              </a:rPr>
              <a:t>Trillium</a:t>
            </a:r>
            <a:r>
              <a:rPr lang="en-US" sz="3200" dirty="0" smtClean="0">
                <a:latin typeface="Palatino Linotype" pitchFamily="18" charset="0"/>
              </a:rPr>
              <a:t> species.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Palatino Linotype" pitchFamily="18" charset="0"/>
              </a:rPr>
              <a:t>Tomato (</a:t>
            </a:r>
            <a:r>
              <a:rPr lang="en-US" sz="3200" i="1" dirty="0">
                <a:latin typeface="Palatino Linotype" pitchFamily="18" charset="0"/>
              </a:rPr>
              <a:t>L. </a:t>
            </a:r>
            <a:r>
              <a:rPr lang="en-US" sz="3200" i="1" dirty="0" err="1" smtClean="0">
                <a:latin typeface="Palatino Linotype" pitchFamily="18" charset="0"/>
              </a:rPr>
              <a:t>esculentum</a:t>
            </a:r>
            <a:r>
              <a:rPr lang="en-US" sz="3200" i="1" dirty="0" smtClean="0">
                <a:latin typeface="Palatino Linotype" pitchFamily="18" charset="0"/>
              </a:rPr>
              <a:t>) </a:t>
            </a:r>
            <a:r>
              <a:rPr lang="en-US" sz="3200" dirty="0">
                <a:latin typeface="Palatino Linotype" pitchFamily="18" charset="0"/>
              </a:rPr>
              <a:t>was successful as a positive </a:t>
            </a:r>
            <a:r>
              <a:rPr lang="en-US" sz="3200" dirty="0" smtClean="0">
                <a:latin typeface="Palatino Linotype" pitchFamily="18" charset="0"/>
              </a:rPr>
              <a:t>control, however, Red Oak was unable to be matched using DNA barcoding. Tomato was used because it was available in our greenhouses on campus.</a:t>
            </a:r>
          </a:p>
          <a:p>
            <a:pPr algn="just"/>
            <a:r>
              <a:rPr lang="en-US" sz="3200" b="1" dirty="0" smtClean="0">
                <a:latin typeface="Palatino Linotype" pitchFamily="18" charset="0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endParaRPr lang="en-US" sz="3200" dirty="0" smtClean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6200" y="4876800"/>
            <a:ext cx="20574000" cy="60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Palatino Linotype" pitchFamily="18" charset="0"/>
                <a:sym typeface="Wingdings" pitchFamily="2" charset="2"/>
              </a:rPr>
              <a:t>Methods: DNA Barcoding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Plant samples were frozen, pulverized in a mortar and pestle with liquid nitrogen.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DNA was isolated using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Qiagen’s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DNAEasy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kit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We conducted 30 cycles of PCR reactions with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Taq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5x Master Mix,  55°C anneal temperature, and primers:</a:t>
            </a:r>
          </a:p>
          <a:p>
            <a:pPr lvl="1" algn="just"/>
            <a:r>
              <a:rPr lang="en-US" sz="3200" i="1" dirty="0" err="1" smtClean="0">
                <a:latin typeface="Palatino Linotype" pitchFamily="18" charset="0"/>
                <a:sym typeface="Wingdings" pitchFamily="2" charset="2"/>
              </a:rPr>
              <a:t>rbcL</a:t>
            </a:r>
            <a:r>
              <a:rPr lang="en-US" sz="3200" i="1" dirty="0" smtClean="0">
                <a:latin typeface="Palatino Linotype" pitchFamily="18" charset="0"/>
                <a:sym typeface="Wingdings" pitchFamily="2" charset="2"/>
              </a:rPr>
              <a:t>  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F:5’-ATGTCACCACAAACAGAGACTAAAGC-3’</a:t>
            </a:r>
          </a:p>
          <a:p>
            <a:pPr lvl="1" algn="just"/>
            <a:r>
              <a:rPr lang="en-US" sz="3200" i="1" dirty="0" err="1" smtClean="0">
                <a:latin typeface="Palatino Linotype" pitchFamily="18" charset="0"/>
                <a:sym typeface="Wingdings" pitchFamily="2" charset="2"/>
              </a:rPr>
              <a:t>rbcL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  R:5’-GTAAAATCAAGTCCACCRCG-3’</a:t>
            </a:r>
          </a:p>
          <a:p>
            <a:pPr lvl="1" algn="just"/>
            <a:r>
              <a:rPr lang="en-US" sz="3200" i="1" dirty="0" err="1" smtClean="0">
                <a:latin typeface="Palatino Linotype" pitchFamily="18" charset="0"/>
                <a:sym typeface="Wingdings" pitchFamily="2" charset="2"/>
              </a:rPr>
              <a:t>matK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F: 5’-CCCRTYCATCTGGAAATCTTGGTTC-3’</a:t>
            </a:r>
          </a:p>
          <a:p>
            <a:pPr lvl="1" algn="just"/>
            <a:r>
              <a:rPr lang="en-US" sz="3200" i="1" dirty="0" err="1" smtClean="0">
                <a:latin typeface="Palatino Linotype" pitchFamily="18" charset="0"/>
                <a:sym typeface="Wingdings" pitchFamily="2" charset="2"/>
              </a:rPr>
              <a:t>matK</a:t>
            </a:r>
            <a:r>
              <a:rPr lang="en-US" sz="3200" i="1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R: 5’-GCTRTRATAATGAGAAAGATTCTGC-3’</a:t>
            </a:r>
            <a:endParaRPr lang="en-US" sz="3200" i="1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PCR samples were cleaned using a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QIAquick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PCR Purification Kit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Gel electrophoresis was done to detect the presence of PCR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amplicons</a:t>
            </a:r>
            <a:endParaRPr lang="en-US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Cleaned, amplified genes were sequenced (Fig. 2) and data were analyzed by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Geneious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R7 Software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Sequenced genes were </a:t>
            </a:r>
            <a:r>
              <a:rPr lang="en-US" sz="3200" dirty="0" err="1" smtClean="0">
                <a:latin typeface="Palatino Linotype" pitchFamily="18" charset="0"/>
                <a:sym typeface="Wingdings" pitchFamily="2" charset="2"/>
              </a:rPr>
              <a:t>BLASTed</a:t>
            </a:r>
            <a:r>
              <a:rPr lang="en-US" sz="3200" dirty="0" smtClean="0">
                <a:latin typeface="Palatino Linotype" pitchFamily="18" charset="0"/>
                <a:sym typeface="Wingdings" pitchFamily="2" charset="2"/>
              </a:rPr>
              <a:t> against GENBANK and DNA Barcode of Life, an on-line barcoding tool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857107"/>
            <a:ext cx="9088328" cy="121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" y="292608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Palatino Linotype" pitchFamily="18" charset="0"/>
              </a:rPr>
              <a:t>Figure 1</a:t>
            </a:r>
            <a:r>
              <a:rPr lang="en-US" sz="3000" dirty="0" smtClean="0">
                <a:latin typeface="Palatino Linotype" pitchFamily="18" charset="0"/>
              </a:rPr>
              <a:t>: Map of Fern Glenn conservation site in Winchendon, MA</a:t>
            </a:r>
            <a:endParaRPr lang="en-US" sz="3000" dirty="0">
              <a:latin typeface="Palatino Linotyp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25000" y="26001107"/>
            <a:ext cx="12115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Palatino Linotype"/>
                <a:cs typeface="Palatino Linotype"/>
              </a:rPr>
              <a:t>References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Palatino Linotype"/>
                <a:cs typeface="Palatino Linotype"/>
              </a:rPr>
              <a:t>Kress et al. 2005, PNAS, 102: 8369-8374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Palatino Linotype"/>
                <a:cs typeface="Palatino Linotype"/>
              </a:rPr>
              <a:t>Papadopoulou</a:t>
            </a:r>
            <a:r>
              <a:rPr lang="en-US" sz="3200" dirty="0">
                <a:latin typeface="Palatino Linotype"/>
                <a:cs typeface="Palatino Linotype"/>
              </a:rPr>
              <a:t> et al. 2014 , </a:t>
            </a:r>
            <a:r>
              <a:rPr lang="en-US" sz="3200" dirty="0" err="1" smtClean="0">
                <a:latin typeface="Palatino Linotype"/>
                <a:cs typeface="Palatino Linotype"/>
              </a:rPr>
              <a:t>Mol</a:t>
            </a:r>
            <a:r>
              <a:rPr lang="en-US" sz="3200" dirty="0" smtClean="0">
                <a:latin typeface="Palatino Linotype"/>
                <a:cs typeface="Palatino Linotype"/>
              </a:rPr>
              <a:t> </a:t>
            </a:r>
            <a:r>
              <a:rPr lang="en-US" sz="3200" dirty="0">
                <a:latin typeface="Palatino Linotype"/>
                <a:cs typeface="Palatino Linotype"/>
              </a:rPr>
              <a:t>Eco </a:t>
            </a:r>
            <a:r>
              <a:rPr lang="en-US" sz="3200" dirty="0" smtClean="0">
                <a:latin typeface="Palatino Linotype"/>
                <a:cs typeface="Palatino Linotype"/>
              </a:rPr>
              <a:t>Res: </a:t>
            </a:r>
            <a:r>
              <a:rPr lang="en-US" sz="3200" dirty="0">
                <a:latin typeface="Palatino Linotype"/>
                <a:cs typeface="Palatino Linotype"/>
              </a:rPr>
              <a:t>on-line 10.1111/1755-0998.12256</a:t>
            </a:r>
            <a:endParaRPr lang="en-US" sz="3200" dirty="0" smtClean="0">
              <a:latin typeface="Palatino Linotype"/>
              <a:cs typeface="Palatino Linotype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Palatino Linotype"/>
                <a:cs typeface="Palatino Linotype"/>
              </a:rPr>
              <a:t>Liu </a:t>
            </a:r>
            <a:r>
              <a:rPr lang="en-US" sz="3200" dirty="0">
                <a:latin typeface="Palatino Linotype"/>
                <a:cs typeface="Palatino Linotype"/>
              </a:rPr>
              <a:t>et al. 2011, </a:t>
            </a:r>
            <a:r>
              <a:rPr lang="en-US" sz="3200" dirty="0" err="1" smtClean="0">
                <a:latin typeface="Palatino Linotype"/>
                <a:cs typeface="Palatino Linotype"/>
              </a:rPr>
              <a:t>Mol</a:t>
            </a:r>
            <a:r>
              <a:rPr lang="en-US" sz="3200" dirty="0" smtClean="0">
                <a:latin typeface="Palatino Linotype"/>
                <a:cs typeface="Palatino Linotype"/>
              </a:rPr>
              <a:t> Eco Res, </a:t>
            </a:r>
            <a:r>
              <a:rPr lang="en-US" sz="3200" dirty="0">
                <a:latin typeface="Palatino Linotype"/>
                <a:cs typeface="Palatino Linotype"/>
              </a:rPr>
              <a:t>11: 89-</a:t>
            </a:r>
            <a:r>
              <a:rPr lang="en-US" sz="3200" dirty="0" smtClean="0">
                <a:latin typeface="Palatino Linotype"/>
                <a:cs typeface="Palatino Linotype"/>
              </a:rPr>
              <a:t>100</a:t>
            </a:r>
          </a:p>
          <a:p>
            <a:r>
              <a:rPr lang="en-US" sz="3200" dirty="0" smtClean="0">
                <a:latin typeface="Palatino Linotype"/>
                <a:cs typeface="Palatino Linotype"/>
              </a:rPr>
              <a:t>4.  CBOL Plant Working Group 2009, PNAS, 106: 794-797   </a:t>
            </a:r>
          </a:p>
          <a:p>
            <a:r>
              <a:rPr lang="en-US" sz="3200" dirty="0" smtClean="0">
                <a:latin typeface="Palatino Linotype"/>
                <a:cs typeface="Palatino Linotype"/>
              </a:rPr>
              <a:t>5.  Yu et al. 2011, J. of Sys. and </a:t>
            </a:r>
            <a:r>
              <a:rPr lang="en-US" sz="3200" dirty="0" err="1" smtClean="0">
                <a:latin typeface="Palatino Linotype"/>
                <a:cs typeface="Palatino Linotype"/>
              </a:rPr>
              <a:t>Evol</a:t>
            </a:r>
            <a:r>
              <a:rPr lang="en-US" sz="3200" dirty="0" smtClean="0">
                <a:latin typeface="Palatino Linotype"/>
                <a:cs typeface="Palatino Linotype"/>
              </a:rPr>
              <a:t>. 49 (3): 176-181		           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69200" y="24991160"/>
            <a:ext cx="22936200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Palatino Linotype" pitchFamily="18" charset="0"/>
              </a:rPr>
              <a:t>Discussion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Based on the results, </a:t>
            </a:r>
            <a:r>
              <a:rPr lang="en-US" sz="3200" i="1" dirty="0" err="1" smtClean="0">
                <a:latin typeface="Palatino Linotype" pitchFamily="18" charset="0"/>
              </a:rPr>
              <a:t>rbcL</a:t>
            </a:r>
            <a:r>
              <a:rPr lang="en-US" sz="3200" dirty="0" smtClean="0">
                <a:latin typeface="Palatino Linotype" pitchFamily="18" charset="0"/>
              </a:rPr>
              <a:t> primers had a higher success rate compared to</a:t>
            </a:r>
            <a:r>
              <a:rPr lang="en-US" sz="3200" i="1" dirty="0" smtClean="0">
                <a:latin typeface="Palatino Linotype" pitchFamily="18" charset="0"/>
              </a:rPr>
              <a:t> </a:t>
            </a:r>
            <a:r>
              <a:rPr lang="en-US" sz="3200" i="1" dirty="0" err="1" smtClean="0">
                <a:latin typeface="Palatino Linotype" pitchFamily="18" charset="0"/>
              </a:rPr>
              <a:t>matk</a:t>
            </a:r>
            <a:r>
              <a:rPr lang="en-US" sz="3200" i="1" dirty="0" smtClean="0">
                <a:latin typeface="Palatino Linotype" pitchFamily="18" charset="0"/>
              </a:rPr>
              <a:t> </a:t>
            </a:r>
            <a:r>
              <a:rPr lang="en-US" sz="3200" dirty="0" smtClean="0">
                <a:latin typeface="Palatino Linotype" pitchFamily="18" charset="0"/>
              </a:rPr>
              <a:t>primers. However the results were inconclusive, suggesting that other markers would be more suitable for DNA barcoding across multiple plant phyla.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Gel electrophoresis showed a lack of clear </a:t>
            </a:r>
            <a:r>
              <a:rPr lang="en-US" sz="3200" dirty="0" err="1" smtClean="0">
                <a:latin typeface="Palatino Linotype" pitchFamily="18" charset="0"/>
              </a:rPr>
              <a:t>amplicon</a:t>
            </a:r>
            <a:r>
              <a:rPr lang="en-US" sz="3200" dirty="0" smtClean="0">
                <a:latin typeface="Palatino Linotype" pitchFamily="18" charset="0"/>
              </a:rPr>
              <a:t> bands in any lanes. In some samples, there was enough PCR product for sequencing, but this suggests that the PCR reactions were not robust, likely due to poor primer hybridization.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>
                <a:latin typeface="Palatino Linotype" pitchFamily="18" charset="0"/>
              </a:rPr>
              <a:t>Papadopoulou</a:t>
            </a:r>
            <a:r>
              <a:rPr lang="en-US" sz="3200" dirty="0" smtClean="0">
                <a:latin typeface="Palatino Linotype" pitchFamily="18" charset="0"/>
              </a:rPr>
              <a:t> et al. 2013 found new target markers for plant barcoding (</a:t>
            </a:r>
            <a:r>
              <a:rPr lang="en-US" sz="3200" i="1" dirty="0" err="1">
                <a:latin typeface="Palatino Linotype"/>
                <a:cs typeface="Palatino Linotype"/>
              </a:rPr>
              <a:t>psbA-</a:t>
            </a:r>
            <a:r>
              <a:rPr lang="en-US" sz="3200" i="1" dirty="0" err="1" smtClean="0">
                <a:latin typeface="Palatino Linotype"/>
                <a:cs typeface="Palatino Linotype"/>
              </a:rPr>
              <a:t>trnH</a:t>
            </a:r>
            <a:r>
              <a:rPr lang="en-US" sz="3200" dirty="0" smtClean="0">
                <a:latin typeface="Palatino Linotype"/>
                <a:cs typeface="Palatino Linotype"/>
              </a:rPr>
              <a:t>), which will be used in future studies.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Palatino Linotype" pitchFamily="18" charset="0"/>
              </a:rPr>
              <a:t>No invasive or foreign species were identified in the conservation area. This suggests the area is undisturbed and fairly pristine as a conservation area.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Palatino Linotype" pitchFamily="18" charset="0"/>
              </a:rPr>
              <a:t>This project </a:t>
            </a:r>
            <a:r>
              <a:rPr lang="en-US" sz="3200" dirty="0" smtClean="0">
                <a:latin typeface="Palatino Linotype" pitchFamily="18" charset="0"/>
              </a:rPr>
              <a:t>provided Mt</a:t>
            </a:r>
            <a:r>
              <a:rPr lang="en-US" sz="3200" dirty="0">
                <a:latin typeface="Palatino Linotype" pitchFamily="18" charset="0"/>
              </a:rPr>
              <a:t>. Grace with valuable survey information of their land to better understand the biodiversity that resides </a:t>
            </a:r>
            <a:r>
              <a:rPr lang="en-US" sz="3200" dirty="0" smtClean="0">
                <a:latin typeface="Palatino Linotype" pitchFamily="18" charset="0"/>
              </a:rPr>
              <a:t>there.  We hope this serves </a:t>
            </a:r>
            <a:r>
              <a:rPr lang="en-US" sz="3200" dirty="0">
                <a:latin typeface="Palatino Linotype" pitchFamily="18" charset="0"/>
              </a:rPr>
              <a:t>in helping protect the land’s natural resources</a:t>
            </a:r>
            <a:r>
              <a:rPr lang="en-US" sz="3200" dirty="0" smtClean="0">
                <a:latin typeface="Palatino Linotype" pitchFamily="18" charset="0"/>
              </a:rPr>
              <a:t>.</a:t>
            </a:r>
            <a:endParaRPr lang="en-US" sz="3200" dirty="0">
              <a:latin typeface="Palatino Linotype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Assistance </a:t>
            </a:r>
            <a:r>
              <a:rPr lang="en-US" sz="3200" dirty="0">
                <a:latin typeface="Palatino Linotype" pitchFamily="18" charset="0"/>
              </a:rPr>
              <a:t>with studying biodiversity is just one of the useful applications of DNA barcoding; it is also useful in ecological studies, forensic analysis, conservation efforts, monitoring any illegal distribution of endangered or protected organisms, investigating fraud in the food industry (esp. sushi), and life history </a:t>
            </a:r>
            <a:r>
              <a:rPr lang="en-US" sz="3200" dirty="0" smtClean="0">
                <a:latin typeface="Palatino Linotype" pitchFamily="18" charset="0"/>
              </a:rPr>
              <a:t>studies.</a:t>
            </a:r>
            <a:r>
              <a:rPr lang="en-US" sz="3200" baseline="30000" dirty="0" smtClean="0">
                <a:latin typeface="Palatino Linotype" pitchFamily="18" charset="0"/>
              </a:rPr>
              <a:t>4,5</a:t>
            </a:r>
            <a:endParaRPr lang="en-US" sz="3200" dirty="0" smtClean="0">
              <a:latin typeface="Palatino Linotyp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86092" y="23901737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Palatino Linotype" pitchFamily="18" charset="0"/>
              </a:rPr>
              <a:t>Figure 2</a:t>
            </a:r>
            <a:r>
              <a:rPr lang="en-US" sz="3000" dirty="0" smtClean="0">
                <a:latin typeface="Palatino Linotype" pitchFamily="18" charset="0"/>
              </a:rPr>
              <a:t>: </a:t>
            </a:r>
            <a:r>
              <a:rPr lang="en-US" sz="3000" i="1" dirty="0" err="1" smtClean="0">
                <a:latin typeface="Palatino Linotype" pitchFamily="18" charset="0"/>
              </a:rPr>
              <a:t>rbcL</a:t>
            </a:r>
            <a:r>
              <a:rPr lang="en-US" sz="3000" dirty="0" smtClean="0">
                <a:latin typeface="Palatino Linotype" pitchFamily="18" charset="0"/>
              </a:rPr>
              <a:t>-F DNA sequence suggesting </a:t>
            </a:r>
            <a:r>
              <a:rPr lang="en-US" sz="3000" i="1" dirty="0" smtClean="0">
                <a:latin typeface="Palatino Linotype" pitchFamily="18" charset="0"/>
              </a:rPr>
              <a:t>B. </a:t>
            </a:r>
            <a:r>
              <a:rPr lang="en-US" sz="3000" i="1" dirty="0" err="1" smtClean="0">
                <a:latin typeface="Palatino Linotype" pitchFamily="18" charset="0"/>
              </a:rPr>
              <a:t>erectum</a:t>
            </a:r>
            <a:r>
              <a:rPr lang="en-US" sz="3000" i="1" dirty="0" smtClean="0">
                <a:latin typeface="Palatino Linotype" pitchFamily="18" charset="0"/>
              </a:rPr>
              <a:t> </a:t>
            </a:r>
            <a:r>
              <a:rPr lang="en-US" sz="3000" dirty="0" smtClean="0">
                <a:latin typeface="Palatino Linotype" pitchFamily="18" charset="0"/>
              </a:rPr>
              <a:t>as the collected species</a:t>
            </a:r>
          </a:p>
        </p:txBody>
      </p:sp>
      <p:sp>
        <p:nvSpPr>
          <p:cNvPr id="12" name="AutoShape 2" descr="ftp://pressartwork.fitchburgstate.edu/Seals/Seal-lg_FSU_RGB_GOLD_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ftp://pressartwork.fitchburgstate.edu/Seals/Seal-lg_FSU_RGB_GOLD_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tp://pressartwork.fitchburgstate.edu/Seals/Seal-lg_FSU_RGB_GOLD_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525000" y="17085707"/>
            <a:ext cx="12954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Palatino Linotype" pitchFamily="18" charset="0"/>
              </a:rPr>
              <a:t>Methods:  Plant Survey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A non-exhaustive plant survey was done along a transect on the Blue Blaze hiking trail around the perimeter of the sloped woodland and boreal swamp of Fern Glen.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Angiosperms, conifers, grasses, ferns, and mosses were examined.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Taxonomic keys used: Newcomb’s Wildflower Identification guide, A Field Guide to Trees &amp; Shrubs (northeastern USA &amp; southeastern Canada edition), Grasses: An Identification Guide, and Fern Finder.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Each identification included a GPS coordinate, a close-up picture, and a list of obvious traits that matched the taxonomic key.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When there was a confident identification, plants were not collected for further analysis.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latin typeface="Palatino Linotype" pitchFamily="18" charset="0"/>
              </a:rPr>
              <a:t>If the identification was not confident, specimens were collected and underwent DNA barcode analysis unless they highly resembled plants on the Massachusetts Endangered Species List.</a:t>
            </a:r>
          </a:p>
        </p:txBody>
      </p:sp>
      <p:pic>
        <p:nvPicPr>
          <p:cNvPr id="1028" name="Picture 4" descr="F:\Thesis Pictures\DSCN1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492" y="17577137"/>
            <a:ext cx="8184508" cy="6318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4258892" y="240541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Palatino Linotype" pitchFamily="18" charset="0"/>
              </a:rPr>
              <a:t>Figure 3</a:t>
            </a:r>
            <a:r>
              <a:rPr lang="en-US" sz="3000" dirty="0" smtClean="0">
                <a:latin typeface="Palatino Linotype" pitchFamily="18" charset="0"/>
              </a:rPr>
              <a:t>: Unknown grass sample identified as </a:t>
            </a:r>
            <a:r>
              <a:rPr lang="en-US" sz="3000" i="1" dirty="0" smtClean="0">
                <a:latin typeface="Palatino Linotype" pitchFamily="18" charset="0"/>
              </a:rPr>
              <a:t>B. </a:t>
            </a:r>
            <a:r>
              <a:rPr lang="en-US" sz="3000" i="1" dirty="0" err="1" smtClean="0">
                <a:latin typeface="Palatino Linotype" pitchFamily="18" charset="0"/>
              </a:rPr>
              <a:t>erectum</a:t>
            </a:r>
            <a:endParaRPr lang="en-US" sz="3000" i="1" dirty="0" smtClean="0">
              <a:latin typeface="Palatino Linotype" pitchFamily="18" charset="0"/>
            </a:endParaRPr>
          </a:p>
        </p:txBody>
      </p:sp>
      <p:pic>
        <p:nvPicPr>
          <p:cNvPr id="6" name="Picture 5" descr="Screen Shot 2014-04-03 at 3.1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691" y="17729537"/>
            <a:ext cx="10218627" cy="6172200"/>
          </a:xfrm>
          <a:prstGeom prst="rect">
            <a:avLst/>
          </a:prstGeom>
        </p:spPr>
      </p:pic>
      <p:pic>
        <p:nvPicPr>
          <p:cNvPr id="3" name="Picture 2" descr="Screen Shot 2014-04-03 at 8.57.3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/>
          <a:stretch/>
        </p:blipFill>
        <p:spPr>
          <a:xfrm>
            <a:off x="6858000" y="30698720"/>
            <a:ext cx="1524000" cy="161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4400" y="3093720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latino Linotype"/>
                <a:cs typeface="Palatino Linotype"/>
              </a:rPr>
              <a:t>This research was funded by Fitchburg State University Innovation, Special Projects, and Ruth Butler Grants.</a:t>
            </a:r>
            <a:endParaRPr lang="en-US" sz="3200" dirty="0">
              <a:latin typeface="Palatino Linotype"/>
              <a:cs typeface="Palatino Linotype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8323"/>
            <a:ext cx="4114800" cy="4084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9241</TotalTime>
  <Words>1209</Words>
  <Application>Microsoft Macintosh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Palatino Linotype</vt:lpstr>
      <vt:lpstr>Times New Roman</vt:lpstr>
      <vt:lpstr>Wingdings</vt:lpstr>
      <vt:lpstr>Arial</vt:lpstr>
      <vt:lpstr>Office Theme</vt:lpstr>
      <vt:lpstr>The Use of DNA Barcoding in Conducting a Plant Survey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Microsoft Office User</cp:lastModifiedBy>
  <cp:revision>170</cp:revision>
  <dcterms:created xsi:type="dcterms:W3CDTF">2012-04-11T00:48:21Z</dcterms:created>
  <dcterms:modified xsi:type="dcterms:W3CDTF">2017-03-13T17:23:25Z</dcterms:modified>
</cp:coreProperties>
</file>