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67" r:id="rId3"/>
    <p:sldId id="268" r:id="rId4"/>
    <p:sldId id="257" r:id="rId5"/>
    <p:sldId id="258" r:id="rId6"/>
    <p:sldId id="259" r:id="rId7"/>
    <p:sldId id="261" r:id="rId8"/>
    <p:sldId id="262"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75" autoAdjust="0"/>
    <p:restoredTop sz="78796"/>
  </p:normalViewPr>
  <p:slideViewPr>
    <p:cSldViewPr snapToGrid="0">
      <p:cViewPr varScale="1">
        <p:scale>
          <a:sx n="54" d="100"/>
          <a:sy n="54" d="100"/>
        </p:scale>
        <p:origin x="170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48D057-F6D9-6248-991C-486C8B6EA1C3}" type="datetimeFigureOut">
              <a:rPr lang="en-US" smtClean="0"/>
              <a:t>8/29/2019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378120-F5EA-A247-A53A-70B268018AC4}" type="slidenum">
              <a:rPr lang="en-US" smtClean="0"/>
              <a:t>‹#›</a:t>
            </a:fld>
            <a:endParaRPr lang="en-US"/>
          </a:p>
        </p:txBody>
      </p:sp>
    </p:spTree>
    <p:extLst>
      <p:ext uri="{BB962C8B-B14F-4D97-AF65-F5344CB8AC3E}">
        <p14:creationId xmlns:p14="http://schemas.microsoft.com/office/powerpoint/2010/main" val="1988365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everyone who were</a:t>
            </a:r>
            <a:r>
              <a:rPr lang="en-US" baseline="0" dirty="0" smtClean="0"/>
              <a:t> willing to discuss the issue of compliance on the campus and assist in making changes over the last 3 years</a:t>
            </a:r>
            <a:endParaRPr lang="en-US" dirty="0"/>
          </a:p>
        </p:txBody>
      </p:sp>
      <p:sp>
        <p:nvSpPr>
          <p:cNvPr id="4" name="Slide Number Placeholder 3"/>
          <p:cNvSpPr>
            <a:spLocks noGrp="1"/>
          </p:cNvSpPr>
          <p:nvPr>
            <p:ph type="sldNum" sz="quarter" idx="10"/>
          </p:nvPr>
        </p:nvSpPr>
        <p:spPr/>
        <p:txBody>
          <a:bodyPr/>
          <a:lstStyle/>
          <a:p>
            <a:fld id="{D9378120-F5EA-A247-A53A-70B268018AC4}" type="slidenum">
              <a:rPr lang="en-US" smtClean="0"/>
              <a:t>1</a:t>
            </a:fld>
            <a:endParaRPr lang="en-US"/>
          </a:p>
        </p:txBody>
      </p:sp>
    </p:spTree>
    <p:extLst>
      <p:ext uri="{BB962C8B-B14F-4D97-AF65-F5344CB8AC3E}">
        <p14:creationId xmlns:p14="http://schemas.microsoft.com/office/powerpoint/2010/main" val="414627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the academic exercises in the classroom are moot if we model unethical behavior as faculty members.  If we do not take compliance</a:t>
            </a:r>
            <a:r>
              <a:rPr lang="en-US" baseline="0" dirty="0" smtClean="0"/>
              <a:t> seriously then we are teaching our students how to avoid the rules.  You can’t take a ”here’s the rule and this is how you get around it approach.”  It compromises the integrity of your teaching and your scholarly activity if you disregard compliance. How dare you insult my integrity?  You may not have the intent to avoid the rules but sloppiness or lack of planning may cause you to be unintentionally non-compliant.</a:t>
            </a:r>
            <a:br>
              <a:rPr lang="en-US" baseline="0" dirty="0" smtClean="0"/>
            </a:br>
            <a:endParaRPr lang="en-US" baseline="0" dirty="0" smtClean="0"/>
          </a:p>
          <a:p>
            <a:r>
              <a:rPr lang="en-US" baseline="0" dirty="0" smtClean="0"/>
              <a:t>How you behave on your own does affect others on campus.  No one has the right or is entitled to jeopardize the work of others on campus. </a:t>
            </a:r>
            <a:endParaRPr lang="en-US" dirty="0"/>
          </a:p>
        </p:txBody>
      </p:sp>
      <p:sp>
        <p:nvSpPr>
          <p:cNvPr id="4" name="Slide Number Placeholder 3"/>
          <p:cNvSpPr>
            <a:spLocks noGrp="1"/>
          </p:cNvSpPr>
          <p:nvPr>
            <p:ph type="sldNum" sz="quarter" idx="10"/>
          </p:nvPr>
        </p:nvSpPr>
        <p:spPr/>
        <p:txBody>
          <a:bodyPr/>
          <a:lstStyle/>
          <a:p>
            <a:fld id="{55D3CED2-3E15-B341-BC7D-4BE853051AEB}" type="slidenum">
              <a:rPr lang="en-US" smtClean="0"/>
              <a:t>2</a:t>
            </a:fld>
            <a:endParaRPr lang="en-US" dirty="0"/>
          </a:p>
        </p:txBody>
      </p:sp>
    </p:spTree>
    <p:extLst>
      <p:ext uri="{BB962C8B-B14F-4D97-AF65-F5344CB8AC3E}">
        <p14:creationId xmlns:p14="http://schemas.microsoft.com/office/powerpoint/2010/main" val="1620703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D3CED2-3E15-B341-BC7D-4BE853051AEB}" type="slidenum">
              <a:rPr lang="en-US" smtClean="0"/>
              <a:t>3</a:t>
            </a:fld>
            <a:endParaRPr lang="en-US" dirty="0"/>
          </a:p>
        </p:txBody>
      </p:sp>
    </p:spTree>
    <p:extLst>
      <p:ext uri="{BB962C8B-B14F-4D97-AF65-F5344CB8AC3E}">
        <p14:creationId xmlns:p14="http://schemas.microsoft.com/office/powerpoint/2010/main" val="432102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different groups have done an excellent job of building the infrastructure on this campus</a:t>
            </a:r>
            <a:r>
              <a:rPr lang="en-US" baseline="0" dirty="0" smtClean="0"/>
              <a:t> although it is a work in progress in all cases.</a:t>
            </a:r>
            <a:endParaRPr lang="en-US" dirty="0" smtClean="0"/>
          </a:p>
          <a:p>
            <a:r>
              <a:rPr lang="en-US" b="1" dirty="0" smtClean="0"/>
              <a:t>While the emphasis here is on research the reality is that each of these committees has</a:t>
            </a:r>
            <a:r>
              <a:rPr lang="en-US" b="1" baseline="0" dirty="0" smtClean="0"/>
              <a:t> jurisdiction over activities that occur both in the classroom and research.  For example, </a:t>
            </a:r>
            <a:endParaRPr lang="en-US" b="1" dirty="0" smtClean="0"/>
          </a:p>
          <a:p>
            <a:r>
              <a:rPr lang="en-US" dirty="0" smtClean="0"/>
              <a:t>Each committee is governed by a campus policy.  Membership on the committees is a mixture of faculty, staff,</a:t>
            </a:r>
            <a:r>
              <a:rPr lang="en-US" baseline="0" dirty="0" smtClean="0"/>
              <a:t> and administrators.  Very often the composition is determined by the federal guidelines.  </a:t>
            </a:r>
            <a:endParaRPr lang="en-US" dirty="0"/>
          </a:p>
        </p:txBody>
      </p:sp>
      <p:sp>
        <p:nvSpPr>
          <p:cNvPr id="4" name="Slide Number Placeholder 3"/>
          <p:cNvSpPr>
            <a:spLocks noGrp="1"/>
          </p:cNvSpPr>
          <p:nvPr>
            <p:ph type="sldNum" sz="quarter" idx="10"/>
          </p:nvPr>
        </p:nvSpPr>
        <p:spPr/>
        <p:txBody>
          <a:bodyPr/>
          <a:lstStyle/>
          <a:p>
            <a:fld id="{D9378120-F5EA-A247-A53A-70B268018AC4}" type="slidenum">
              <a:rPr lang="en-US" smtClean="0"/>
              <a:t>4</a:t>
            </a:fld>
            <a:endParaRPr lang="en-US"/>
          </a:p>
        </p:txBody>
      </p:sp>
    </p:spTree>
    <p:extLst>
      <p:ext uri="{BB962C8B-B14F-4D97-AF65-F5344CB8AC3E}">
        <p14:creationId xmlns:p14="http://schemas.microsoft.com/office/powerpoint/2010/main" val="1466683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How does it work? The</a:t>
            </a:r>
            <a:r>
              <a:rPr lang="en-US" baseline="0" dirty="0" smtClean="0"/>
              <a:t> basic process is easy.  </a:t>
            </a:r>
            <a:endParaRPr lang="en-US" dirty="0" smtClean="0"/>
          </a:p>
          <a:p>
            <a:endParaRPr lang="en-US" dirty="0"/>
          </a:p>
        </p:txBody>
      </p:sp>
      <p:sp>
        <p:nvSpPr>
          <p:cNvPr id="4" name="Slide Number Placeholder 3"/>
          <p:cNvSpPr>
            <a:spLocks noGrp="1"/>
          </p:cNvSpPr>
          <p:nvPr>
            <p:ph type="sldNum" sz="quarter" idx="10"/>
          </p:nvPr>
        </p:nvSpPr>
        <p:spPr/>
        <p:txBody>
          <a:bodyPr/>
          <a:lstStyle/>
          <a:p>
            <a:fld id="{D9378120-F5EA-A247-A53A-70B268018AC4}" type="slidenum">
              <a:rPr lang="en-US" smtClean="0"/>
              <a:t>5</a:t>
            </a:fld>
            <a:endParaRPr lang="en-US"/>
          </a:p>
        </p:txBody>
      </p:sp>
    </p:spTree>
    <p:extLst>
      <p:ext uri="{BB962C8B-B14F-4D97-AF65-F5344CB8AC3E}">
        <p14:creationId xmlns:p14="http://schemas.microsoft.com/office/powerpoint/2010/main" val="2011509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Moving forward.</a:t>
            </a:r>
            <a:r>
              <a:rPr lang="en-US" baseline="0" dirty="0" smtClean="0"/>
              <a:t>  </a:t>
            </a:r>
            <a:r>
              <a:rPr lang="en-US" dirty="0" smtClean="0"/>
              <a:t>Note the table at the</a:t>
            </a:r>
            <a:r>
              <a:rPr lang="en-US" baseline="0" dirty="0" smtClean="0"/>
              <a:t> UG research conference.  Resources exist on campus.  Center for Faculty Scholarship will hold workshops that all members of the campus community may attend.  Develop specific guidelines to assist in the preparation of the proposals, especially with the IRB.</a:t>
            </a:r>
          </a:p>
        </p:txBody>
      </p:sp>
      <p:sp>
        <p:nvSpPr>
          <p:cNvPr id="4" name="Slide Number Placeholder 3"/>
          <p:cNvSpPr>
            <a:spLocks noGrp="1"/>
          </p:cNvSpPr>
          <p:nvPr>
            <p:ph type="sldNum" sz="quarter" idx="10"/>
          </p:nvPr>
        </p:nvSpPr>
        <p:spPr/>
        <p:txBody>
          <a:bodyPr/>
          <a:lstStyle/>
          <a:p>
            <a:fld id="{D9378120-F5EA-A247-A53A-70B268018AC4}" type="slidenum">
              <a:rPr lang="en-US" smtClean="0"/>
              <a:t>6</a:t>
            </a:fld>
            <a:endParaRPr lang="en-US"/>
          </a:p>
        </p:txBody>
      </p:sp>
    </p:spTree>
    <p:extLst>
      <p:ext uri="{BB962C8B-B14F-4D97-AF65-F5344CB8AC3E}">
        <p14:creationId xmlns:p14="http://schemas.microsoft.com/office/powerpoint/2010/main" val="36156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378120-F5EA-A247-A53A-70B268018AC4}" type="slidenum">
              <a:rPr lang="en-US" smtClean="0"/>
              <a:t>7</a:t>
            </a:fld>
            <a:endParaRPr lang="en-US"/>
          </a:p>
        </p:txBody>
      </p:sp>
    </p:spTree>
    <p:extLst>
      <p:ext uri="{BB962C8B-B14F-4D97-AF65-F5344CB8AC3E}">
        <p14:creationId xmlns:p14="http://schemas.microsoft.com/office/powerpoint/2010/main" val="1654655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you know which training to complete?</a:t>
            </a:r>
            <a:endParaRPr lang="en-US" dirty="0"/>
          </a:p>
        </p:txBody>
      </p:sp>
      <p:sp>
        <p:nvSpPr>
          <p:cNvPr id="4" name="Slide Number Placeholder 3"/>
          <p:cNvSpPr>
            <a:spLocks noGrp="1"/>
          </p:cNvSpPr>
          <p:nvPr>
            <p:ph type="sldNum" sz="quarter" idx="10"/>
          </p:nvPr>
        </p:nvSpPr>
        <p:spPr/>
        <p:txBody>
          <a:bodyPr/>
          <a:lstStyle/>
          <a:p>
            <a:fld id="{D9378120-F5EA-A247-A53A-70B268018AC4}" type="slidenum">
              <a:rPr lang="en-US" smtClean="0"/>
              <a:t>8</a:t>
            </a:fld>
            <a:endParaRPr lang="en-US"/>
          </a:p>
        </p:txBody>
      </p:sp>
    </p:spTree>
    <p:extLst>
      <p:ext uri="{BB962C8B-B14F-4D97-AF65-F5344CB8AC3E}">
        <p14:creationId xmlns:p14="http://schemas.microsoft.com/office/powerpoint/2010/main" val="341821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Corny, better safe that sorry</a:t>
            </a:r>
            <a:endParaRPr lang="en-US" dirty="0"/>
          </a:p>
        </p:txBody>
      </p:sp>
      <p:sp>
        <p:nvSpPr>
          <p:cNvPr id="4" name="Slide Number Placeholder 3"/>
          <p:cNvSpPr>
            <a:spLocks noGrp="1"/>
          </p:cNvSpPr>
          <p:nvPr>
            <p:ph type="sldNum" sz="quarter" idx="10"/>
          </p:nvPr>
        </p:nvSpPr>
        <p:spPr/>
        <p:txBody>
          <a:bodyPr/>
          <a:lstStyle/>
          <a:p>
            <a:fld id="{D9378120-F5EA-A247-A53A-70B268018AC4}" type="slidenum">
              <a:rPr lang="en-US" smtClean="0"/>
              <a:t>9</a:t>
            </a:fld>
            <a:endParaRPr lang="en-US"/>
          </a:p>
        </p:txBody>
      </p:sp>
    </p:spTree>
    <p:extLst>
      <p:ext uri="{BB962C8B-B14F-4D97-AF65-F5344CB8AC3E}">
        <p14:creationId xmlns:p14="http://schemas.microsoft.com/office/powerpoint/2010/main" val="815345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08033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536275-0F33-4019-865C-69E76438C41F}"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3A508-28F1-43C8-94AF-D474A12E8D54}" type="slidenum">
              <a:rPr lang="en-US" smtClean="0"/>
              <a:t>‹#›</a:t>
            </a:fld>
            <a:endParaRPr lang="en-US"/>
          </a:p>
        </p:txBody>
      </p:sp>
    </p:spTree>
    <p:extLst>
      <p:ext uri="{BB962C8B-B14F-4D97-AF65-F5344CB8AC3E}">
        <p14:creationId xmlns:p14="http://schemas.microsoft.com/office/powerpoint/2010/main" val="13713178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536275-0F33-4019-865C-69E76438C41F}"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3A508-28F1-43C8-94AF-D474A12E8D54}" type="slidenum">
              <a:rPr lang="en-US" smtClean="0"/>
              <a:t>‹#›</a:t>
            </a:fld>
            <a:endParaRPr lang="en-US"/>
          </a:p>
        </p:txBody>
      </p:sp>
    </p:spTree>
    <p:extLst>
      <p:ext uri="{BB962C8B-B14F-4D97-AF65-F5344CB8AC3E}">
        <p14:creationId xmlns:p14="http://schemas.microsoft.com/office/powerpoint/2010/main" val="12244664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E2B72B-BE29-A44B-A7B1-2E1A0836138C}"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34D7BE-5C98-4D41-9BBB-09D89A13A04D}" type="slidenum">
              <a:rPr lang="en-US" smtClean="0"/>
              <a:t>‹#›</a:t>
            </a:fld>
            <a:endParaRPr lang="en-US"/>
          </a:p>
        </p:txBody>
      </p:sp>
    </p:spTree>
    <p:extLst>
      <p:ext uri="{BB962C8B-B14F-4D97-AF65-F5344CB8AC3E}">
        <p14:creationId xmlns:p14="http://schemas.microsoft.com/office/powerpoint/2010/main" val="135054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536275-0F33-4019-865C-69E76438C41F}"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3A508-28F1-43C8-94AF-D474A12E8D54}" type="slidenum">
              <a:rPr lang="en-US" smtClean="0"/>
              <a:t>‹#›</a:t>
            </a:fld>
            <a:endParaRPr lang="en-US"/>
          </a:p>
        </p:txBody>
      </p:sp>
    </p:spTree>
    <p:extLst>
      <p:ext uri="{BB962C8B-B14F-4D97-AF65-F5344CB8AC3E}">
        <p14:creationId xmlns:p14="http://schemas.microsoft.com/office/powerpoint/2010/main" val="39046515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536275-0F33-4019-865C-69E76438C41F}" type="datetimeFigureOut">
              <a:rPr lang="en-US" smtClean="0"/>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3A508-28F1-43C8-94AF-D474A12E8D54}" type="slidenum">
              <a:rPr lang="en-US" smtClean="0"/>
              <a:t>‹#›</a:t>
            </a:fld>
            <a:endParaRPr lang="en-US"/>
          </a:p>
        </p:txBody>
      </p:sp>
    </p:spTree>
    <p:extLst>
      <p:ext uri="{BB962C8B-B14F-4D97-AF65-F5344CB8AC3E}">
        <p14:creationId xmlns:p14="http://schemas.microsoft.com/office/powerpoint/2010/main" val="30661236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C536275-0F33-4019-865C-69E76438C41F}" type="datetimeFigureOut">
              <a:rPr lang="en-US" smtClean="0"/>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3A508-28F1-43C8-94AF-D474A12E8D54}" type="slidenum">
              <a:rPr lang="en-US" smtClean="0"/>
              <a:t>‹#›</a:t>
            </a:fld>
            <a:endParaRPr lang="en-US"/>
          </a:p>
        </p:txBody>
      </p:sp>
    </p:spTree>
    <p:extLst>
      <p:ext uri="{BB962C8B-B14F-4D97-AF65-F5344CB8AC3E}">
        <p14:creationId xmlns:p14="http://schemas.microsoft.com/office/powerpoint/2010/main" val="14923978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C536275-0F33-4019-865C-69E76438C41F}" type="datetimeFigureOut">
              <a:rPr lang="en-US" smtClean="0"/>
              <a:t>8/29/2019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3A508-28F1-43C8-94AF-D474A12E8D54}" type="slidenum">
              <a:rPr lang="en-US" smtClean="0"/>
              <a:t>‹#›</a:t>
            </a:fld>
            <a:endParaRPr lang="en-US"/>
          </a:p>
        </p:txBody>
      </p:sp>
    </p:spTree>
    <p:extLst>
      <p:ext uri="{BB962C8B-B14F-4D97-AF65-F5344CB8AC3E}">
        <p14:creationId xmlns:p14="http://schemas.microsoft.com/office/powerpoint/2010/main" val="32585366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C536275-0F33-4019-865C-69E76438C41F}" type="datetimeFigureOut">
              <a:rPr lang="en-US" smtClean="0"/>
              <a:t>8/29/2019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3A508-28F1-43C8-94AF-D474A12E8D54}" type="slidenum">
              <a:rPr lang="en-US" smtClean="0"/>
              <a:t>‹#›</a:t>
            </a:fld>
            <a:endParaRPr lang="en-US"/>
          </a:p>
        </p:txBody>
      </p:sp>
    </p:spTree>
    <p:extLst>
      <p:ext uri="{BB962C8B-B14F-4D97-AF65-F5344CB8AC3E}">
        <p14:creationId xmlns:p14="http://schemas.microsoft.com/office/powerpoint/2010/main" val="42649300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536275-0F33-4019-865C-69E76438C41F}" type="datetimeFigureOut">
              <a:rPr lang="en-US" smtClean="0"/>
              <a:t>8/29/2019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3A508-28F1-43C8-94AF-D474A12E8D54}" type="slidenum">
              <a:rPr lang="en-US" smtClean="0"/>
              <a:t>‹#›</a:t>
            </a:fld>
            <a:endParaRPr lang="en-US"/>
          </a:p>
        </p:txBody>
      </p:sp>
    </p:spTree>
    <p:extLst>
      <p:ext uri="{BB962C8B-B14F-4D97-AF65-F5344CB8AC3E}">
        <p14:creationId xmlns:p14="http://schemas.microsoft.com/office/powerpoint/2010/main" val="6566776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536275-0F33-4019-865C-69E76438C41F}" type="datetimeFigureOut">
              <a:rPr lang="en-US" smtClean="0"/>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3A508-28F1-43C8-94AF-D474A12E8D54}" type="slidenum">
              <a:rPr lang="en-US" smtClean="0"/>
              <a:t>‹#›</a:t>
            </a:fld>
            <a:endParaRPr lang="en-US"/>
          </a:p>
        </p:txBody>
      </p:sp>
    </p:spTree>
    <p:extLst>
      <p:ext uri="{BB962C8B-B14F-4D97-AF65-F5344CB8AC3E}">
        <p14:creationId xmlns:p14="http://schemas.microsoft.com/office/powerpoint/2010/main" val="17485294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536275-0F33-4019-865C-69E76438C41F}" type="datetimeFigureOut">
              <a:rPr lang="en-US" smtClean="0"/>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3A508-28F1-43C8-94AF-D474A12E8D54}" type="slidenum">
              <a:rPr lang="en-US" smtClean="0"/>
              <a:t>‹#›</a:t>
            </a:fld>
            <a:endParaRPr lang="en-US"/>
          </a:p>
        </p:txBody>
      </p:sp>
    </p:spTree>
    <p:extLst>
      <p:ext uri="{BB962C8B-B14F-4D97-AF65-F5344CB8AC3E}">
        <p14:creationId xmlns:p14="http://schemas.microsoft.com/office/powerpoint/2010/main" val="11587586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536275-0F33-4019-865C-69E76438C41F}" type="datetimeFigureOut">
              <a:rPr lang="en-US" smtClean="0"/>
              <a:t>8/29/2019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3A508-28F1-43C8-94AF-D474A12E8D54}" type="slidenum">
              <a:rPr lang="en-US" smtClean="0"/>
              <a:t>‹#›</a:t>
            </a:fld>
            <a:endParaRPr lang="en-US"/>
          </a:p>
        </p:txBody>
      </p:sp>
      <p:pic>
        <p:nvPicPr>
          <p:cNvPr id="7" name="Picture 6"/>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657" y="0"/>
            <a:ext cx="9209314" cy="6858000"/>
          </a:xfrm>
          <a:prstGeom prst="rect">
            <a:avLst/>
          </a:prstGeom>
        </p:spPr>
      </p:pic>
    </p:spTree>
    <p:extLst>
      <p:ext uri="{BB962C8B-B14F-4D97-AF65-F5344CB8AC3E}">
        <p14:creationId xmlns:p14="http://schemas.microsoft.com/office/powerpoint/2010/main" val="392662327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www.fitchburgstate.edu/offices-services-directory/grant-center/human-subjects-committee/"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http://www.fitchburgstate.edu/offices-services-directory/grant-center/grants-research-animal-care-and-use/" TargetMode="External"/><Relationship Id="rId4" Type="http://schemas.openxmlformats.org/officeDocument/2006/relationships/hyperlink" Target="http://www.fitchburgstate.edu/offices-services-directory/grant-center/ibc/"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citiprogram.org/default.asp?language=english"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txBox="1">
            <a:spLocks/>
          </p:cNvSpPr>
          <p:nvPr/>
        </p:nvSpPr>
        <p:spPr>
          <a:xfrm>
            <a:off x="3194614" y="302848"/>
            <a:ext cx="5734532" cy="365125"/>
          </a:xfrm>
          <a:prstGeom prst="rect">
            <a:avLst/>
          </a:prstGeom>
        </p:spPr>
        <p:txBody>
          <a:bodyPr/>
          <a:lstStyle>
            <a:defPPr>
              <a:defRPr lang="en-US"/>
            </a:defPPr>
            <a:lvl1pPr marL="0" algn="r"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rgbClr val="4E6470"/>
                </a:solidFill>
              </a:rPr>
              <a:t> Fitchburg State Faculty Development Day| May 22, 2017</a:t>
            </a:r>
            <a:endParaRPr lang="en-US" dirty="0"/>
          </a:p>
        </p:txBody>
      </p:sp>
      <p:sp>
        <p:nvSpPr>
          <p:cNvPr id="10" name="Title 8"/>
          <p:cNvSpPr txBox="1">
            <a:spLocks/>
          </p:cNvSpPr>
          <p:nvPr/>
        </p:nvSpPr>
        <p:spPr>
          <a:xfrm>
            <a:off x="1268821" y="1944581"/>
            <a:ext cx="6597029" cy="2417408"/>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t>Responsible Conduct of Research </a:t>
            </a:r>
            <a:r>
              <a:rPr lang="en-US" sz="3200"/>
              <a:t>and </a:t>
            </a:r>
            <a:r>
              <a:rPr lang="en-US" sz="3200" smtClean="0"/>
              <a:t>Research Compliance </a:t>
            </a:r>
            <a:r>
              <a:rPr lang="en-US" sz="3200" dirty="0"/>
              <a:t>at Fitchburg State University</a:t>
            </a:r>
            <a:endParaRPr lang="en-US" sz="2400" b="1" dirty="0">
              <a:solidFill>
                <a:srgbClr val="00513D"/>
              </a:solidFill>
              <a:latin typeface="+mn-lt"/>
            </a:endParaRPr>
          </a:p>
        </p:txBody>
      </p:sp>
    </p:spTree>
    <p:extLst>
      <p:ext uri="{BB962C8B-B14F-4D97-AF65-F5344CB8AC3E}">
        <p14:creationId xmlns:p14="http://schemas.microsoft.com/office/powerpoint/2010/main" val="20301803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9122" y="1196634"/>
            <a:ext cx="6858000" cy="586978"/>
          </a:xfrm>
        </p:spPr>
        <p:txBody>
          <a:bodyPr>
            <a:normAutofit fontScale="90000"/>
          </a:bodyPr>
          <a:lstStyle/>
          <a:p>
            <a:r>
              <a:rPr lang="en-US" dirty="0" smtClean="0"/>
              <a:t>Why?</a:t>
            </a:r>
            <a:endParaRPr lang="en-US" dirty="0"/>
          </a:p>
        </p:txBody>
      </p:sp>
      <p:sp>
        <p:nvSpPr>
          <p:cNvPr id="4" name="TextBox 3"/>
          <p:cNvSpPr txBox="1"/>
          <p:nvPr/>
        </p:nvSpPr>
        <p:spPr>
          <a:xfrm>
            <a:off x="1104485" y="2011803"/>
            <a:ext cx="7347530" cy="1815882"/>
          </a:xfrm>
          <a:prstGeom prst="rect">
            <a:avLst/>
          </a:prstGeom>
          <a:noFill/>
        </p:spPr>
        <p:txBody>
          <a:bodyPr wrap="square" rtlCol="0">
            <a:spAutoFit/>
          </a:bodyPr>
          <a:lstStyle/>
          <a:p>
            <a:r>
              <a:rPr lang="en-US" sz="2800" dirty="0"/>
              <a:t>Ethical Reasoning is one of our core Liberal Arts and Sciences objectives.  We, as an institution, should consider the training of students in ethical scholarly activity a priority.</a:t>
            </a:r>
          </a:p>
        </p:txBody>
      </p:sp>
      <p:sp>
        <p:nvSpPr>
          <p:cNvPr id="6" name="TextBox 5"/>
          <p:cNvSpPr txBox="1"/>
          <p:nvPr/>
        </p:nvSpPr>
        <p:spPr>
          <a:xfrm>
            <a:off x="1139122" y="3786572"/>
            <a:ext cx="7278257" cy="954107"/>
          </a:xfrm>
          <a:prstGeom prst="rect">
            <a:avLst/>
          </a:prstGeom>
          <a:noFill/>
        </p:spPr>
        <p:txBody>
          <a:bodyPr wrap="square" rtlCol="0">
            <a:spAutoFit/>
          </a:bodyPr>
          <a:lstStyle/>
          <a:p>
            <a:r>
              <a:rPr lang="en-US" sz="2800" dirty="0"/>
              <a:t>Compliance protects students, faculty members, and staff while conducting scholarly activities.</a:t>
            </a:r>
          </a:p>
        </p:txBody>
      </p:sp>
    </p:spTree>
    <p:extLst>
      <p:ext uri="{BB962C8B-B14F-4D97-AF65-F5344CB8AC3E}">
        <p14:creationId xmlns:p14="http://schemas.microsoft.com/office/powerpoint/2010/main" val="1894461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699023"/>
            <a:ext cx="6858000" cy="586978"/>
          </a:xfrm>
        </p:spPr>
        <p:txBody>
          <a:bodyPr>
            <a:normAutofit fontScale="90000"/>
          </a:bodyPr>
          <a:lstStyle/>
          <a:p>
            <a:r>
              <a:rPr lang="en-US" smtClean="0"/>
              <a:t>Why?</a:t>
            </a:r>
            <a:endParaRPr lang="en-US" dirty="0"/>
          </a:p>
        </p:txBody>
      </p:sp>
      <p:sp>
        <p:nvSpPr>
          <p:cNvPr id="3" name="TextBox 2"/>
          <p:cNvSpPr txBox="1"/>
          <p:nvPr/>
        </p:nvSpPr>
        <p:spPr>
          <a:xfrm>
            <a:off x="759279" y="2469639"/>
            <a:ext cx="7625443" cy="2246769"/>
          </a:xfrm>
          <a:prstGeom prst="rect">
            <a:avLst/>
          </a:prstGeom>
          <a:noFill/>
        </p:spPr>
        <p:txBody>
          <a:bodyPr wrap="square" rtlCol="0">
            <a:spAutoFit/>
          </a:bodyPr>
          <a:lstStyle/>
          <a:p>
            <a:r>
              <a:rPr lang="en-US" sz="2800" dirty="0"/>
              <a:t>University scholarly activities are overseen by regulatory and compliance committees imposed by federal laws.  Non-compliance may result in severe penalties to the institution and in some instances to the individual.  </a:t>
            </a:r>
          </a:p>
        </p:txBody>
      </p:sp>
    </p:spTree>
    <p:extLst>
      <p:ext uri="{BB962C8B-B14F-4D97-AF65-F5344CB8AC3E}">
        <p14:creationId xmlns:p14="http://schemas.microsoft.com/office/powerpoint/2010/main" val="482624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txBox="1">
            <a:spLocks/>
          </p:cNvSpPr>
          <p:nvPr/>
        </p:nvSpPr>
        <p:spPr>
          <a:xfrm>
            <a:off x="3194614" y="302848"/>
            <a:ext cx="5734532" cy="365125"/>
          </a:xfrm>
          <a:prstGeom prst="rect">
            <a:avLst/>
          </a:prstGeom>
        </p:spPr>
        <p:txBody>
          <a:bodyPr/>
          <a:lstStyle>
            <a:defPPr>
              <a:defRPr lang="en-US"/>
            </a:defPPr>
            <a:lvl1pPr marL="0" algn="r"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rgbClr val="4E6470"/>
                </a:solidFill>
              </a:rPr>
              <a:t> Fitchburg State Faculty Development Day</a:t>
            </a:r>
            <a:r>
              <a:rPr lang="en-US" smtClean="0">
                <a:solidFill>
                  <a:srgbClr val="4E6470"/>
                </a:solidFill>
              </a:rPr>
              <a:t>| May 22, 2017</a:t>
            </a:r>
            <a:endParaRPr lang="en-US" dirty="0"/>
          </a:p>
        </p:txBody>
      </p:sp>
      <p:sp>
        <p:nvSpPr>
          <p:cNvPr id="10" name="Title 8"/>
          <p:cNvSpPr txBox="1">
            <a:spLocks/>
          </p:cNvSpPr>
          <p:nvPr/>
        </p:nvSpPr>
        <p:spPr>
          <a:xfrm>
            <a:off x="1622523" y="1421063"/>
            <a:ext cx="7199930" cy="1011591"/>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mn-lt"/>
              </a:rPr>
              <a:t>Compliance Committees on the Fitchburg State Campus</a:t>
            </a:r>
            <a:endParaRPr lang="en-US" sz="2400" b="1" dirty="0">
              <a:solidFill>
                <a:srgbClr val="00513D"/>
              </a:solidFill>
              <a:latin typeface="+mn-lt"/>
            </a:endParaRPr>
          </a:p>
        </p:txBody>
      </p:sp>
      <p:sp>
        <p:nvSpPr>
          <p:cNvPr id="11" name="Subtitle 9"/>
          <p:cNvSpPr txBox="1">
            <a:spLocks/>
          </p:cNvSpPr>
          <p:nvPr/>
        </p:nvSpPr>
        <p:spPr>
          <a:xfrm>
            <a:off x="1178026" y="2613523"/>
            <a:ext cx="7821458" cy="28326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Institutional Review Board (Human Subjects) </a:t>
            </a:r>
            <a:r>
              <a:rPr lang="en-US" sz="2000" dirty="0">
                <a:hlinkClick r:id="rId3"/>
              </a:rPr>
              <a:t>http://www.fitchburgstate.edu/offices-services-directory/grant-center/human-subjects-committee/</a:t>
            </a:r>
            <a:endParaRPr lang="en-US" sz="2000" dirty="0"/>
          </a:p>
          <a:p>
            <a:r>
              <a:rPr lang="en-US" sz="2000" dirty="0"/>
              <a:t>Institutional Biosafety Committee (IBC) </a:t>
            </a:r>
            <a:r>
              <a:rPr lang="en-US" sz="2000" dirty="0">
                <a:hlinkClick r:id="rId4"/>
              </a:rPr>
              <a:t>http://www.fitchburgstate.edu/offices-services-directory/grant-center/ibc/</a:t>
            </a:r>
            <a:endParaRPr lang="en-US" sz="2000" dirty="0"/>
          </a:p>
          <a:p>
            <a:r>
              <a:rPr lang="en-US" sz="2000" dirty="0"/>
              <a:t>Institutional Animal Care and Use Committee (IACUC) </a:t>
            </a:r>
            <a:r>
              <a:rPr lang="en-US" sz="2000" dirty="0">
                <a:hlinkClick r:id="rId5"/>
              </a:rPr>
              <a:t>http://www.fitchburgstate.edu/offices-services-directory/grant-center/grants-research-animal-care-and-use/</a:t>
            </a:r>
            <a:endParaRPr lang="en-US" sz="2000" dirty="0"/>
          </a:p>
        </p:txBody>
      </p:sp>
    </p:spTree>
    <p:extLst>
      <p:ext uri="{BB962C8B-B14F-4D97-AF65-F5344CB8AC3E}">
        <p14:creationId xmlns:p14="http://schemas.microsoft.com/office/powerpoint/2010/main" val="8591981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txBox="1">
            <a:spLocks/>
          </p:cNvSpPr>
          <p:nvPr/>
        </p:nvSpPr>
        <p:spPr>
          <a:xfrm>
            <a:off x="3194614" y="302848"/>
            <a:ext cx="5734532" cy="365125"/>
          </a:xfrm>
          <a:prstGeom prst="rect">
            <a:avLst/>
          </a:prstGeom>
        </p:spPr>
        <p:txBody>
          <a:bodyPr/>
          <a:lstStyle>
            <a:defPPr>
              <a:defRPr lang="en-US"/>
            </a:defPPr>
            <a:lvl1pPr marL="0" algn="r"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rgbClr val="4E6470"/>
                </a:solidFill>
              </a:rPr>
              <a:t> Fitchburg State Faculty Development Day</a:t>
            </a:r>
            <a:r>
              <a:rPr lang="en-US" smtClean="0">
                <a:solidFill>
                  <a:srgbClr val="4E6470"/>
                </a:solidFill>
              </a:rPr>
              <a:t>| May 22, 2017</a:t>
            </a:r>
            <a:endParaRPr lang="en-US" dirty="0"/>
          </a:p>
        </p:txBody>
      </p:sp>
      <p:sp>
        <p:nvSpPr>
          <p:cNvPr id="10" name="Title 8"/>
          <p:cNvSpPr txBox="1">
            <a:spLocks/>
          </p:cNvSpPr>
          <p:nvPr/>
        </p:nvSpPr>
        <p:spPr>
          <a:xfrm>
            <a:off x="2074699" y="1019128"/>
            <a:ext cx="6687464" cy="1011591"/>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mn-lt"/>
              </a:rPr>
              <a:t>Compliance on the Fitchburg State Campus</a:t>
            </a:r>
            <a:endParaRPr lang="en-US" sz="2400" b="1" dirty="0">
              <a:solidFill>
                <a:srgbClr val="00513D"/>
              </a:solidFill>
              <a:latin typeface="+mn-lt"/>
            </a:endParaRPr>
          </a:p>
        </p:txBody>
      </p:sp>
      <p:sp>
        <p:nvSpPr>
          <p:cNvPr id="11" name="Subtitle 9"/>
          <p:cNvSpPr txBox="1">
            <a:spLocks/>
          </p:cNvSpPr>
          <p:nvPr/>
        </p:nvSpPr>
        <p:spPr>
          <a:xfrm>
            <a:off x="1365663" y="2030719"/>
            <a:ext cx="7563484" cy="394805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Applications/proposals </a:t>
            </a:r>
            <a:r>
              <a:rPr lang="en-US" dirty="0"/>
              <a:t>are submitted to committee for </a:t>
            </a:r>
            <a:r>
              <a:rPr lang="en-US" dirty="0" smtClean="0"/>
              <a:t>approval</a:t>
            </a:r>
            <a:endParaRPr lang="en-US" dirty="0"/>
          </a:p>
          <a:p>
            <a:r>
              <a:rPr lang="en-US" dirty="0"/>
              <a:t>Training by researchers and students must take place prior to proposal </a:t>
            </a:r>
            <a:r>
              <a:rPr lang="en-US" dirty="0" smtClean="0"/>
              <a:t>approval</a:t>
            </a:r>
            <a:endParaRPr lang="en-US" dirty="0"/>
          </a:p>
          <a:p>
            <a:r>
              <a:rPr lang="en-US" dirty="0" smtClean="0"/>
              <a:t>Research activities </a:t>
            </a:r>
            <a:r>
              <a:rPr lang="en-US" dirty="0"/>
              <a:t>may be carried out by the faculty and/or </a:t>
            </a:r>
            <a:r>
              <a:rPr lang="en-US" dirty="0" smtClean="0"/>
              <a:t>students once approval is granted</a:t>
            </a:r>
            <a:endParaRPr lang="en-US" dirty="0"/>
          </a:p>
          <a:p>
            <a:r>
              <a:rPr lang="en-US" dirty="0"/>
              <a:t>The Dean of </a:t>
            </a:r>
            <a:r>
              <a:rPr lang="en-US" dirty="0" smtClean="0"/>
              <a:t>Health and Natural Sciences </a:t>
            </a:r>
            <a:r>
              <a:rPr lang="en-US" dirty="0"/>
              <a:t>acts as the Academic Affairs </a:t>
            </a:r>
            <a:r>
              <a:rPr lang="en-US" dirty="0" smtClean="0"/>
              <a:t>Liaison</a:t>
            </a:r>
            <a:endParaRPr lang="en-US" dirty="0"/>
          </a:p>
        </p:txBody>
      </p:sp>
    </p:spTree>
    <p:extLst>
      <p:ext uri="{BB962C8B-B14F-4D97-AF65-F5344CB8AC3E}">
        <p14:creationId xmlns:p14="http://schemas.microsoft.com/office/powerpoint/2010/main" val="8633486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txBox="1">
            <a:spLocks/>
          </p:cNvSpPr>
          <p:nvPr/>
        </p:nvSpPr>
        <p:spPr>
          <a:xfrm>
            <a:off x="3194614" y="302848"/>
            <a:ext cx="5734532" cy="365125"/>
          </a:xfrm>
          <a:prstGeom prst="rect">
            <a:avLst/>
          </a:prstGeom>
        </p:spPr>
        <p:txBody>
          <a:bodyPr/>
          <a:lstStyle>
            <a:defPPr>
              <a:defRPr lang="en-US"/>
            </a:defPPr>
            <a:lvl1pPr marL="0" algn="r"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rgbClr val="4E6470"/>
                </a:solidFill>
              </a:rPr>
              <a:t> Fitchburg State Faculty Development Day</a:t>
            </a:r>
            <a:r>
              <a:rPr lang="en-US" smtClean="0">
                <a:solidFill>
                  <a:srgbClr val="4E6470"/>
                </a:solidFill>
              </a:rPr>
              <a:t>| May 22, 2017</a:t>
            </a:r>
            <a:endParaRPr lang="en-US" dirty="0"/>
          </a:p>
        </p:txBody>
      </p:sp>
      <p:sp>
        <p:nvSpPr>
          <p:cNvPr id="11" name="Subtitle 9"/>
          <p:cNvSpPr txBox="1">
            <a:spLocks/>
          </p:cNvSpPr>
          <p:nvPr/>
        </p:nvSpPr>
        <p:spPr>
          <a:xfrm>
            <a:off x="1649483" y="1760327"/>
            <a:ext cx="7279663" cy="175260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smtClean="0"/>
              <a:t>The </a:t>
            </a:r>
            <a:r>
              <a:rPr lang="en-US" dirty="0"/>
              <a:t>goal is to build a more comprehensive approach to compliance which is aligned with </a:t>
            </a:r>
            <a:r>
              <a:rPr lang="en-US" dirty="0" smtClean="0"/>
              <a:t>an </a:t>
            </a:r>
            <a:r>
              <a:rPr lang="en-US" dirty="0"/>
              <a:t>university model of scholarship</a:t>
            </a:r>
            <a:r>
              <a:rPr lang="en-US" dirty="0" smtClean="0"/>
              <a:t>.</a:t>
            </a:r>
          </a:p>
          <a:p>
            <a:r>
              <a:rPr lang="en-US" dirty="0" smtClean="0"/>
              <a:t>Increase outreach to all members of the campus community to facilitate compliance</a:t>
            </a:r>
          </a:p>
          <a:p>
            <a:r>
              <a:rPr lang="en-US" dirty="0" smtClean="0"/>
              <a:t>Emphasize appropriate training for individuals at all levels</a:t>
            </a:r>
            <a:endParaRPr lang="en-US" dirty="0"/>
          </a:p>
        </p:txBody>
      </p:sp>
    </p:spTree>
    <p:extLst>
      <p:ext uri="{BB962C8B-B14F-4D97-AF65-F5344CB8AC3E}">
        <p14:creationId xmlns:p14="http://schemas.microsoft.com/office/powerpoint/2010/main" val="19013590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txBox="1">
            <a:spLocks/>
          </p:cNvSpPr>
          <p:nvPr/>
        </p:nvSpPr>
        <p:spPr>
          <a:xfrm>
            <a:off x="3194614" y="302848"/>
            <a:ext cx="5734532" cy="365125"/>
          </a:xfrm>
          <a:prstGeom prst="rect">
            <a:avLst/>
          </a:prstGeom>
        </p:spPr>
        <p:txBody>
          <a:bodyPr/>
          <a:lstStyle>
            <a:defPPr>
              <a:defRPr lang="en-US"/>
            </a:defPPr>
            <a:lvl1pPr marL="0" algn="r"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rgbClr val="4E6470"/>
                </a:solidFill>
              </a:rPr>
              <a:t> Fitchburg State Faculty Development Day</a:t>
            </a:r>
            <a:r>
              <a:rPr lang="en-US" smtClean="0">
                <a:solidFill>
                  <a:srgbClr val="4E6470"/>
                </a:solidFill>
              </a:rPr>
              <a:t>| May 22, 2017</a:t>
            </a:r>
            <a:endParaRPr lang="en-US" dirty="0"/>
          </a:p>
        </p:txBody>
      </p:sp>
      <p:sp>
        <p:nvSpPr>
          <p:cNvPr id="11" name="Subtitle 9"/>
          <p:cNvSpPr txBox="1">
            <a:spLocks/>
          </p:cNvSpPr>
          <p:nvPr/>
        </p:nvSpPr>
        <p:spPr>
          <a:xfrm>
            <a:off x="1540687" y="1455953"/>
            <a:ext cx="7297019" cy="39480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Fitchburg State University uses the Collaborative Institutional Training Initiative Program (</a:t>
            </a:r>
            <a:r>
              <a:rPr lang="en-US" u="sng" dirty="0">
                <a:hlinkClick r:id="rId3"/>
              </a:rPr>
              <a:t>CITI</a:t>
            </a:r>
            <a:r>
              <a:rPr lang="en-US" dirty="0"/>
              <a:t>), a division of BRANY, to satisfy the education and training requirements for research compliance.  </a:t>
            </a:r>
            <a:endParaRPr lang="en-US" dirty="0" smtClean="0"/>
          </a:p>
          <a:p>
            <a:r>
              <a:rPr lang="en-US" dirty="0" smtClean="0"/>
              <a:t>The </a:t>
            </a:r>
            <a:r>
              <a:rPr lang="en-US" dirty="0"/>
              <a:t>web-based courses are open to all faculty, staff, researchers, committee members, and students. </a:t>
            </a:r>
          </a:p>
        </p:txBody>
      </p:sp>
    </p:spTree>
    <p:extLst>
      <p:ext uri="{BB962C8B-B14F-4D97-AF65-F5344CB8AC3E}">
        <p14:creationId xmlns:p14="http://schemas.microsoft.com/office/powerpoint/2010/main" val="10191920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txBox="1">
            <a:spLocks/>
          </p:cNvSpPr>
          <p:nvPr/>
        </p:nvSpPr>
        <p:spPr>
          <a:xfrm>
            <a:off x="3194614" y="302848"/>
            <a:ext cx="5734532" cy="365125"/>
          </a:xfrm>
          <a:prstGeom prst="rect">
            <a:avLst/>
          </a:prstGeom>
        </p:spPr>
        <p:txBody>
          <a:bodyPr/>
          <a:lstStyle>
            <a:defPPr>
              <a:defRPr lang="en-US"/>
            </a:defPPr>
            <a:lvl1pPr marL="0" algn="r"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rgbClr val="4E6470"/>
                </a:solidFill>
              </a:rPr>
              <a:t> Fitchburg State Faculty Development Day</a:t>
            </a:r>
            <a:r>
              <a:rPr lang="en-US" smtClean="0">
                <a:solidFill>
                  <a:srgbClr val="4E6470"/>
                </a:solidFill>
              </a:rPr>
              <a:t>| May 22, 2017</a:t>
            </a:r>
            <a:endParaRPr lang="en-US" dirty="0"/>
          </a:p>
        </p:txBody>
      </p:sp>
      <p:sp>
        <p:nvSpPr>
          <p:cNvPr id="11" name="Subtitle 9"/>
          <p:cNvSpPr txBox="1">
            <a:spLocks/>
          </p:cNvSpPr>
          <p:nvPr/>
        </p:nvSpPr>
        <p:spPr>
          <a:xfrm>
            <a:off x="1540687" y="1756399"/>
            <a:ext cx="7297019" cy="39480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The training you are required to complete depends on your role at the university and the nature of your scholarship</a:t>
            </a:r>
          </a:p>
          <a:p>
            <a:r>
              <a:rPr lang="en-US" dirty="0" smtClean="0"/>
              <a:t>The guidelines will be available on the website for each committee, through the grants center, or through the Dean of Health and Natural Sciences.</a:t>
            </a:r>
          </a:p>
          <a:p>
            <a:endParaRPr lang="en-US" sz="2000" dirty="0" smtClean="0"/>
          </a:p>
        </p:txBody>
      </p:sp>
    </p:spTree>
    <p:extLst>
      <p:ext uri="{BB962C8B-B14F-4D97-AF65-F5344CB8AC3E}">
        <p14:creationId xmlns:p14="http://schemas.microsoft.com/office/powerpoint/2010/main" val="6506246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txBox="1">
            <a:spLocks/>
          </p:cNvSpPr>
          <p:nvPr/>
        </p:nvSpPr>
        <p:spPr>
          <a:xfrm>
            <a:off x="3194614" y="302848"/>
            <a:ext cx="5734532" cy="365125"/>
          </a:xfrm>
          <a:prstGeom prst="rect">
            <a:avLst/>
          </a:prstGeom>
        </p:spPr>
        <p:txBody>
          <a:bodyPr/>
          <a:lstStyle>
            <a:defPPr>
              <a:defRPr lang="en-US"/>
            </a:defPPr>
            <a:lvl1pPr marL="0" algn="r"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rgbClr val="4E6470"/>
                </a:solidFill>
              </a:rPr>
              <a:t> Fitchburg State Faculty Development Day</a:t>
            </a:r>
            <a:r>
              <a:rPr lang="en-US" smtClean="0">
                <a:solidFill>
                  <a:srgbClr val="4E6470"/>
                </a:solidFill>
              </a:rPr>
              <a:t>| May 22, 2017</a:t>
            </a:r>
            <a:endParaRPr lang="en-US" dirty="0"/>
          </a:p>
        </p:txBody>
      </p:sp>
      <p:sp>
        <p:nvSpPr>
          <p:cNvPr id="10" name="Title 8"/>
          <p:cNvSpPr txBox="1">
            <a:spLocks/>
          </p:cNvSpPr>
          <p:nvPr/>
        </p:nvSpPr>
        <p:spPr>
          <a:xfrm>
            <a:off x="1869712" y="1422068"/>
            <a:ext cx="5850436" cy="3489567"/>
          </a:xfrm>
          <a:prstGeom prst="rect">
            <a:avLst/>
          </a:prstGeom>
        </p:spPr>
        <p:txBody>
          <a:bodyP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600" b="1" dirty="0" smtClean="0">
                <a:solidFill>
                  <a:srgbClr val="00513D"/>
                </a:solidFill>
                <a:latin typeface="+mn-lt"/>
              </a:rPr>
              <a:t>ASK</a:t>
            </a:r>
          </a:p>
          <a:p>
            <a:pPr algn="ctr"/>
            <a:r>
              <a:rPr lang="en-US" sz="6600" b="1" dirty="0" smtClean="0">
                <a:solidFill>
                  <a:srgbClr val="00513D"/>
                </a:solidFill>
                <a:latin typeface="+mn-lt"/>
              </a:rPr>
              <a:t>Plan ahead, the process takes time</a:t>
            </a:r>
            <a:endParaRPr lang="en-US" sz="6600" b="1" dirty="0">
              <a:solidFill>
                <a:srgbClr val="00513D"/>
              </a:solidFill>
              <a:latin typeface="+mn-lt"/>
            </a:endParaRPr>
          </a:p>
        </p:txBody>
      </p:sp>
    </p:spTree>
    <p:extLst>
      <p:ext uri="{BB962C8B-B14F-4D97-AF65-F5344CB8AC3E}">
        <p14:creationId xmlns:p14="http://schemas.microsoft.com/office/powerpoint/2010/main" val="2446700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699</TotalTime>
  <Words>712</Words>
  <Application>Microsoft Office PowerPoint</Application>
  <PresentationFormat>On-screen Show (4:3)</PresentationFormat>
  <Paragraphs>50</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Why?</vt:lpstr>
      <vt:lpstr>Why?</vt:lpstr>
      <vt:lpstr>PowerPoint Presentation</vt:lpstr>
      <vt:lpstr>PowerPoint Presentation</vt:lpstr>
      <vt:lpstr>PowerPoint Presentation</vt:lpstr>
      <vt:lpstr>PowerPoint Presentation</vt:lpstr>
      <vt:lpstr>PowerPoint Presentation</vt:lpstr>
      <vt:lpstr>PowerPoint Presentation</vt:lpstr>
    </vt:vector>
  </TitlesOfParts>
  <Company>Fitchburg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Boudreau</dc:creator>
  <cp:lastModifiedBy>Eric Budd</cp:lastModifiedBy>
  <cp:revision>27</cp:revision>
  <cp:lastPrinted>2017-05-18T17:11:30Z</cp:lastPrinted>
  <dcterms:created xsi:type="dcterms:W3CDTF">2015-10-28T14:55:06Z</dcterms:created>
  <dcterms:modified xsi:type="dcterms:W3CDTF">2019-08-29T14:57:08Z</dcterms:modified>
</cp:coreProperties>
</file>