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69" d="100"/>
          <a:sy n="69" d="100"/>
        </p:scale>
        <p:origin x="44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3988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6192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03469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3356149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1540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50733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502407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742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653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0319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782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8029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23072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8833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2102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7281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6114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8/29/2019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0608425"/>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Does my Research need IRB Review?</a:t>
            </a:r>
            <a:endParaRPr lang="en-US" dirty="0"/>
          </a:p>
        </p:txBody>
      </p:sp>
      <p:sp>
        <p:nvSpPr>
          <p:cNvPr id="3" name="Subtitle 2"/>
          <p:cNvSpPr>
            <a:spLocks noGrp="1"/>
          </p:cNvSpPr>
          <p:nvPr>
            <p:ph type="subTitle" idx="1"/>
          </p:nvPr>
        </p:nvSpPr>
        <p:spPr/>
        <p:txBody>
          <a:bodyPr>
            <a:normAutofit/>
          </a:bodyPr>
          <a:lstStyle/>
          <a:p>
            <a:r>
              <a:rPr lang="en-US" dirty="0" smtClean="0"/>
              <a:t>Thomas Schilling 							based on guidelines of </a:t>
            </a:r>
            <a:r>
              <a:rPr lang="en-US" dirty="0"/>
              <a:t>Fitchburg State </a:t>
            </a:r>
            <a:r>
              <a:rPr lang="en-US" dirty="0" smtClean="0"/>
              <a:t>university					OHRP</a:t>
            </a:r>
          </a:p>
        </p:txBody>
      </p:sp>
    </p:spTree>
    <p:extLst>
      <p:ext uri="{BB962C8B-B14F-4D97-AF65-F5344CB8AC3E}">
        <p14:creationId xmlns:p14="http://schemas.microsoft.com/office/powerpoint/2010/main" val="3215995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Associated Terms and Concepts</a:t>
            </a:r>
            <a:endParaRPr lang="en-US" dirty="0"/>
          </a:p>
        </p:txBody>
      </p:sp>
      <p:sp>
        <p:nvSpPr>
          <p:cNvPr id="3" name="Content Placeholder 2"/>
          <p:cNvSpPr>
            <a:spLocks noGrp="1"/>
          </p:cNvSpPr>
          <p:nvPr>
            <p:ph idx="1"/>
          </p:nvPr>
        </p:nvSpPr>
        <p:spPr/>
        <p:txBody>
          <a:bodyPr/>
          <a:lstStyle/>
          <a:p>
            <a:r>
              <a:rPr lang="en-US" dirty="0" smtClean="0"/>
              <a:t>Intervention: includes physical procedures by which information or </a:t>
            </a:r>
            <a:r>
              <a:rPr lang="en-US" dirty="0" err="1" smtClean="0"/>
              <a:t>biospecimens</a:t>
            </a:r>
            <a:r>
              <a:rPr lang="en-US" dirty="0" smtClean="0"/>
              <a:t> are gathered and manipulations of the subject or subject’s environment for research purposes</a:t>
            </a:r>
          </a:p>
          <a:p>
            <a:r>
              <a:rPr lang="en-US" dirty="0" smtClean="0"/>
              <a:t>Interaction: includes communication or interpersonal contact between investigator and subject</a:t>
            </a:r>
          </a:p>
          <a:p>
            <a:r>
              <a:rPr lang="en-US" dirty="0" smtClean="0"/>
              <a:t>Identifiable </a:t>
            </a:r>
            <a:r>
              <a:rPr lang="en-US" dirty="0" err="1" smtClean="0"/>
              <a:t>biospecimens</a:t>
            </a:r>
            <a:r>
              <a:rPr lang="en-US" dirty="0" smtClean="0"/>
              <a:t> or private information: </a:t>
            </a:r>
            <a:r>
              <a:rPr lang="en-US" dirty="0" err="1" smtClean="0"/>
              <a:t>biospecimens</a:t>
            </a:r>
            <a:r>
              <a:rPr lang="en-US" dirty="0" smtClean="0"/>
              <a:t> or private information for which the identity of subject is or may readily be ascertained by the investigators or associated with the information</a:t>
            </a:r>
            <a:endParaRPr lang="en-US" dirty="0"/>
          </a:p>
        </p:txBody>
      </p:sp>
    </p:spTree>
    <p:extLst>
      <p:ext uri="{BB962C8B-B14F-4D97-AF65-F5344CB8AC3E}">
        <p14:creationId xmlns:p14="http://schemas.microsoft.com/office/powerpoint/2010/main" val="678933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Concept of </a:t>
            </a:r>
            <a:r>
              <a:rPr lang="en-US" dirty="0" err="1" smtClean="0"/>
              <a:t>Identifiability</a:t>
            </a:r>
            <a:endParaRPr lang="en-US" dirty="0"/>
          </a:p>
        </p:txBody>
      </p:sp>
      <p:sp>
        <p:nvSpPr>
          <p:cNvPr id="3" name="Content Placeholder 2"/>
          <p:cNvSpPr>
            <a:spLocks noGrp="1"/>
          </p:cNvSpPr>
          <p:nvPr>
            <p:ph idx="1"/>
          </p:nvPr>
        </p:nvSpPr>
        <p:spPr/>
        <p:txBody>
          <a:bodyPr/>
          <a:lstStyle/>
          <a:p>
            <a:r>
              <a:rPr lang="en-US" sz="2800" dirty="0" smtClean="0"/>
              <a:t>Identifiable: the identity of the subject is or may readily be ascertained by the investigators or associated with the materials</a:t>
            </a:r>
          </a:p>
          <a:p>
            <a:endParaRPr lang="en-US" dirty="0"/>
          </a:p>
        </p:txBody>
      </p:sp>
    </p:spTree>
    <p:extLst>
      <p:ext uri="{BB962C8B-B14F-4D97-AF65-F5344CB8AC3E}">
        <p14:creationId xmlns:p14="http://schemas.microsoft.com/office/powerpoint/2010/main" val="2802227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 Research</a:t>
            </a:r>
            <a:endParaRPr lang="en-US" dirty="0"/>
          </a:p>
        </p:txBody>
      </p:sp>
      <p:sp>
        <p:nvSpPr>
          <p:cNvPr id="3" name="Content Placeholder 2"/>
          <p:cNvSpPr>
            <a:spLocks noGrp="1"/>
          </p:cNvSpPr>
          <p:nvPr>
            <p:ph idx="1"/>
          </p:nvPr>
        </p:nvSpPr>
        <p:spPr/>
        <p:txBody>
          <a:bodyPr/>
          <a:lstStyle/>
          <a:p>
            <a:pPr marL="0" indent="0">
              <a:buNone/>
            </a:pPr>
            <a:r>
              <a:rPr lang="en-US" dirty="0" smtClean="0"/>
              <a:t>ALL EXEMPT RESEARCH NEEDS TO BE DECLARED “EXEMPT” BY IRB</a:t>
            </a:r>
          </a:p>
          <a:p>
            <a:pPr marL="0" indent="0">
              <a:buNone/>
            </a:pPr>
            <a:endParaRPr lang="en-US" dirty="0" smtClean="0"/>
          </a:p>
          <a:p>
            <a:r>
              <a:rPr lang="en-US" dirty="0" smtClean="0"/>
              <a:t>Educational Practices</a:t>
            </a:r>
          </a:p>
          <a:p>
            <a:r>
              <a:rPr lang="en-US" dirty="0" smtClean="0"/>
              <a:t>Educational tests, surveys, interviews, observation of public behavior</a:t>
            </a:r>
          </a:p>
          <a:p>
            <a:r>
              <a:rPr lang="en-US" dirty="0" smtClean="0"/>
              <a:t>Research on public officials</a:t>
            </a:r>
          </a:p>
          <a:p>
            <a:r>
              <a:rPr lang="en-US" dirty="0" smtClean="0"/>
              <a:t>Research on existing data</a:t>
            </a:r>
          </a:p>
          <a:p>
            <a:r>
              <a:rPr lang="en-US" dirty="0" smtClean="0"/>
              <a:t>Research on public benefits</a:t>
            </a:r>
          </a:p>
          <a:p>
            <a:r>
              <a:rPr lang="en-US" dirty="0" smtClean="0"/>
              <a:t>Taste and food evaluations </a:t>
            </a:r>
            <a:endParaRPr lang="en-US" dirty="0"/>
          </a:p>
        </p:txBody>
      </p:sp>
    </p:spTree>
    <p:extLst>
      <p:ext uri="{BB962C8B-B14F-4D97-AF65-F5344CB8AC3E}">
        <p14:creationId xmlns:p14="http://schemas.microsoft.com/office/powerpoint/2010/main" val="2672399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#2</a:t>
            </a:r>
            <a:endParaRPr lang="en-US" dirty="0"/>
          </a:p>
        </p:txBody>
      </p:sp>
      <p:sp>
        <p:nvSpPr>
          <p:cNvPr id="3" name="Content Placeholder 2"/>
          <p:cNvSpPr>
            <a:spLocks noGrp="1"/>
          </p:cNvSpPr>
          <p:nvPr>
            <p:ph idx="1"/>
          </p:nvPr>
        </p:nvSpPr>
        <p:spPr/>
        <p:txBody>
          <a:bodyPr>
            <a:normAutofit lnSpcReduction="10000"/>
          </a:bodyPr>
          <a:lstStyle/>
          <a:p>
            <a:r>
              <a:rPr lang="en-US" dirty="0" smtClean="0"/>
              <a:t>Research that only includes interactions, not interventions, involving educational tests, surveys, interviews, and observations of public behavior, </a:t>
            </a:r>
            <a:r>
              <a:rPr lang="en-US" dirty="0" err="1" smtClean="0"/>
              <a:t>iff</a:t>
            </a:r>
            <a:r>
              <a:rPr lang="en-US" dirty="0" smtClean="0"/>
              <a:t>:</a:t>
            </a:r>
          </a:p>
          <a:p>
            <a:r>
              <a:rPr lang="en-US" dirty="0" smtClean="0"/>
              <a:t>Information recorded cannot be readily linked back to subjects</a:t>
            </a:r>
          </a:p>
          <a:p>
            <a:pPr marL="0" indent="0">
              <a:buNone/>
            </a:pPr>
            <a:r>
              <a:rPr lang="en-US" dirty="0" smtClean="0"/>
              <a:t>Or</a:t>
            </a:r>
          </a:p>
          <a:p>
            <a:pPr marL="0" indent="0">
              <a:buNone/>
            </a:pPr>
            <a:endParaRPr lang="en-US" dirty="0" smtClean="0"/>
          </a:p>
          <a:p>
            <a:pPr marL="0" indent="0">
              <a:buNone/>
            </a:pPr>
            <a:r>
              <a:rPr lang="en-US" dirty="0" smtClean="0"/>
              <a:t>Any information disclosure would not place subjects at risk of harm</a:t>
            </a:r>
          </a:p>
          <a:p>
            <a:pPr marL="0" indent="0">
              <a:buNone/>
            </a:pPr>
            <a:endParaRPr lang="en-US" dirty="0"/>
          </a:p>
          <a:p>
            <a:pPr marL="0" indent="0">
              <a:buNone/>
            </a:pPr>
            <a:r>
              <a:rPr lang="en-US" dirty="0" smtClean="0"/>
              <a:t>Or</a:t>
            </a:r>
          </a:p>
          <a:p>
            <a:pPr marL="0" indent="0">
              <a:buNone/>
            </a:pPr>
            <a:r>
              <a:rPr lang="en-US" dirty="0" smtClean="0"/>
              <a:t>Identifiable information recorded, with Limited IRB review for privacy and confidentiality protection under _.111(a)(7)</a:t>
            </a:r>
            <a:endParaRPr lang="en-US" dirty="0"/>
          </a:p>
        </p:txBody>
      </p:sp>
    </p:spTree>
    <p:extLst>
      <p:ext uri="{BB962C8B-B14F-4D97-AF65-F5344CB8AC3E}">
        <p14:creationId xmlns:p14="http://schemas.microsoft.com/office/powerpoint/2010/main" val="2756176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#3</a:t>
            </a:r>
            <a:endParaRPr lang="en-US" dirty="0"/>
          </a:p>
        </p:txBody>
      </p:sp>
      <p:sp>
        <p:nvSpPr>
          <p:cNvPr id="3" name="Content Placeholder 2"/>
          <p:cNvSpPr>
            <a:spLocks noGrp="1"/>
          </p:cNvSpPr>
          <p:nvPr>
            <p:ph idx="1"/>
          </p:nvPr>
        </p:nvSpPr>
        <p:spPr/>
        <p:txBody>
          <a:bodyPr>
            <a:normAutofit/>
          </a:bodyPr>
          <a:lstStyle/>
          <a:p>
            <a:r>
              <a:rPr lang="en-US" sz="2400" dirty="0" smtClean="0"/>
              <a:t>Research involving benign behavior interventions with adults who prospectively agree, when information collection is limited to verbal or written responses (including data entry) or audiovisual recording, and:</a:t>
            </a:r>
          </a:p>
          <a:p>
            <a:r>
              <a:rPr lang="en-US" sz="2400" dirty="0" smtClean="0"/>
              <a:t>Information cannot be readily linked back to subjects or</a:t>
            </a:r>
          </a:p>
          <a:p>
            <a:r>
              <a:rPr lang="en-US" sz="2400" dirty="0" smtClean="0"/>
              <a:t>Any information disclosure would not place subjects at risk of harm, or</a:t>
            </a:r>
          </a:p>
          <a:p>
            <a:r>
              <a:rPr lang="en-US" sz="2400" dirty="0" smtClean="0"/>
              <a:t>Identifiable information recorded, with limited IRB review for privacy and confidentiality protection </a:t>
            </a:r>
            <a:r>
              <a:rPr lang="en-US" sz="2400" dirty="0"/>
              <a:t>u</a:t>
            </a:r>
            <a:r>
              <a:rPr lang="en-US" sz="2400" dirty="0" smtClean="0"/>
              <a:t>nder _ 111(a)(7)</a:t>
            </a:r>
            <a:endParaRPr lang="en-US" sz="2400" dirty="0"/>
          </a:p>
        </p:txBody>
      </p:sp>
    </p:spTree>
    <p:extLst>
      <p:ext uri="{BB962C8B-B14F-4D97-AF65-F5344CB8AC3E}">
        <p14:creationId xmlns:p14="http://schemas.microsoft.com/office/powerpoint/2010/main" val="494979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#3 (cont.)</a:t>
            </a:r>
            <a:endParaRPr lang="en-US" dirty="0"/>
          </a:p>
        </p:txBody>
      </p:sp>
      <p:sp>
        <p:nvSpPr>
          <p:cNvPr id="3" name="Content Placeholder 2"/>
          <p:cNvSpPr>
            <a:spLocks noGrp="1"/>
          </p:cNvSpPr>
          <p:nvPr>
            <p:ph idx="1"/>
          </p:nvPr>
        </p:nvSpPr>
        <p:spPr/>
        <p:txBody>
          <a:bodyPr/>
          <a:lstStyle/>
          <a:p>
            <a:r>
              <a:rPr lang="en-US" sz="2400" dirty="0" smtClean="0"/>
              <a:t>“Benign behavior interventions”</a:t>
            </a:r>
          </a:p>
          <a:p>
            <a:r>
              <a:rPr lang="en-US" sz="2400" dirty="0" smtClean="0"/>
              <a:t>These are brief in duration, harmless, painless, not physically invasive, not likely to have significant adverse lasting impact of the subjects, and investigator has no reason to think the subjects will find the interventions offensive or embarrassing.</a:t>
            </a:r>
          </a:p>
          <a:p>
            <a:endParaRPr lang="en-US" dirty="0"/>
          </a:p>
        </p:txBody>
      </p:sp>
    </p:spTree>
    <p:extLst>
      <p:ext uri="{BB962C8B-B14F-4D97-AF65-F5344CB8AC3E}">
        <p14:creationId xmlns:p14="http://schemas.microsoft.com/office/powerpoint/2010/main" val="972676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Limited IRB Review for Exemptions 2 &amp; 3</a:t>
            </a:r>
            <a:endParaRPr lang="en-US" dirty="0"/>
          </a:p>
        </p:txBody>
      </p:sp>
      <p:sp>
        <p:nvSpPr>
          <p:cNvPr id="3" name="Content Placeholder 2"/>
          <p:cNvSpPr>
            <a:spLocks noGrp="1"/>
          </p:cNvSpPr>
          <p:nvPr>
            <p:ph idx="1"/>
          </p:nvPr>
        </p:nvSpPr>
        <p:spPr/>
        <p:txBody>
          <a:bodyPr/>
          <a:lstStyle/>
          <a:p>
            <a:r>
              <a:rPr lang="en-US" dirty="0" smtClean="0"/>
              <a:t>Required for new provisions: exemptions 2(iii) and 3(</a:t>
            </a:r>
            <a:r>
              <a:rPr lang="en-US" dirty="0" err="1" smtClean="0"/>
              <a:t>i</a:t>
            </a:r>
            <a:r>
              <a:rPr lang="en-US" dirty="0" smtClean="0"/>
              <a:t>)(C), if data collected is identifiable and sensitive</a:t>
            </a:r>
          </a:p>
          <a:p>
            <a:r>
              <a:rPr lang="en-US" dirty="0" smtClean="0"/>
              <a:t>IRB review is limited to privacy and confidentiality protection under _.111(a)(7)</a:t>
            </a:r>
          </a:p>
          <a:p>
            <a:r>
              <a:rPr lang="en-US" dirty="0" smtClean="0"/>
              <a:t>Expedited review can be used</a:t>
            </a:r>
          </a:p>
          <a:p>
            <a:r>
              <a:rPr lang="en-US" dirty="0" smtClean="0"/>
              <a:t>One time only, no continuing review required</a:t>
            </a:r>
            <a:endParaRPr lang="en-US" dirty="0"/>
          </a:p>
        </p:txBody>
      </p:sp>
    </p:spTree>
    <p:extLst>
      <p:ext uri="{BB962C8B-B14F-4D97-AF65-F5344CB8AC3E}">
        <p14:creationId xmlns:p14="http://schemas.microsoft.com/office/powerpoint/2010/main" val="3932068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5: Expanded</a:t>
            </a:r>
            <a:endParaRPr lang="en-US" dirty="0"/>
          </a:p>
        </p:txBody>
      </p:sp>
      <p:sp>
        <p:nvSpPr>
          <p:cNvPr id="3" name="Content Placeholder 2"/>
          <p:cNvSpPr>
            <a:spLocks noGrp="1"/>
          </p:cNvSpPr>
          <p:nvPr>
            <p:ph idx="1"/>
          </p:nvPr>
        </p:nvSpPr>
        <p:spPr/>
        <p:txBody>
          <a:bodyPr/>
          <a:lstStyle/>
          <a:p>
            <a:r>
              <a:rPr lang="en-US" dirty="0" smtClean="0"/>
              <a:t>Public benefit and service programs research and demonstration projects:</a:t>
            </a:r>
          </a:p>
          <a:p>
            <a:r>
              <a:rPr lang="en-US" dirty="0" smtClean="0"/>
              <a:t>Expanded to apply to such federally supported research, no longer limited to federally conducted research</a:t>
            </a:r>
          </a:p>
          <a:p>
            <a:r>
              <a:rPr lang="en-US" dirty="0" smtClean="0"/>
              <a:t>Added requirement that Federal agency publish a list of projects covered by this exemption prior to commencing the research</a:t>
            </a:r>
            <a:endParaRPr lang="en-US" dirty="0"/>
          </a:p>
        </p:txBody>
      </p:sp>
    </p:spTree>
    <p:extLst>
      <p:ext uri="{BB962C8B-B14F-4D97-AF65-F5344CB8AC3E}">
        <p14:creationId xmlns:p14="http://schemas.microsoft.com/office/powerpoint/2010/main" val="714573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I Have a Non-Exempt Human Research Project?</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solidFill>
                  <a:schemeClr val="tx1"/>
                </a:solidFill>
              </a:rPr>
              <a:t>1. Does the project involve </a:t>
            </a:r>
            <a:r>
              <a:rPr lang="en-US" sz="2800" b="1" dirty="0" smtClean="0">
                <a:solidFill>
                  <a:schemeClr val="tx1"/>
                </a:solidFill>
              </a:rPr>
              <a:t>RESEARCH</a:t>
            </a:r>
            <a:r>
              <a:rPr lang="en-US" sz="2800" dirty="0" smtClean="0">
                <a:solidFill>
                  <a:schemeClr val="tx1"/>
                </a:solidFill>
              </a:rPr>
              <a:t>?</a:t>
            </a:r>
          </a:p>
          <a:p>
            <a:pPr marL="0" indent="0">
              <a:buNone/>
            </a:pPr>
            <a:r>
              <a:rPr lang="en-US" sz="2800" dirty="0" smtClean="0">
                <a:solidFill>
                  <a:schemeClr val="tx1"/>
                </a:solidFill>
              </a:rPr>
              <a:t>2. Does the project involve </a:t>
            </a:r>
            <a:r>
              <a:rPr lang="en-US" sz="2800" b="1" dirty="0" smtClean="0">
                <a:solidFill>
                  <a:schemeClr val="tx1"/>
                </a:solidFill>
              </a:rPr>
              <a:t>HUMAN SUBJECTS</a:t>
            </a:r>
            <a:r>
              <a:rPr lang="en-US" sz="2800" dirty="0" smtClean="0">
                <a:solidFill>
                  <a:schemeClr val="tx1"/>
                </a:solidFill>
              </a:rPr>
              <a:t>?</a:t>
            </a:r>
          </a:p>
          <a:p>
            <a:pPr marL="0" indent="0">
              <a:buNone/>
            </a:pPr>
            <a:r>
              <a:rPr lang="en-US" sz="2800" dirty="0" smtClean="0">
                <a:solidFill>
                  <a:schemeClr val="tx1"/>
                </a:solidFill>
              </a:rPr>
              <a:t>3. Is the project </a:t>
            </a:r>
            <a:r>
              <a:rPr lang="en-US" sz="2800" b="1" dirty="0" smtClean="0">
                <a:solidFill>
                  <a:schemeClr val="tx1"/>
                </a:solidFill>
              </a:rPr>
              <a:t>EXEMPT</a:t>
            </a:r>
            <a:r>
              <a:rPr lang="en-US" sz="2800" dirty="0" smtClean="0">
                <a:solidFill>
                  <a:schemeClr val="tx1"/>
                </a:solidFill>
              </a:rPr>
              <a:t>?</a:t>
            </a:r>
          </a:p>
        </p:txBody>
      </p:sp>
    </p:spTree>
    <p:extLst>
      <p:ext uri="{BB962C8B-B14F-4D97-AF65-F5344CB8AC3E}">
        <p14:creationId xmlns:p14="http://schemas.microsoft.com/office/powerpoint/2010/main" val="484150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Question 1:  Does the Activity Involve Research?</a:t>
            </a:r>
            <a:br>
              <a:rPr lang="en-US" dirty="0">
                <a:solidFill>
                  <a:schemeClr val="tx1"/>
                </a:solidFill>
              </a:rPr>
            </a:br>
            <a:endParaRPr lang="en-US" dirty="0"/>
          </a:p>
        </p:txBody>
      </p:sp>
      <p:sp>
        <p:nvSpPr>
          <p:cNvPr id="3" name="Content Placeholder 2"/>
          <p:cNvSpPr>
            <a:spLocks noGrp="1"/>
          </p:cNvSpPr>
          <p:nvPr>
            <p:ph idx="1"/>
          </p:nvPr>
        </p:nvSpPr>
        <p:spPr/>
        <p:txBody>
          <a:bodyPr/>
          <a:lstStyle/>
          <a:p>
            <a:r>
              <a:rPr lang="en-US" dirty="0" smtClean="0">
                <a:solidFill>
                  <a:schemeClr val="tx1"/>
                </a:solidFill>
              </a:rPr>
              <a:t>Research is defined as: “…a systematic investigation, including research development, testing and evaluation, designed to develop or contribute to generalizable knowledge”  OHRP </a:t>
            </a:r>
            <a:r>
              <a:rPr lang="en-US" dirty="0">
                <a:solidFill>
                  <a:schemeClr val="tx1"/>
                </a:solidFill>
              </a:rPr>
              <a:t>46.102(I)</a:t>
            </a:r>
          </a:p>
          <a:p>
            <a:pPr lvl="1"/>
            <a:r>
              <a:rPr lang="en-US" dirty="0" smtClean="0">
                <a:solidFill>
                  <a:schemeClr val="tx1"/>
                </a:solidFill>
              </a:rPr>
              <a:t>If yes, proceed to Question 2</a:t>
            </a:r>
          </a:p>
          <a:p>
            <a:pPr lvl="1"/>
            <a:r>
              <a:rPr lang="en-US" dirty="0" smtClean="0">
                <a:solidFill>
                  <a:schemeClr val="tx1"/>
                </a:solidFill>
              </a:rPr>
              <a:t>If no, or if activities are deemed not to be research then STOP</a:t>
            </a:r>
            <a:endParaRPr lang="en-US" dirty="0">
              <a:solidFill>
                <a:schemeClr val="tx1"/>
              </a:solidFill>
            </a:endParaRPr>
          </a:p>
        </p:txBody>
      </p:sp>
    </p:spTree>
    <p:extLst>
      <p:ext uri="{BB962C8B-B14F-4D97-AF65-F5344CB8AC3E}">
        <p14:creationId xmlns:p14="http://schemas.microsoft.com/office/powerpoint/2010/main" val="479950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schemeClr val="tx1"/>
                </a:solidFill>
              </a:rPr>
              <a:t>Question 1: Does the Activity Involve Research?</a:t>
            </a:r>
            <a:br>
              <a:rPr lang="en-US" sz="4400" dirty="0">
                <a:solidFill>
                  <a:schemeClr val="tx1"/>
                </a:solidFill>
              </a:rPr>
            </a:br>
            <a:endParaRPr lang="en-US" dirty="0"/>
          </a:p>
        </p:txBody>
      </p:sp>
      <p:sp>
        <p:nvSpPr>
          <p:cNvPr id="3" name="Content Placeholder 2"/>
          <p:cNvSpPr>
            <a:spLocks noGrp="1"/>
          </p:cNvSpPr>
          <p:nvPr>
            <p:ph idx="1"/>
          </p:nvPr>
        </p:nvSpPr>
        <p:spPr/>
        <p:txBody>
          <a:bodyPr>
            <a:noAutofit/>
          </a:bodyPr>
          <a:lstStyle/>
          <a:p>
            <a:pPr lvl="1"/>
            <a:r>
              <a:rPr lang="en-US" sz="2600" dirty="0" smtClean="0">
                <a:solidFill>
                  <a:schemeClr val="tx1"/>
                </a:solidFill>
              </a:rPr>
              <a:t>Research is defined as:</a:t>
            </a:r>
          </a:p>
          <a:p>
            <a:pPr lvl="1"/>
            <a:r>
              <a:rPr lang="en-US" sz="2600" dirty="0" smtClean="0">
                <a:solidFill>
                  <a:schemeClr val="tx1"/>
                </a:solidFill>
              </a:rPr>
              <a:t>“…a systematic investigation, including research development, testing, and evaluation, designed to develop or contribute to generalizable knowledge”</a:t>
            </a:r>
          </a:p>
          <a:p>
            <a:pPr lvl="1"/>
            <a:endParaRPr lang="en-US" sz="2600" dirty="0" smtClean="0">
              <a:solidFill>
                <a:schemeClr val="tx1"/>
              </a:solidFill>
            </a:endParaRPr>
          </a:p>
          <a:p>
            <a:pPr lvl="1"/>
            <a:r>
              <a:rPr lang="en-US" sz="2600" dirty="0" smtClean="0">
                <a:solidFill>
                  <a:schemeClr val="tx1"/>
                </a:solidFill>
              </a:rPr>
              <a:t>Revised Common Rule</a:t>
            </a:r>
          </a:p>
          <a:p>
            <a:pPr lvl="3"/>
            <a:r>
              <a:rPr lang="en-US" sz="2000" dirty="0" smtClean="0">
                <a:solidFill>
                  <a:schemeClr val="tx1"/>
                </a:solidFill>
              </a:rPr>
              <a:t>Citation moved from OHRP46.102(d) to 46.102(I) in the revised rule</a:t>
            </a:r>
          </a:p>
          <a:p>
            <a:pPr lvl="3"/>
            <a:r>
              <a:rPr lang="en-US" sz="2000" dirty="0" smtClean="0">
                <a:solidFill>
                  <a:schemeClr val="tx1"/>
                </a:solidFill>
              </a:rPr>
              <a:t>Four types of scholarly activities are specifically deemed not to be research</a:t>
            </a:r>
            <a:endParaRPr lang="en-US" sz="2000" dirty="0">
              <a:solidFill>
                <a:schemeClr val="tx1"/>
              </a:solidFill>
            </a:endParaRPr>
          </a:p>
        </p:txBody>
      </p:sp>
    </p:spTree>
    <p:extLst>
      <p:ext uri="{BB962C8B-B14F-4D97-AF65-F5344CB8AC3E}">
        <p14:creationId xmlns:p14="http://schemas.microsoft.com/office/powerpoint/2010/main" val="2466923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schemeClr val="tx1"/>
                </a:solidFill>
              </a:rPr>
              <a:t>Activities Deemed Not to be Research in the Revised Common Rule</a:t>
            </a:r>
            <a:br>
              <a:rPr lang="en-US" sz="4400" dirty="0">
                <a:solidFill>
                  <a:schemeClr val="tx1"/>
                </a:solidFill>
              </a:rPr>
            </a:br>
            <a:endParaRPr lang="en-US" dirty="0"/>
          </a:p>
        </p:txBody>
      </p:sp>
      <p:sp>
        <p:nvSpPr>
          <p:cNvPr id="3" name="Content Placeholder 2"/>
          <p:cNvSpPr>
            <a:spLocks noGrp="1"/>
          </p:cNvSpPr>
          <p:nvPr>
            <p:ph idx="1"/>
          </p:nvPr>
        </p:nvSpPr>
        <p:spPr/>
        <p:txBody>
          <a:bodyPr>
            <a:normAutofit/>
          </a:bodyPr>
          <a:lstStyle/>
          <a:p>
            <a:pPr lvl="1"/>
            <a:endParaRPr lang="en-US" sz="3000" dirty="0" smtClean="0">
              <a:solidFill>
                <a:schemeClr val="tx1"/>
              </a:solidFill>
            </a:endParaRPr>
          </a:p>
          <a:p>
            <a:pPr lvl="1"/>
            <a:r>
              <a:rPr lang="en-US" sz="3000" dirty="0" smtClean="0">
                <a:solidFill>
                  <a:schemeClr val="tx1"/>
                </a:solidFill>
              </a:rPr>
              <a:t>Scholarly and Journalistic Activities</a:t>
            </a:r>
          </a:p>
          <a:p>
            <a:pPr lvl="1"/>
            <a:r>
              <a:rPr lang="en-US" sz="3000" dirty="0" smtClean="0">
                <a:solidFill>
                  <a:schemeClr val="tx1"/>
                </a:solidFill>
              </a:rPr>
              <a:t>Public Health Surveillance Activities</a:t>
            </a:r>
          </a:p>
          <a:p>
            <a:pPr lvl="1"/>
            <a:r>
              <a:rPr lang="en-US" sz="3000" dirty="0" smtClean="0"/>
              <a:t>Information collection for criminal justice </a:t>
            </a:r>
            <a:r>
              <a:rPr lang="en-US" sz="3000" dirty="0" err="1" smtClean="0"/>
              <a:t>purpses</a:t>
            </a:r>
            <a:endParaRPr lang="en-US" sz="3000" dirty="0" smtClean="0">
              <a:solidFill>
                <a:schemeClr val="tx1"/>
              </a:solidFill>
            </a:endParaRPr>
          </a:p>
          <a:p>
            <a:pPr lvl="1"/>
            <a:r>
              <a:rPr lang="en-US" sz="3000" dirty="0" smtClean="0">
                <a:solidFill>
                  <a:schemeClr val="tx1"/>
                </a:solidFill>
              </a:rPr>
              <a:t>Operational Activities for National Security Purposes	</a:t>
            </a:r>
          </a:p>
        </p:txBody>
      </p:sp>
    </p:spTree>
    <p:extLst>
      <p:ext uri="{BB962C8B-B14F-4D97-AF65-F5344CB8AC3E}">
        <p14:creationId xmlns:p14="http://schemas.microsoft.com/office/powerpoint/2010/main" val="3008939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schemeClr val="tx1"/>
                </a:solidFill>
              </a:rPr>
              <a:t>Scholarly and Journalistic Activities</a:t>
            </a:r>
            <a:br>
              <a:rPr lang="en-US" sz="4400" dirty="0">
                <a:solidFill>
                  <a:schemeClr val="tx1"/>
                </a:solidFill>
              </a:rPr>
            </a:br>
            <a:endParaRPr lang="en-US" dirty="0"/>
          </a:p>
        </p:txBody>
      </p:sp>
      <p:sp>
        <p:nvSpPr>
          <p:cNvPr id="3" name="Content Placeholder 2"/>
          <p:cNvSpPr>
            <a:spLocks noGrp="1"/>
          </p:cNvSpPr>
          <p:nvPr>
            <p:ph idx="1"/>
          </p:nvPr>
        </p:nvSpPr>
        <p:spPr/>
        <p:txBody>
          <a:bodyPr>
            <a:normAutofit/>
          </a:bodyPr>
          <a:lstStyle/>
          <a:p>
            <a:r>
              <a:rPr lang="en-US" sz="3200" dirty="0" smtClean="0">
                <a:solidFill>
                  <a:schemeClr val="tx1"/>
                </a:solidFill>
              </a:rPr>
              <a:t>Collection and use of information focused directly on the specific individuals about whom the information is collected</a:t>
            </a:r>
          </a:p>
          <a:p>
            <a:pPr lvl="2"/>
            <a:r>
              <a:rPr lang="en-US" sz="2800" dirty="0" smtClean="0">
                <a:solidFill>
                  <a:schemeClr val="tx1"/>
                </a:solidFill>
              </a:rPr>
              <a:t>Examples include oral history, journalism, biography, literary criticism, legal research, and historical scholarship</a:t>
            </a:r>
          </a:p>
          <a:p>
            <a:pPr lvl="2"/>
            <a:r>
              <a:rPr lang="en-US" sz="2800" dirty="0" smtClean="0">
                <a:solidFill>
                  <a:schemeClr val="tx1"/>
                </a:solidFill>
              </a:rPr>
              <a:t>Rule excludes specific activities, not entire academic fields</a:t>
            </a:r>
            <a:endParaRPr lang="en-US" sz="2800" dirty="0">
              <a:solidFill>
                <a:schemeClr val="tx1"/>
              </a:solidFill>
            </a:endParaRPr>
          </a:p>
        </p:txBody>
      </p:sp>
    </p:spTree>
    <p:extLst>
      <p:ext uri="{BB962C8B-B14F-4D97-AF65-F5344CB8AC3E}">
        <p14:creationId xmlns:p14="http://schemas.microsoft.com/office/powerpoint/2010/main" val="130199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tx1"/>
                </a:solidFill>
              </a:rPr>
              <a:t>Public Health Surveillance Activities</a:t>
            </a:r>
            <a:r>
              <a:rPr lang="en-US" sz="4400" dirty="0">
                <a:solidFill>
                  <a:schemeClr val="tx1"/>
                </a:solidFill>
              </a:rPr>
              <a:t/>
            </a:r>
            <a:br>
              <a:rPr lang="en-US" sz="4400" dirty="0">
                <a:solidFill>
                  <a:schemeClr val="tx1"/>
                </a:solidFill>
              </a:rPr>
            </a:b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solidFill>
                  <a:schemeClr val="tx1"/>
                </a:solidFill>
              </a:rPr>
              <a:t>Limited to activities conducted, supported, requested, ordered, required or authorized by a “public health authority”</a:t>
            </a:r>
          </a:p>
          <a:p>
            <a:r>
              <a:rPr lang="en-US" sz="2800" dirty="0" smtClean="0">
                <a:solidFill>
                  <a:schemeClr val="tx1"/>
                </a:solidFill>
              </a:rPr>
              <a:t>Defined as:</a:t>
            </a:r>
          </a:p>
          <a:p>
            <a:pPr marL="0" indent="0">
              <a:buNone/>
            </a:pPr>
            <a:r>
              <a:rPr lang="en-US" sz="2800" dirty="0" smtClean="0">
                <a:solidFill>
                  <a:schemeClr val="tx1"/>
                </a:solidFill>
              </a:rPr>
              <a:t>		“…agency or authority of the United States, a 			state, territory, political subdivision of a state or 			territory.  Indian tribe, foreign government, or a 			person/entity acting under the authority of such 			an agency, including employees or agents of 			the public agency or its contractors, or granted 			authority responsible for public health matters by 		official mandate”</a:t>
            </a:r>
            <a:endParaRPr lang="en-US" sz="2800" dirty="0">
              <a:solidFill>
                <a:schemeClr val="tx1"/>
              </a:solidFill>
            </a:endParaRPr>
          </a:p>
        </p:txBody>
      </p:sp>
    </p:spTree>
    <p:extLst>
      <p:ext uri="{BB962C8B-B14F-4D97-AF65-F5344CB8AC3E}">
        <p14:creationId xmlns:p14="http://schemas.microsoft.com/office/powerpoint/2010/main" val="2233447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Health Surveillance Activities</a:t>
            </a:r>
            <a:endParaRPr lang="en-US" dirty="0"/>
          </a:p>
        </p:txBody>
      </p:sp>
      <p:sp>
        <p:nvSpPr>
          <p:cNvPr id="3" name="Content Placeholder 2"/>
          <p:cNvSpPr>
            <a:spLocks noGrp="1"/>
          </p:cNvSpPr>
          <p:nvPr>
            <p:ph idx="1"/>
          </p:nvPr>
        </p:nvSpPr>
        <p:spPr/>
        <p:txBody>
          <a:bodyPr>
            <a:noAutofit/>
          </a:bodyPr>
          <a:lstStyle/>
          <a:p>
            <a:r>
              <a:rPr lang="en-US" sz="2400" dirty="0" smtClean="0"/>
              <a:t>Limited to activities conducted by a public health authority and:</a:t>
            </a:r>
          </a:p>
          <a:p>
            <a:pPr lvl="1"/>
            <a:r>
              <a:rPr lang="en-US" sz="2400" dirty="0" smtClean="0"/>
              <a:t>Are necessary to allow a public health authority to identify, monitor, assess, or investigate potential public health signals, onsets of disease outbreaks, or conditions of public health importance, including trends, signals, risk factors, patterns of diseases, or increases in injuries  from consumer products</a:t>
            </a:r>
          </a:p>
          <a:p>
            <a:pPr lvl="1"/>
            <a:r>
              <a:rPr lang="en-US" sz="2400" dirty="0" smtClean="0"/>
              <a:t>Provide timely situational awareness and priority setting during the course of an event or crisis that threatens public health </a:t>
            </a:r>
            <a:endParaRPr lang="en-US" sz="2400" dirty="0"/>
          </a:p>
        </p:txBody>
      </p:sp>
    </p:spTree>
    <p:extLst>
      <p:ext uri="{BB962C8B-B14F-4D97-AF65-F5344CB8AC3E}">
        <p14:creationId xmlns:p14="http://schemas.microsoft.com/office/powerpoint/2010/main" val="637262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 Does the Research Involve Human Subjects?</a:t>
            </a:r>
            <a:endParaRPr lang="en-US" dirty="0"/>
          </a:p>
        </p:txBody>
      </p:sp>
      <p:sp>
        <p:nvSpPr>
          <p:cNvPr id="3" name="Content Placeholder 2"/>
          <p:cNvSpPr>
            <a:spLocks noGrp="1"/>
          </p:cNvSpPr>
          <p:nvPr>
            <p:ph idx="1"/>
          </p:nvPr>
        </p:nvSpPr>
        <p:spPr/>
        <p:txBody>
          <a:bodyPr>
            <a:normAutofit/>
          </a:bodyPr>
          <a:lstStyle/>
          <a:p>
            <a:r>
              <a:rPr lang="en-US" sz="2400" dirty="0" smtClean="0"/>
              <a:t>Human Subject: a living individual about whom an investigator conducting research</a:t>
            </a:r>
          </a:p>
          <a:p>
            <a:pPr lvl="1"/>
            <a:r>
              <a:rPr lang="en-US" sz="2400" dirty="0" smtClean="0"/>
              <a:t>Obtains information or </a:t>
            </a:r>
            <a:r>
              <a:rPr lang="en-US" sz="2400" dirty="0" err="1" smtClean="0"/>
              <a:t>biospecimens</a:t>
            </a:r>
            <a:r>
              <a:rPr lang="en-US" sz="2400" dirty="0" smtClean="0"/>
              <a:t> through intervention or interaction with the individual and uses, studies, or analyzes the information or </a:t>
            </a:r>
            <a:r>
              <a:rPr lang="en-US" sz="2400" dirty="0" err="1" smtClean="0"/>
              <a:t>biospecimens</a:t>
            </a:r>
            <a:r>
              <a:rPr lang="en-US" sz="2400" dirty="0" smtClean="0"/>
              <a:t>; or </a:t>
            </a:r>
          </a:p>
          <a:p>
            <a:pPr lvl="1"/>
            <a:r>
              <a:rPr lang="en-US" sz="2400" dirty="0" smtClean="0"/>
              <a:t>Obtains, uses, studies, analyzes, or generates identifiable private information or identifiable </a:t>
            </a:r>
            <a:r>
              <a:rPr lang="en-US" sz="2400" dirty="0" err="1" smtClean="0"/>
              <a:t>biospecimens</a:t>
            </a:r>
            <a:r>
              <a:rPr lang="en-US" sz="2400" dirty="0" smtClean="0"/>
              <a:t>.</a:t>
            </a:r>
            <a:endParaRPr lang="en-US" sz="2400" dirty="0"/>
          </a:p>
        </p:txBody>
      </p:sp>
    </p:spTree>
    <p:extLst>
      <p:ext uri="{BB962C8B-B14F-4D97-AF65-F5344CB8AC3E}">
        <p14:creationId xmlns:p14="http://schemas.microsoft.com/office/powerpoint/2010/main" val="19033614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5272</TotalTime>
  <Words>865</Words>
  <Application>Microsoft Office PowerPoint</Application>
  <PresentationFormat>Widescreen</PresentationFormat>
  <Paragraphs>80</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Ion</vt:lpstr>
      <vt:lpstr>Does my Research need IRB Review?</vt:lpstr>
      <vt:lpstr>Do I Have a Non-Exempt Human Research Project?</vt:lpstr>
      <vt:lpstr>Question 1:  Does the Activity Involve Research? </vt:lpstr>
      <vt:lpstr>Question 1: Does the Activity Involve Research? </vt:lpstr>
      <vt:lpstr>Activities Deemed Not to be Research in the Revised Common Rule </vt:lpstr>
      <vt:lpstr>Scholarly and Journalistic Activities </vt:lpstr>
      <vt:lpstr>Public Health Surveillance Activities </vt:lpstr>
      <vt:lpstr>Public Health Surveillance Activities</vt:lpstr>
      <vt:lpstr>Question 2: Does the Research Involve Human Subjects?</vt:lpstr>
      <vt:lpstr>Associated Terms and Concepts</vt:lpstr>
      <vt:lpstr>The Concept of Identifiability</vt:lpstr>
      <vt:lpstr>Exempt Research</vt:lpstr>
      <vt:lpstr>Exemption #2</vt:lpstr>
      <vt:lpstr>Exemption #3</vt:lpstr>
      <vt:lpstr>Exemption #3 (cont.)</vt:lpstr>
      <vt:lpstr>NEW: Limited IRB Review for Exemptions 2 &amp; 3</vt:lpstr>
      <vt:lpstr>Exemption 5: Expanded</vt:lpstr>
    </vt:vector>
  </TitlesOfParts>
  <Company>Fitchburg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my Research need IRB Review?</dc:title>
  <dc:creator>Thomas Schilling</dc:creator>
  <cp:lastModifiedBy>Eric Budd</cp:lastModifiedBy>
  <cp:revision>19</cp:revision>
  <dcterms:created xsi:type="dcterms:W3CDTF">2018-09-28T15:53:35Z</dcterms:created>
  <dcterms:modified xsi:type="dcterms:W3CDTF">2019-08-29T14:51:49Z</dcterms:modified>
</cp:coreProperties>
</file>