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8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08" r:id="rId3"/>
    <p:sldId id="319" r:id="rId4"/>
    <p:sldId id="297" r:id="rId5"/>
    <p:sldId id="329" r:id="rId6"/>
    <p:sldId id="318" r:id="rId7"/>
    <p:sldId id="320" r:id="rId8"/>
    <p:sldId id="322" r:id="rId9"/>
    <p:sldId id="296" r:id="rId10"/>
    <p:sldId id="295" r:id="rId11"/>
    <p:sldId id="298" r:id="rId12"/>
    <p:sldId id="321" r:id="rId13"/>
    <p:sldId id="325" r:id="rId14"/>
    <p:sldId id="326" r:id="rId15"/>
    <p:sldId id="323" r:id="rId16"/>
    <p:sldId id="324" r:id="rId17"/>
    <p:sldId id="327" r:id="rId18"/>
    <p:sldId id="328" r:id="rId19"/>
    <p:sldId id="306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FF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7" autoAdjust="0"/>
    <p:restoredTop sz="64272" autoAdjust="0"/>
  </p:normalViewPr>
  <p:slideViewPr>
    <p:cSldViewPr>
      <p:cViewPr varScale="1">
        <p:scale>
          <a:sx n="44" d="100"/>
          <a:sy n="44" d="100"/>
        </p:scale>
        <p:origin x="188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86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CD9712F-1866-4B84-938F-F2807D7DAA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3616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0"/>
            <a:r>
              <a:rPr lang="en-US" altLang="en-US" noProof="0" smtClean="0"/>
              <a:t>Second level</a:t>
            </a:r>
          </a:p>
          <a:p>
            <a:pPr lvl="0"/>
            <a:r>
              <a:rPr lang="en-US" altLang="en-US" noProof="0" smtClean="0"/>
              <a:t>Third level</a:t>
            </a:r>
          </a:p>
          <a:p>
            <a:pPr lvl="0"/>
            <a:r>
              <a:rPr lang="en-US" altLang="en-US" noProof="0" smtClean="0"/>
              <a:t>Fourth level</a:t>
            </a:r>
          </a:p>
          <a:p>
            <a:pPr lvl="0"/>
            <a:r>
              <a:rPr lang="en-US" alt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2850"/>
            <a:ext cx="30368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468DB61-D73B-4F2F-9AA4-EB24D02B7F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370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32569904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Review OSERS</a:t>
            </a:r>
          </a:p>
          <a:p>
            <a:r>
              <a:rPr lang="en-US" baseline="0" dirty="0" smtClean="0"/>
              <a:t>Compare OSERS &amp; NPD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643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Formatting the response</a:t>
            </a:r>
          </a:p>
          <a:p>
            <a:r>
              <a:rPr lang="en-US" dirty="0" smtClean="0"/>
              <a:t>Page B-24 for OSERS </a:t>
            </a:r>
          </a:p>
          <a:p>
            <a:r>
              <a:rPr lang="en-US" dirty="0" smtClean="0"/>
              <a:t>RFP to 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313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https://www.spencer.org/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30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711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6243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 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3FC760E-931F-4EA9-B9E5-84C44799157D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3243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KFM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C48DD63-9F60-45E7-941E-D7642A67BB7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72194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 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A761EE-616E-4506-B87D-776919689172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3560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964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https://grants.nih.gov/grants/grants_process.htm    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A761EE-616E-4506-B87D-776919689172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05243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 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AD9E1E9-659B-4109-A8F0-4D23F52F8165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5954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 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F93731B-E485-4C3B-9278-15660A9A1203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620659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AAW/KFM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54063" indent="-2889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60463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25600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90738" indent="-2317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47938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05138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62338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19538" indent="-2317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8C50D0E-84ED-4595-A635-12243D3D5F1B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97736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Grants.gov</a:t>
            </a:r>
          </a:p>
          <a:p>
            <a:r>
              <a:rPr lang="en-US" dirty="0" smtClean="0"/>
              <a:t>Review</a:t>
            </a:r>
            <a:r>
              <a:rPr lang="en-US" baseline="0" dirty="0" smtClean="0"/>
              <a:t> OII History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68DB61-D73B-4F2F-9AA4-EB24D02B7FAF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56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/>
          </a:p>
        </p:txBody>
      </p:sp>
      <p:sp>
        <p:nvSpPr>
          <p:cNvPr id="5" name="Freeform 4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/>
          </a:p>
        </p:txBody>
      </p:sp>
      <p:sp>
        <p:nvSpPr>
          <p:cNvPr id="6" name="Freeform 5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/>
          </a:p>
        </p:txBody>
      </p:sp>
      <p:sp>
        <p:nvSpPr>
          <p:cNvPr id="7" name="Rectangle 6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fld id="{11EE4705-D1C2-49F9-B91F-7679D6BF5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320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D4244-289C-4EFB-BA24-E93EABEF0F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54030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09BD-6AD5-414D-9824-79CAB78E65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65901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9469C-DC65-4D97-8B36-AAA4404973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76417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0" y="5546725"/>
            <a:ext cx="9147175" cy="1312863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0" y="5292725"/>
            <a:ext cx="9144000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5262563"/>
            <a:ext cx="9144000" cy="7461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5502275"/>
            <a:ext cx="9144000" cy="1271588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6058F-2B59-4CA7-81D9-A8F0CA6B52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42373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01E9E-257F-4505-83D0-6E9ECE5269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916445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4147E-35C7-4EB0-9388-8979D9E00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9278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699F0-984B-48B4-AA7A-E797C32C5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6782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0" y="5381625"/>
            <a:ext cx="3286125" cy="1208088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0" y="5346700"/>
            <a:ext cx="3425825" cy="944563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A5CD-454C-4565-996E-EEB7C053CF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73321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010150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730875"/>
            <a:ext cx="9147175" cy="1127125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4973638"/>
            <a:ext cx="7675563" cy="928687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5" y="5695950"/>
            <a:ext cx="9147175" cy="930275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FAF2D-297A-4BF7-A1D9-CB481283BA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854602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808163" y="6148388"/>
            <a:ext cx="7337425" cy="711200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411788"/>
            <a:ext cx="7605713" cy="928687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681163" y="6116638"/>
            <a:ext cx="7464425" cy="741362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42351-D13D-4700-B32A-0EFCA3A240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48728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4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1600200"/>
            <a:ext cx="7772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100" b="1">
                <a:solidFill>
                  <a:srgbClr val="4D4D4D"/>
                </a:solidFill>
              </a:defRPr>
            </a:lvl1pPr>
          </a:lstStyle>
          <a:p>
            <a:pPr>
              <a:defRPr/>
            </a:pPr>
            <a:fld id="{57E584DB-36EC-4F54-A4CB-766AF55AA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645" r:id="rId1"/>
    <p:sldLayoutId id="2147484646" r:id="rId2"/>
    <p:sldLayoutId id="2147484647" r:id="rId3"/>
    <p:sldLayoutId id="2147484648" r:id="rId4"/>
    <p:sldLayoutId id="2147484649" r:id="rId5"/>
    <p:sldLayoutId id="2147484650" r:id="rId6"/>
    <p:sldLayoutId id="2147484651" r:id="rId7"/>
    <p:sldLayoutId id="2147484652" r:id="rId8"/>
    <p:sldLayoutId id="2147484653" r:id="rId9"/>
    <p:sldLayoutId id="2147484654" r:id="rId10"/>
    <p:sldLayoutId id="214748465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anose="020B0502020104020203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anose="05040102010807070707" pitchFamily="18" charset="2"/>
        <a:buChar char="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3050" algn="l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anose="05040102010807070707" pitchFamily="18" charset="2"/>
        <a:buChar char="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3050" algn="l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anose="05040102010807070707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3050" algn="l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anose="05040102010807070707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3050" algn="l" rtl="0" eaLnBrk="0" fontAlgn="base" hangingPunct="0">
        <a:spcBef>
          <a:spcPts val="700"/>
        </a:spcBef>
        <a:spcAft>
          <a:spcPct val="0"/>
        </a:spcAft>
        <a:buClr>
          <a:schemeClr val="accent1"/>
        </a:buClr>
        <a:buSzPct val="85000"/>
        <a:buFont typeface="Wingdings 3" panose="05040102010807070707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foundationcenter.org/getstarted/tutorials/gfr/" TargetMode="External"/><Relationship Id="rId7" Type="http://schemas.openxmlformats.org/officeDocument/2006/relationships/hyperlink" Target="http://www.agmconnect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nts.gov/" TargetMode="External"/><Relationship Id="rId5" Type="http://schemas.openxmlformats.org/officeDocument/2006/relationships/hyperlink" Target="https://www.givingcommon.org/nonprofits/" TargetMode="External"/><Relationship Id="rId4" Type="http://schemas.openxmlformats.org/officeDocument/2006/relationships/hyperlink" Target="http://www.thenonprofittimes.com/grant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3288" y="2049463"/>
            <a:ext cx="7337425" cy="1190625"/>
          </a:xfrm>
        </p:spPr>
        <p:txBody>
          <a:bodyPr lIns="92075" tIns="46038" rIns="92075" bIns="46038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i="1" dirty="0" smtClean="0"/>
              <a:t>Understanding an RFP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203575"/>
            <a:ext cx="3886200" cy="1825625"/>
          </a:xfrm>
        </p:spPr>
        <p:txBody>
          <a:bodyPr lIns="92075" tIns="46038" rIns="92075" bIns="46038"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altLang="en-US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b="1" dirty="0" smtClean="0"/>
              <a:t>Karen Frank Mays</a:t>
            </a:r>
            <a:endParaRPr lang="en-US" altLang="en-US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en-US" sz="1600" b="1" dirty="0"/>
              <a:t>Fitchburg State </a:t>
            </a:r>
            <a:r>
              <a:rPr lang="en-US" altLang="en-US" sz="1600" b="1" dirty="0" smtClean="0"/>
              <a:t>University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315200" cy="10207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Is the funding source a good fit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1800" dirty="0" smtClean="0"/>
              <a:t>And how do you find out?</a:t>
            </a:r>
            <a:br>
              <a:rPr lang="en-US" sz="1800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315200" cy="4648200"/>
          </a:xfrm>
        </p:spPr>
        <p:txBody>
          <a:bodyPr rtlCol="0">
            <a:normAutofit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 smtClean="0"/>
              <a:t>Does </a:t>
            </a:r>
            <a:r>
              <a:rPr lang="en-US" sz="2200" dirty="0"/>
              <a:t>their mission, area of </a:t>
            </a:r>
            <a:r>
              <a:rPr lang="en-US" sz="2200" dirty="0" smtClean="0"/>
              <a:t>interest and types </a:t>
            </a:r>
            <a:r>
              <a:rPr lang="en-US" sz="2200" dirty="0"/>
              <a:t>of support match your project</a:t>
            </a:r>
            <a:r>
              <a:rPr lang="en-US" sz="2200" dirty="0" smtClean="0"/>
              <a:t>?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 smtClean="0"/>
              <a:t>Are </a:t>
            </a:r>
            <a:r>
              <a:rPr lang="en-US" sz="2200" dirty="0"/>
              <a:t>you eligible for this funding mechanism</a:t>
            </a:r>
            <a:r>
              <a:rPr lang="en-US" sz="2200" dirty="0" smtClean="0"/>
              <a:t>?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 smtClean="0"/>
              <a:t>What are their guidelines?</a:t>
            </a:r>
            <a:endParaRPr lang="en-US" sz="22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/>
              <a:t>How many grants do they </a:t>
            </a:r>
            <a:r>
              <a:rPr lang="en-US" sz="2200" dirty="0" smtClean="0"/>
              <a:t>give out in a year?</a:t>
            </a:r>
            <a:endParaRPr lang="en-US" sz="22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/>
              <a:t>What is the average award amount?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/>
              <a:t>How competitive is the process?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2200" dirty="0"/>
              <a:t>Who else do they fund</a:t>
            </a:r>
            <a:r>
              <a:rPr lang="en-US" sz="2200" dirty="0" smtClean="0"/>
              <a:t>?</a:t>
            </a:r>
          </a:p>
          <a:p>
            <a:pPr marL="46863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sz="800" dirty="0" smtClean="0"/>
          </a:p>
          <a:p>
            <a:pPr marL="468630" lvl="1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sz="1800" dirty="0" smtClean="0"/>
              <a:t>Note:  The majority of grant proposals </a:t>
            </a:r>
            <a:r>
              <a:rPr lang="en-US" sz="1800" dirty="0"/>
              <a:t>received </a:t>
            </a:r>
            <a:r>
              <a:rPr lang="en-US" sz="1800" dirty="0" smtClean="0"/>
              <a:t>by foundations are not a good match/do not qualify.</a:t>
            </a:r>
            <a:endParaRPr lang="en-US" sz="18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Understand the funding guidelines, scope and </a:t>
            </a:r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315200" cy="4800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READ the solicitation carefully</a:t>
            </a:r>
          </a:p>
          <a:p>
            <a:pPr eaLnBrk="1" hangingPunct="1"/>
            <a:r>
              <a:rPr lang="en-US" altLang="en-US" dirty="0" smtClean="0"/>
              <a:t>Talk with the program officer if possible</a:t>
            </a:r>
          </a:p>
          <a:p>
            <a:pPr eaLnBrk="1" hangingPunct="1"/>
            <a:r>
              <a:rPr lang="en-US" altLang="en-US" dirty="0" smtClean="0"/>
              <a:t>Do the grant priorities fit within your program or research?</a:t>
            </a:r>
          </a:p>
          <a:p>
            <a:pPr eaLnBrk="1" hangingPunct="1"/>
            <a:r>
              <a:rPr lang="en-US" altLang="en-US" dirty="0" smtClean="0"/>
              <a:t>What are the specific program requirements/limitations? </a:t>
            </a:r>
          </a:p>
          <a:p>
            <a:pPr eaLnBrk="1" hangingPunct="1"/>
            <a:r>
              <a:rPr lang="en-US" altLang="en-US" dirty="0" smtClean="0"/>
              <a:t>Does the award amount match your program needs?</a:t>
            </a:r>
          </a:p>
          <a:p>
            <a:pPr eaLnBrk="1" hangingPunct="1"/>
            <a:r>
              <a:rPr lang="en-US" altLang="en-US" dirty="0" smtClean="0"/>
              <a:t>Review context and expectations.</a:t>
            </a:r>
          </a:p>
          <a:p>
            <a:pPr eaLnBrk="1" hangingPunct="1"/>
            <a:r>
              <a:rPr lang="en-US" altLang="en-US" dirty="0" smtClean="0"/>
              <a:t> RFP sections and points</a:t>
            </a:r>
          </a:p>
          <a:p>
            <a:pPr lvl="1" eaLnBrk="1" hangingPunct="1"/>
            <a:r>
              <a:rPr lang="en-US" altLang="en-US" sz="2000" dirty="0" smtClean="0"/>
              <a:t>Tells you where to place emphasis in your proposal</a:t>
            </a:r>
          </a:p>
          <a:p>
            <a:pPr eaLnBrk="1" hangingPunct="1"/>
            <a:r>
              <a:rPr lang="en-US" altLang="en-US" dirty="0" smtClean="0"/>
              <a:t>Scoring rubrics – Scoring criteria - Evaluation criteria</a:t>
            </a:r>
          </a:p>
          <a:p>
            <a:pPr lvl="1" eaLnBrk="1" hangingPunct="1"/>
            <a:r>
              <a:rPr lang="en-US" altLang="en-US" dirty="0" smtClean="0"/>
              <a:t>Know how reviewers will score and/or evaluate your proposal</a:t>
            </a:r>
          </a:p>
          <a:p>
            <a:pPr eaLnBrk="1" hangingPunct="1"/>
            <a:r>
              <a:rPr lang="en-US" altLang="en-US" dirty="0" smtClean="0"/>
              <a:t>Formatting requirement, page limits, attachments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Federal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4495799"/>
          </a:xfrm>
        </p:spPr>
        <p:txBody>
          <a:bodyPr/>
          <a:lstStyle/>
          <a:p>
            <a:r>
              <a:rPr lang="en-US" sz="4400" dirty="0"/>
              <a:t>US Department of education</a:t>
            </a:r>
          </a:p>
          <a:p>
            <a:pPr lvl="1"/>
            <a:r>
              <a:rPr lang="en-US" sz="2400" dirty="0" smtClean="0"/>
              <a:t>Grant opportunity synopsis Grants.gov</a:t>
            </a:r>
          </a:p>
          <a:p>
            <a:pPr lvl="1"/>
            <a:r>
              <a:rPr lang="en-US" sz="2400" dirty="0" smtClean="0"/>
              <a:t>OSERS – NIA review</a:t>
            </a:r>
          </a:p>
          <a:p>
            <a:pPr lvl="1"/>
            <a:r>
              <a:rPr lang="en-US" sz="2400" dirty="0" smtClean="0"/>
              <a:t>US DEPT of Ed comparison</a:t>
            </a:r>
            <a:endParaRPr lang="en-US" sz="2400" dirty="0"/>
          </a:p>
          <a:p>
            <a:r>
              <a:rPr lang="en-US" sz="4800" dirty="0" smtClean="0"/>
              <a:t>NSF</a:t>
            </a:r>
          </a:p>
          <a:p>
            <a:pPr lvl="1"/>
            <a:r>
              <a:rPr lang="en-US" sz="2400" dirty="0" smtClean="0"/>
              <a:t>Funding opportunities page</a:t>
            </a:r>
          </a:p>
          <a:p>
            <a:pPr lvl="1"/>
            <a:r>
              <a:rPr lang="en-US" sz="2400" dirty="0" smtClean="0"/>
              <a:t>PAPPG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8636207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OSERS – NIA review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Eligibility check</a:t>
            </a:r>
          </a:p>
          <a:p>
            <a:r>
              <a:rPr lang="en-US" dirty="0" smtClean="0"/>
              <a:t>Reality check </a:t>
            </a:r>
          </a:p>
          <a:p>
            <a:pPr lvl="1"/>
            <a:r>
              <a:rPr lang="en-US" dirty="0" smtClean="0"/>
              <a:t>number of grants and amounts</a:t>
            </a:r>
          </a:p>
          <a:p>
            <a:pPr lvl="1"/>
            <a:r>
              <a:rPr lang="en-US" dirty="0" smtClean="0"/>
              <a:t>due date</a:t>
            </a:r>
          </a:p>
          <a:p>
            <a:pPr lvl="1"/>
            <a:r>
              <a:rPr lang="en-US" dirty="0" smtClean="0"/>
              <a:t>Reporting requirements</a:t>
            </a:r>
          </a:p>
          <a:p>
            <a:pPr lvl="1"/>
            <a:r>
              <a:rPr lang="en-US" dirty="0" smtClean="0"/>
              <a:t>Capacity to conduct research or execute project</a:t>
            </a:r>
          </a:p>
          <a:p>
            <a:r>
              <a:rPr lang="en-US" dirty="0" smtClean="0"/>
              <a:t>Review of RFP priority </a:t>
            </a:r>
          </a:p>
          <a:p>
            <a:pPr lvl="1"/>
            <a:r>
              <a:rPr lang="en-US" dirty="0" smtClean="0"/>
              <a:t>Purpose of the RFP or priority (funders goals)</a:t>
            </a:r>
          </a:p>
          <a:p>
            <a:pPr lvl="1"/>
            <a:r>
              <a:rPr lang="en-US" dirty="0" smtClean="0"/>
              <a:t>Review criteria</a:t>
            </a:r>
          </a:p>
          <a:p>
            <a:pPr lvl="1"/>
            <a:r>
              <a:rPr lang="en-US" dirty="0" smtClean="0"/>
              <a:t>Sections of grant and point value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2884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 smtClean="0"/>
              <a:t>Narrative response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190999"/>
          </a:xfrm>
        </p:spPr>
        <p:txBody>
          <a:bodyPr/>
          <a:lstStyle/>
          <a:p>
            <a:pPr marL="6858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General Components of a Programmatic Grant Proposal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 smtClean="0"/>
              <a:t>Statement </a:t>
            </a:r>
            <a:r>
              <a:rPr lang="en-US" dirty="0"/>
              <a:t>of Need/Significance/Problem Statement 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Project Design &amp; Methodology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Goals, Objectives, Outcomes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Evaluation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Dissemination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Qualifications/Key Personnel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References Cited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/>
              <a:t>Budget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 smtClean="0"/>
              <a:t>Appendix/Attachments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76326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Private funders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Foundation websites</a:t>
            </a:r>
          </a:p>
          <a:p>
            <a:r>
              <a:rPr lang="en-US" dirty="0" smtClean="0"/>
              <a:t>Background, Mission and Goals</a:t>
            </a:r>
          </a:p>
          <a:p>
            <a:r>
              <a:rPr lang="en-US" dirty="0" smtClean="0"/>
              <a:t>Guidelines </a:t>
            </a:r>
          </a:p>
          <a:p>
            <a:pPr lvl="1"/>
            <a:r>
              <a:rPr lang="en-US" dirty="0" smtClean="0"/>
              <a:t>Who they fund </a:t>
            </a:r>
          </a:p>
          <a:p>
            <a:pPr lvl="1"/>
            <a:r>
              <a:rPr lang="en-US" dirty="0" smtClean="0"/>
              <a:t>How much they give</a:t>
            </a:r>
          </a:p>
          <a:p>
            <a:pPr lvl="1"/>
            <a:r>
              <a:rPr lang="en-US" dirty="0" smtClean="0"/>
              <a:t>What is the due date</a:t>
            </a:r>
          </a:p>
          <a:p>
            <a:pPr lvl="1"/>
            <a:r>
              <a:rPr lang="en-US" dirty="0" smtClean="0"/>
              <a:t>What are the proposal requirements</a:t>
            </a:r>
          </a:p>
          <a:p>
            <a:pPr lvl="1"/>
            <a:r>
              <a:rPr lang="en-US" dirty="0" smtClean="0"/>
              <a:t>What are the reporting requirements</a:t>
            </a:r>
          </a:p>
          <a:p>
            <a:pPr marL="4699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1966720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Priorities and mission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Funders purpose in requesting application</a:t>
            </a:r>
          </a:p>
          <a:p>
            <a:pPr lvl="1"/>
            <a:r>
              <a:rPr lang="en-US" dirty="0" smtClean="0"/>
              <a:t>Mission</a:t>
            </a:r>
          </a:p>
          <a:p>
            <a:pPr lvl="1"/>
            <a:r>
              <a:rPr lang="en-US" dirty="0" smtClean="0"/>
              <a:t>Goals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657080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Spencer foundation	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Eligibility check</a:t>
            </a:r>
          </a:p>
          <a:p>
            <a:r>
              <a:rPr lang="en-US" dirty="0" smtClean="0"/>
              <a:t>Reality check</a:t>
            </a:r>
          </a:p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RFP to outline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24076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Projects grants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Approaching the sections</a:t>
            </a:r>
          </a:p>
          <a:p>
            <a:r>
              <a:rPr lang="en-US" smtClean="0"/>
              <a:t>Review criteria</a:t>
            </a:r>
          </a:p>
        </p:txBody>
      </p:sp>
    </p:spTree>
    <p:extLst>
      <p:ext uri="{BB962C8B-B14F-4D97-AF65-F5344CB8AC3E}">
        <p14:creationId xmlns:p14="http://schemas.microsoft.com/office/powerpoint/2010/main" val="2838526194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cap="none" smtClean="0"/>
              <a:t>Funding Resources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73380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The Foundation Center - Guide to funding research (free online course) </a:t>
            </a:r>
            <a:r>
              <a:rPr lang="en-US" altLang="en-US" b="1" u="sng" dirty="0" smtClean="0">
                <a:hlinkClick r:id="rId3"/>
              </a:rPr>
              <a:t>http://foundationcenter.org/getstarted/tutorials/gfr/</a:t>
            </a:r>
            <a:endParaRPr lang="en-US" altLang="en-US" dirty="0" smtClean="0"/>
          </a:p>
          <a:p>
            <a:pPr eaLnBrk="1" hangingPunct="1"/>
            <a:r>
              <a:rPr lang="en-US" altLang="en-US" b="1" dirty="0" smtClean="0"/>
              <a:t>The Non Profit Times  - Grants resource </a:t>
            </a:r>
            <a:r>
              <a:rPr lang="en-US" altLang="en-US" b="1" u="sng" dirty="0" smtClean="0">
                <a:hlinkClick r:id="rId4"/>
              </a:rPr>
              <a:t>http://www.thenonprofittimes.com/grants/</a:t>
            </a:r>
            <a:endParaRPr lang="en-US" altLang="en-US" dirty="0" smtClean="0"/>
          </a:p>
          <a:p>
            <a:pPr eaLnBrk="1" hangingPunct="1"/>
            <a:r>
              <a:rPr lang="en-US" altLang="en-US" b="1" dirty="0" smtClean="0"/>
              <a:t>The Giving Common </a:t>
            </a:r>
            <a:r>
              <a:rPr lang="en-US" altLang="en-US" b="1" u="sng" dirty="0" smtClean="0">
                <a:hlinkClick r:id="rId5"/>
              </a:rPr>
              <a:t>https://www.givingcommon.org/nonprofits/</a:t>
            </a:r>
            <a:r>
              <a:rPr lang="en-US" altLang="en-US" b="1" dirty="0" smtClean="0"/>
              <a:t> </a:t>
            </a:r>
            <a:endParaRPr lang="en-US" altLang="en-US" dirty="0" smtClean="0"/>
          </a:p>
          <a:p>
            <a:pPr eaLnBrk="1" hangingPunct="1"/>
            <a:r>
              <a:rPr lang="en-US" altLang="en-US" b="1" dirty="0" smtClean="0"/>
              <a:t>U.S. Government                                                  </a:t>
            </a:r>
            <a:r>
              <a:rPr lang="en-US" altLang="en-US" b="1" u="sng" dirty="0" smtClean="0">
                <a:hlinkClick r:id="rId6"/>
              </a:rPr>
              <a:t>www.Grants.gov</a:t>
            </a:r>
            <a:r>
              <a:rPr lang="en-US" altLang="en-US" b="1" dirty="0" smtClean="0"/>
              <a:t> </a:t>
            </a:r>
            <a:endParaRPr lang="en-US" altLang="en-US" dirty="0" smtClean="0"/>
          </a:p>
          <a:p>
            <a:pPr eaLnBrk="1" hangingPunct="1"/>
            <a:r>
              <a:rPr lang="en-US" altLang="en-US" b="1" dirty="0" smtClean="0"/>
              <a:t>Associated </a:t>
            </a:r>
            <a:r>
              <a:rPr lang="en-US" altLang="en-US" b="1" dirty="0" err="1" smtClean="0"/>
              <a:t>Grantmakers</a:t>
            </a:r>
            <a:r>
              <a:rPr lang="en-US" altLang="en-US" b="1" dirty="0" smtClean="0"/>
              <a:t> (AGM)    </a:t>
            </a:r>
            <a:r>
              <a:rPr lang="en-US" altLang="en-US" b="1" u="sng" dirty="0" smtClean="0">
                <a:hlinkClick r:id="rId7"/>
              </a:rPr>
              <a:t>http://www.agmconnect.org/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cap="none" dirty="0" smtClean="0"/>
              <a:t>LEARNING OBJECTIVES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315200" cy="4648200"/>
          </a:xfrm>
        </p:spPr>
        <p:txBody>
          <a:bodyPr rtlCol="0">
            <a:normAutofit fontScale="77500" lnSpcReduction="20000"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sz="2600" dirty="0" smtClean="0"/>
              <a:t>  </a:t>
            </a:r>
            <a:endParaRPr lang="en-US" sz="2600" dirty="0"/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marL="68580" indent="0" eaLnBrk="1" fontAlgn="auto" hangingPunct="1">
              <a:spcAft>
                <a:spcPts val="0"/>
              </a:spcAft>
              <a:buNone/>
              <a:defRPr/>
            </a:pPr>
            <a:endParaRPr lang="en-US" sz="2600" dirty="0" smtClean="0"/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What to know before you look for funding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Find appropriate funding sources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Understand various funding sources and mechanisms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Interpret and respond to funding requests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Learn to read an RFP for eligibility, requirements, recommendations, and criteria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How to respond to an RFP</a:t>
            </a:r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marL="525780" indent="-457200" eaLnBrk="1" fontAlgn="auto" hangingPunct="1">
              <a:spcAft>
                <a:spcPts val="0"/>
              </a:spcAft>
              <a:defRPr/>
            </a:pPr>
            <a:endParaRPr lang="en-US" sz="2600" dirty="0" smtClean="0"/>
          </a:p>
          <a:p>
            <a:pPr marL="468630" lvl="1" indent="0" eaLnBrk="1" fontAlgn="auto" hangingPunct="1">
              <a:spcAft>
                <a:spcPts val="0"/>
              </a:spcAft>
              <a:buNone/>
              <a:defRPr/>
            </a:pPr>
            <a:endParaRPr lang="en-US" sz="2200" dirty="0" smtClean="0"/>
          </a:p>
          <a:p>
            <a:pPr marL="6858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en-US" sz="2600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19599"/>
          </a:xfrm>
        </p:spPr>
        <p:txBody>
          <a:bodyPr/>
          <a:lstStyle/>
          <a:p>
            <a:r>
              <a:rPr lang="en-US" dirty="0" smtClean="0"/>
              <a:t>The Funding search</a:t>
            </a:r>
          </a:p>
          <a:p>
            <a:r>
              <a:rPr lang="en-US" dirty="0" smtClean="0"/>
              <a:t>What is an RFP</a:t>
            </a:r>
          </a:p>
          <a:p>
            <a:r>
              <a:rPr lang="en-US" dirty="0" smtClean="0"/>
              <a:t>Funding sources and mechanisms</a:t>
            </a:r>
          </a:p>
          <a:p>
            <a:r>
              <a:rPr lang="en-US" dirty="0" smtClean="0"/>
              <a:t>Federal agencies </a:t>
            </a:r>
          </a:p>
          <a:p>
            <a:pPr lvl="1"/>
            <a:r>
              <a:rPr lang="en-US" dirty="0" smtClean="0"/>
              <a:t>Where to find funding opportunities</a:t>
            </a:r>
          </a:p>
          <a:p>
            <a:pPr lvl="1"/>
            <a:r>
              <a:rPr lang="en-US" dirty="0" smtClean="0"/>
              <a:t>Agency specific mechanisms</a:t>
            </a:r>
          </a:p>
          <a:p>
            <a:pPr lvl="1"/>
            <a:r>
              <a:rPr lang="en-US" dirty="0" smtClean="0"/>
              <a:t>Narrative components, review criteria and process</a:t>
            </a:r>
          </a:p>
          <a:p>
            <a:r>
              <a:rPr lang="en-US" dirty="0" smtClean="0"/>
              <a:t>State and Local agencies</a:t>
            </a:r>
          </a:p>
          <a:p>
            <a:pPr lvl="1"/>
            <a:r>
              <a:rPr lang="en-US" dirty="0" smtClean="0"/>
              <a:t>Contracts vs Grants</a:t>
            </a:r>
          </a:p>
          <a:p>
            <a:r>
              <a:rPr lang="en-US" dirty="0" smtClean="0"/>
              <a:t>Foundations and private funders</a:t>
            </a:r>
          </a:p>
          <a:p>
            <a:pPr lvl="1"/>
            <a:r>
              <a:rPr lang="en-US" dirty="0" smtClean="0"/>
              <a:t>Where to find funding opportunities</a:t>
            </a:r>
          </a:p>
          <a:p>
            <a:pPr lvl="1"/>
            <a:r>
              <a:rPr lang="en-US" dirty="0" smtClean="0"/>
              <a:t>Guidelines and criteria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79226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0366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TYPES OF Solicitation MECHANISMS </a:t>
            </a:r>
            <a:r>
              <a:rPr lang="en-US" sz="2200" dirty="0" smtClean="0"/>
              <a:t>or what is an RFP?</a:t>
            </a:r>
            <a:endParaRPr lang="en-US" sz="2200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315200" cy="40386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Request for Proposal (RFP)</a:t>
            </a:r>
          </a:p>
          <a:p>
            <a:pPr eaLnBrk="1" hangingPunct="1"/>
            <a:r>
              <a:rPr lang="en-US" altLang="en-US" sz="2800" dirty="0" smtClean="0"/>
              <a:t>Funding Opportunity Announcement (FOA)</a:t>
            </a:r>
          </a:p>
          <a:p>
            <a:pPr eaLnBrk="1" hangingPunct="1"/>
            <a:r>
              <a:rPr lang="en-US" altLang="en-US" sz="2800" dirty="0" smtClean="0"/>
              <a:t>Notice Inviting Applications (NIA)</a:t>
            </a:r>
          </a:p>
          <a:p>
            <a:pPr eaLnBrk="1" hangingPunct="1"/>
            <a:r>
              <a:rPr lang="en-US" altLang="en-US" sz="2800" dirty="0" smtClean="0"/>
              <a:t>Request for Application (RFA) </a:t>
            </a:r>
          </a:p>
          <a:p>
            <a:pPr eaLnBrk="1" hangingPunct="1"/>
            <a:r>
              <a:rPr lang="en-US" altLang="en-US" sz="2800" dirty="0" smtClean="0"/>
              <a:t>Letter of Intent or Interest (LOI) </a:t>
            </a:r>
          </a:p>
          <a:p>
            <a:pPr eaLnBrk="1" hangingPunct="1"/>
            <a:r>
              <a:rPr lang="en-US" altLang="en-US" sz="2800" dirty="0" smtClean="0"/>
              <a:t>Calls for proposals or applications</a:t>
            </a:r>
          </a:p>
          <a:p>
            <a:pPr eaLnBrk="1" hangingPunct="1"/>
            <a:r>
              <a:rPr lang="en-US" altLang="en-US" sz="2800" dirty="0" smtClean="0"/>
              <a:t>Rolling Grant Applications, grant proposals</a:t>
            </a:r>
          </a:p>
          <a:p>
            <a:pPr eaLnBrk="1" hangingPunct="1"/>
            <a:r>
              <a:rPr lang="en-US" altLang="en-US" sz="2800" dirty="0" smtClean="0"/>
              <a:t>Other funding mechanisms (NIH and NSF)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seek funding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your project</a:t>
            </a:r>
          </a:p>
          <a:p>
            <a:pPr lvl="1"/>
            <a:r>
              <a:rPr lang="en-US" dirty="0" smtClean="0"/>
              <a:t>Make sure there is a good rationale </a:t>
            </a:r>
          </a:p>
          <a:p>
            <a:r>
              <a:rPr lang="en-US" dirty="0" smtClean="0"/>
              <a:t>Know what resources you have and what you will need</a:t>
            </a:r>
          </a:p>
          <a:p>
            <a:r>
              <a:rPr lang="en-US" dirty="0" smtClean="0"/>
              <a:t>Talk to the Grant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1305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315200" cy="103663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Who does what</a:t>
            </a:r>
            <a:endParaRPr lang="en-US" dirty="0"/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315200" cy="4038600"/>
          </a:xfrm>
        </p:spPr>
        <p:txBody>
          <a:bodyPr/>
          <a:lstStyle/>
          <a:p>
            <a:pPr eaLnBrk="1" hangingPunct="1"/>
            <a:r>
              <a:rPr lang="en-US" altLang="en-US" sz="3600" dirty="0" smtClean="0"/>
              <a:t>Federal Agencies</a:t>
            </a:r>
          </a:p>
          <a:p>
            <a:pPr lvl="1" eaLnBrk="1" hangingPunct="1"/>
            <a:r>
              <a:rPr lang="en-US" altLang="en-US" sz="3200" dirty="0" smtClean="0"/>
              <a:t>National Science Foundation </a:t>
            </a:r>
          </a:p>
          <a:p>
            <a:pPr lvl="2" eaLnBrk="1" hangingPunct="1"/>
            <a:r>
              <a:rPr lang="en-US" altLang="en-US" sz="3000" dirty="0" smtClean="0"/>
              <a:t>Funding Opportunities</a:t>
            </a:r>
          </a:p>
          <a:p>
            <a:pPr lvl="2" eaLnBrk="1" hangingPunct="1"/>
            <a:r>
              <a:rPr lang="en-US" altLang="en-US" sz="1800" dirty="0" smtClean="0"/>
              <a:t>https://www.nsf.gov/funding</a:t>
            </a:r>
          </a:p>
          <a:p>
            <a:pPr lvl="2" eaLnBrk="1" hangingPunct="1"/>
            <a:r>
              <a:rPr lang="en-US" altLang="en-US" sz="3000" dirty="0" smtClean="0"/>
              <a:t>Proposal and Award Policies and Procedures Guide</a:t>
            </a:r>
          </a:p>
          <a:p>
            <a:pPr lvl="2" eaLnBrk="1" hangingPunct="1"/>
            <a:r>
              <a:rPr lang="en-US" altLang="en-US" sz="1600" dirty="0" smtClean="0"/>
              <a:t>https://www.nsf.gov/publications/pub_summ.jsp?ods_key=papp</a:t>
            </a:r>
          </a:p>
          <a:p>
            <a:pPr lvl="1" eaLnBrk="1" hangingPunct="1"/>
            <a:r>
              <a:rPr lang="en-US" altLang="en-US" sz="3200" dirty="0" smtClean="0"/>
              <a:t>National Institutes of Health </a:t>
            </a:r>
          </a:p>
          <a:p>
            <a:pPr lvl="1" eaLnBrk="1" hangingPunct="1"/>
            <a:r>
              <a:rPr lang="en-US" altLang="en-US" sz="1400" dirty="0" smtClean="0"/>
              <a:t>https://grants.nih.gov/grants/grants_process.htm</a:t>
            </a:r>
          </a:p>
        </p:txBody>
      </p:sp>
    </p:spTree>
    <p:extLst>
      <p:ext uri="{BB962C8B-B14F-4D97-AF65-F5344CB8AC3E}">
        <p14:creationId xmlns:p14="http://schemas.microsoft.com/office/powerpoint/2010/main" val="12056058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Agencies </a:t>
            </a:r>
            <a:r>
              <a:rPr lang="en-US" sz="1600" dirty="0" smtClean="0"/>
              <a:t>(cont.)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Grants.gov</a:t>
            </a:r>
            <a:endParaRPr lang="en-US" sz="2800" dirty="0" smtClean="0"/>
          </a:p>
          <a:p>
            <a:r>
              <a:rPr lang="en-US" sz="2800" dirty="0" smtClean="0"/>
              <a:t>Agency websites</a:t>
            </a:r>
          </a:p>
          <a:p>
            <a:pPr marL="6985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7965765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Private funding sources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Foundations</a:t>
            </a:r>
          </a:p>
          <a:p>
            <a:pPr lvl="1"/>
            <a:r>
              <a:rPr lang="en-US" dirty="0" smtClean="0"/>
              <a:t>Types of foundations</a:t>
            </a:r>
          </a:p>
          <a:p>
            <a:pPr lvl="1"/>
            <a:r>
              <a:rPr lang="en-US" dirty="0" smtClean="0"/>
              <a:t>Finding foundation funding </a:t>
            </a:r>
          </a:p>
          <a:p>
            <a:pPr lvl="2"/>
            <a:r>
              <a:rPr lang="en-US" dirty="0" smtClean="0"/>
              <a:t>Foundation Center and other databases</a:t>
            </a:r>
          </a:p>
          <a:p>
            <a:pPr lvl="2"/>
            <a:r>
              <a:rPr lang="en-US" dirty="0" smtClean="0"/>
              <a:t>Foundation websites</a:t>
            </a:r>
          </a:p>
          <a:p>
            <a:pPr lvl="2"/>
            <a:r>
              <a:rPr lang="en-US" dirty="0" smtClean="0"/>
              <a:t>Colleagues and professional organization sponsors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973944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3152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How do funders </a:t>
            </a:r>
            <a:r>
              <a:rPr lang="en-US" dirty="0" smtClean="0"/>
              <a:t>accept applications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315200" cy="3733800"/>
          </a:xfrm>
        </p:spPr>
        <p:txBody>
          <a:bodyPr rtlCol="0">
            <a:normAutofit fontScale="92500" lnSpcReduction="10000"/>
          </a:bodyPr>
          <a:lstStyle/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Specific call for proposals</a:t>
            </a:r>
          </a:p>
          <a:p>
            <a:pPr lvl="1" indent="-274320" eaLnBrk="1" fontAlgn="auto" hangingPunct="1">
              <a:spcAft>
                <a:spcPts val="0"/>
              </a:spcAft>
              <a:defRPr/>
            </a:pPr>
            <a:r>
              <a:rPr lang="en-US" sz="2800" dirty="0" smtClean="0"/>
              <a:t>Proposal or solicitation announcement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General statement that proposals meeting funder guidelines are accepted  </a:t>
            </a:r>
            <a:endParaRPr lang="en-US" sz="3200" dirty="0"/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>Firm deadline </a:t>
            </a:r>
            <a:r>
              <a:rPr lang="en-US" sz="3200" dirty="0"/>
              <a:t>or </a:t>
            </a:r>
            <a:r>
              <a:rPr lang="en-US" sz="3200" dirty="0" smtClean="0"/>
              <a:t>rolling submission </a:t>
            </a:r>
            <a:r>
              <a:rPr lang="en-US" sz="3200" dirty="0"/>
              <a:t>(get </a:t>
            </a:r>
            <a:r>
              <a:rPr lang="en-US" sz="3200" dirty="0" smtClean="0"/>
              <a:t>your application </a:t>
            </a:r>
            <a:r>
              <a:rPr lang="en-US" sz="3200" dirty="0"/>
              <a:t>in prior to deadline</a:t>
            </a:r>
            <a:r>
              <a:rPr lang="en-US" sz="3200" dirty="0" smtClean="0"/>
              <a:t>)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sz="3200" dirty="0"/>
              <a:t>Some </a:t>
            </a:r>
            <a:r>
              <a:rPr lang="en-US" sz="3200" dirty="0" smtClean="0"/>
              <a:t>foundations </a:t>
            </a:r>
            <a:r>
              <a:rPr lang="en-US" sz="3200" dirty="0"/>
              <a:t>do not accept </a:t>
            </a:r>
            <a:r>
              <a:rPr lang="en-US" sz="3200" dirty="0" smtClean="0"/>
              <a:t>unsolicited applications</a:t>
            </a:r>
            <a:endParaRPr lang="en-US" sz="3200" dirty="0"/>
          </a:p>
          <a:p>
            <a:pPr marL="6858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en-US" dirty="0"/>
          </a:p>
          <a:p>
            <a:pPr indent="-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2538</TotalTime>
  <Words>694</Words>
  <Application>Microsoft Office PowerPoint</Application>
  <PresentationFormat>On-screen Show (4:3)</PresentationFormat>
  <Paragraphs>182</Paragraphs>
  <Slides>19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Gill Sans MT</vt:lpstr>
      <vt:lpstr>Times New Roman</vt:lpstr>
      <vt:lpstr>Wingdings 3</vt:lpstr>
      <vt:lpstr>Urban Pop</vt:lpstr>
      <vt:lpstr>Understanding an RFP</vt:lpstr>
      <vt:lpstr>LEARNING OBJECTIVES</vt:lpstr>
      <vt:lpstr>Overview</vt:lpstr>
      <vt:lpstr>TYPES OF Solicitation MECHANISMS or what is an RFP?</vt:lpstr>
      <vt:lpstr>Before you seek funding  </vt:lpstr>
      <vt:lpstr>Who does what</vt:lpstr>
      <vt:lpstr>Federal Agencies (cont.)</vt:lpstr>
      <vt:lpstr>Private funding sources </vt:lpstr>
      <vt:lpstr>How do funders accept applications?</vt:lpstr>
      <vt:lpstr>Is the funding source a good fit? And how do you find out?  </vt:lpstr>
      <vt:lpstr>Understand the funding guidelines, scope and mission</vt:lpstr>
      <vt:lpstr>Federal funding</vt:lpstr>
      <vt:lpstr>OSERS – NIA review </vt:lpstr>
      <vt:lpstr> Narrative response  </vt:lpstr>
      <vt:lpstr>Private funders</vt:lpstr>
      <vt:lpstr>Priorities and mission </vt:lpstr>
      <vt:lpstr>Spencer foundation   </vt:lpstr>
      <vt:lpstr>Special Projects grants</vt:lpstr>
      <vt:lpstr>Funding Resources</vt:lpstr>
    </vt:vector>
  </TitlesOfParts>
  <Company>Dell Computer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Grant Departments</dc:title>
  <dc:creator>Preferred Customer</dc:creator>
  <cp:lastModifiedBy>Eric Budd</cp:lastModifiedBy>
  <cp:revision>137</cp:revision>
  <cp:lastPrinted>2017-10-30T17:24:16Z</cp:lastPrinted>
  <dcterms:created xsi:type="dcterms:W3CDTF">1998-03-03T18:27:25Z</dcterms:created>
  <dcterms:modified xsi:type="dcterms:W3CDTF">2019-08-29T14:52:42Z</dcterms:modified>
</cp:coreProperties>
</file>