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Merriweather" panose="020B0604020202020204" charset="0"/>
      <p:regular r:id="rId36"/>
      <p:bold r:id="rId37"/>
      <p:italic r:id="rId38"/>
      <p:boldItalic r:id="rId39"/>
    </p:embeddedFont>
    <p:embeddedFont>
      <p:font typeface="Roboto" panose="020B0604020202020204" charset="0"/>
      <p:regular r:id="rId40"/>
      <p:bold r:id="rId41"/>
      <p:italic r:id="rId42"/>
      <p:boldItalic r:id="rId43"/>
    </p:embeddedFont>
    <p:embeddedFont>
      <p:font typeface="Century Gothic" panose="020B0502020202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16"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f73a0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myself, quick overview of the experience I had with my Pal Tasks and how I hope to help them. </a:t>
            </a:r>
            <a:endParaRPr/>
          </a:p>
          <a:p>
            <a:pPr marL="0" lvl="0" indent="0" algn="l" rtl="0">
              <a:spcBef>
                <a:spcPts val="0"/>
              </a:spcBef>
              <a:spcAft>
                <a:spcPts val="0"/>
              </a:spcAft>
              <a:buNone/>
            </a:pPr>
            <a:endParaRPr/>
          </a:p>
          <a:p>
            <a:pPr marL="0" lvl="0" indent="0" algn="l" rtl="0">
              <a:spcBef>
                <a:spcPts val="0"/>
              </a:spcBef>
              <a:spcAft>
                <a:spcPts val="0"/>
              </a:spcAft>
              <a:buNone/>
            </a:pPr>
            <a:r>
              <a:rPr lang="en"/>
              <a:t>I’ve created a powerpoint but I’m open to being flexible or answering specific questions or a combination of both </a:t>
            </a:r>
            <a:endParaRPr/>
          </a:p>
          <a:p>
            <a:pPr marL="0" lvl="0" indent="0" algn="l" rtl="0">
              <a:spcBef>
                <a:spcPts val="0"/>
              </a:spcBef>
              <a:spcAft>
                <a:spcPts val="0"/>
              </a:spcAft>
              <a:buNone/>
            </a:pPr>
            <a:endParaRPr/>
          </a:p>
          <a:p>
            <a:pPr marL="0" lvl="0" indent="0" algn="l" rtl="0">
              <a:spcBef>
                <a:spcPts val="0"/>
              </a:spcBef>
              <a:spcAft>
                <a:spcPts val="0"/>
              </a:spcAft>
              <a:buNone/>
            </a:pPr>
            <a:r>
              <a:rPr lang="en"/>
              <a:t>Quick survey on who is here: public school, what level, classroom teachers?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806d17bb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806d17bb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806d17bb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806d17bb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You’ll notice in my tasks that they are labeled “Part B”, “Part C” etc. That is because when you upload to the Pal website, that is how the categories are labeled. I do not think this is necessary, but I wanted to ensure I was uploading the correct documents to where they needed to go. </a:t>
            </a:r>
            <a:endParaRPr/>
          </a:p>
          <a:p>
            <a:pPr marL="0" lvl="0" indent="0" algn="l" rtl="0">
              <a:spcBef>
                <a:spcPts val="0"/>
              </a:spcBef>
              <a:spcAft>
                <a:spcPts val="0"/>
              </a:spcAft>
              <a:buNone/>
            </a:pPr>
            <a:endParaRPr/>
          </a:p>
          <a:p>
            <a:pPr marL="0" lvl="0" indent="0" algn="l" rtl="0">
              <a:spcBef>
                <a:spcPts val="0"/>
              </a:spcBef>
              <a:spcAft>
                <a:spcPts val="0"/>
              </a:spcAft>
              <a:buNone/>
            </a:pPr>
            <a:r>
              <a:rPr lang="en"/>
              <a:t>I quickly summarize all the items you need to submit in the next few slides, however I essentially pulled this directly from the handbook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69fde5f1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69fde5f1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69fde5f1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69fde5f1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69fde5f1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69fde5f1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69fde5f1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69fde5f1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69fde5f1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69fde5f1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Brief overview of the category documents I submitted with Task 1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69fde5f1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69fde5f1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Focus on your abilities as a leader not simply summarizing what you did- they already know what you did!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82e47b7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82e47b7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c6f73a04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c6f73a04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Pal Task 2 focuses on creating a PLC (Professional Learning Culture/Community) within your school. </a:t>
            </a:r>
            <a:endParaRPr/>
          </a:p>
          <a:p>
            <a:pPr marL="0" lvl="0" indent="0" algn="l" rtl="0">
              <a:spcBef>
                <a:spcPts val="0"/>
              </a:spcBef>
              <a:spcAft>
                <a:spcPts val="0"/>
              </a:spcAft>
              <a:buNone/>
            </a:pPr>
            <a:endParaRPr/>
          </a:p>
          <a:p>
            <a:pPr marL="0" lvl="0" indent="0" algn="l" rtl="0">
              <a:spcBef>
                <a:spcPts val="0"/>
              </a:spcBef>
              <a:spcAft>
                <a:spcPts val="0"/>
              </a:spcAft>
              <a:buNone/>
            </a:pPr>
            <a:r>
              <a:rPr lang="en"/>
              <a:t>Similar to Task 1, you need to identify a priority academic area. I highly suggest continuing with the area you identified in task 1, so you can continue using the same data.</a:t>
            </a:r>
            <a:endParaRPr/>
          </a:p>
          <a:p>
            <a:pPr marL="0" lvl="0" indent="0" algn="l" rtl="0">
              <a:spcBef>
                <a:spcPts val="0"/>
              </a:spcBef>
              <a:spcAft>
                <a:spcPts val="0"/>
              </a:spcAft>
              <a:buNone/>
            </a:pPr>
            <a:endParaRPr/>
          </a:p>
          <a:p>
            <a:pPr marL="0" lvl="0" indent="0" algn="l" rtl="0">
              <a:spcBef>
                <a:spcPts val="0"/>
              </a:spcBef>
              <a:spcAft>
                <a:spcPts val="0"/>
              </a:spcAft>
              <a:buNone/>
            </a:pPr>
            <a:r>
              <a:rPr lang="en"/>
              <a:t>For Task 2, I focused on the overall EL writing instruction for grades 3-5, I did not narrow it down to one grade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6f73a04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6f73a0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Quick disclaimer that I did not get a perfect score, but I did receive a score I was confident in and was happy to share my experience and work through how I completed task 1 &amp; 2. I will certainly try to be as clear as possible and answer any questions I have, but there may be some questions I might not be able to answer.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5ef4d1a4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5ef4d1a4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806d17bb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806d17bb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touch base on my group learning approach in category 3: I gave examples of discussion group protocols (round robin, brainstorming, and within team jigsaw)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69fde5f1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69fde5f1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69fde5f1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69fde5f1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69fde5f1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69fde5f1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5ef4d1a4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5ef4d1a4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69fde5f1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69fde5f1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69fde5f1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69fde5f1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69fde5f1e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69fde5f1e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69fde5f1e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69fde5f1e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6f73a0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Advice I would have given myself when I started this process.</a:t>
            </a:r>
            <a:endParaRPr/>
          </a:p>
          <a:p>
            <a:pPr marL="0" lvl="0" indent="0" algn="l" rtl="0">
              <a:spcBef>
                <a:spcPts val="0"/>
              </a:spcBef>
              <a:spcAft>
                <a:spcPts val="0"/>
              </a:spcAft>
              <a:buNone/>
            </a:pPr>
            <a:endParaRPr/>
          </a:p>
          <a:p>
            <a:pPr marL="0" lvl="0" indent="0" algn="l" rtl="0">
              <a:spcBef>
                <a:spcPts val="0"/>
              </a:spcBef>
              <a:spcAft>
                <a:spcPts val="0"/>
              </a:spcAft>
              <a:buNone/>
            </a:pPr>
            <a:r>
              <a:rPr lang="en"/>
              <a:t>I am a guidance counselor, and I have never been in the classroom so I took a unique approach to working through these tasks. I had to depend on a lot of different individuals, not just my building leaders. </a:t>
            </a:r>
            <a:endParaRPr/>
          </a:p>
          <a:p>
            <a:pPr marL="0" lvl="0" indent="0" algn="l" rtl="0">
              <a:spcBef>
                <a:spcPts val="0"/>
              </a:spcBef>
              <a:spcAft>
                <a:spcPts val="0"/>
              </a:spcAft>
              <a:buNone/>
            </a:pPr>
            <a:endParaRPr/>
          </a:p>
          <a:p>
            <a:pPr marL="0" lvl="0" indent="0" algn="l" rtl="0">
              <a:spcBef>
                <a:spcPts val="0"/>
              </a:spcBef>
              <a:spcAft>
                <a:spcPts val="0"/>
              </a:spcAft>
              <a:buNone/>
            </a:pPr>
            <a:r>
              <a:rPr lang="en"/>
              <a:t>Blinding your name, school or any other individuals you discuss in your plan! Label your school (X School) and stick to that name throughout all of your tasks. Format is critical; don’t go over the word or page count because you won’t receive a score and you’ll have to re-submit which means paying 107$ again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69fde5f1e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69fde5f1e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69fde5f1e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569fde5f1e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5ef4d1a4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55ef4d1a4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c6f73a04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c6f73a04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5ef4d1a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5ef4d1a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Pal Task 1 focuses on your ability as a leadership candidate to access and analyze your school’s data, as well as develop a vision of high quality student achievement and a plan for improving student learning in a priority academic area</a:t>
            </a:r>
            <a:endParaRPr/>
          </a:p>
          <a:p>
            <a:pPr marL="0" lvl="0" indent="0" algn="l" rtl="0">
              <a:spcBef>
                <a:spcPts val="0"/>
              </a:spcBef>
              <a:spcAft>
                <a:spcPts val="0"/>
              </a:spcAft>
              <a:buNone/>
            </a:pPr>
            <a:endParaRPr/>
          </a:p>
          <a:p>
            <a:pPr marL="0" lvl="0" indent="0" algn="l" rtl="0">
              <a:spcBef>
                <a:spcPts val="0"/>
              </a:spcBef>
              <a:spcAft>
                <a:spcPts val="0"/>
              </a:spcAft>
              <a:buNone/>
            </a:pPr>
            <a:r>
              <a:rPr lang="en"/>
              <a:t>Collaboration with stakeholders is critical for all tasks, especially task 1. Several of the documents needed it is required that you have several conversations with your building principal as well as other individuals in your building. </a:t>
            </a:r>
            <a:endParaRPr/>
          </a:p>
          <a:p>
            <a:pPr marL="0" lvl="0" indent="0" algn="l" rtl="0">
              <a:spcBef>
                <a:spcPts val="0"/>
              </a:spcBef>
              <a:spcAft>
                <a:spcPts val="0"/>
              </a:spcAft>
              <a:buNone/>
            </a:pPr>
            <a:endParaRPr/>
          </a:p>
          <a:p>
            <a:pPr marL="0" lvl="0" indent="0" algn="l" rtl="0">
              <a:spcBef>
                <a:spcPts val="0"/>
              </a:spcBef>
              <a:spcAft>
                <a:spcPts val="0"/>
              </a:spcAft>
              <a:buNone/>
            </a:pPr>
            <a:r>
              <a:rPr lang="en"/>
              <a:t>I’m going to work through the task in a step by step process and explain it as simple as possible. I am not going to get into the nitty gritty of each component, but rather give you an overview of what I did.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806d17bb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806d17bb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handbook can become quite intense and overwhelming, so I found this flow chart quite helpful when working through task 1.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5ef4d1a4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5ef4d1a4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the most important steps (again, in my opinion) to this task is the data analysis. You are being assessed on gathering and analyzing data, and creating a plan of action strategies to improve student performance. </a:t>
            </a:r>
            <a:endParaRPr/>
          </a:p>
          <a:p>
            <a:pPr marL="0" lvl="0" indent="0" algn="l" rtl="0">
              <a:spcBef>
                <a:spcPts val="0"/>
              </a:spcBef>
              <a:spcAft>
                <a:spcPts val="0"/>
              </a:spcAft>
              <a:buNone/>
            </a:pPr>
            <a:endParaRPr/>
          </a:p>
          <a:p>
            <a:pPr marL="0" lvl="0" indent="0" algn="l" rtl="0">
              <a:spcBef>
                <a:spcPts val="0"/>
              </a:spcBef>
              <a:spcAft>
                <a:spcPts val="0"/>
              </a:spcAft>
              <a:buNone/>
            </a:pPr>
            <a:r>
              <a:rPr lang="en"/>
              <a:t>From my experience, I used the flow chart from page 15 and literally took one step at a time. So, my </a:t>
            </a:r>
            <a:r>
              <a:rPr lang="en" b="1"/>
              <a:t>step one was to review the data. </a:t>
            </a:r>
            <a:endParaRPr b="1"/>
          </a:p>
          <a:p>
            <a:pPr marL="0" lvl="0" indent="0" algn="l" rtl="0">
              <a:spcBef>
                <a:spcPts val="0"/>
              </a:spcBef>
              <a:spcAft>
                <a:spcPts val="0"/>
              </a:spcAft>
              <a:buNone/>
            </a:pPr>
            <a:endParaRPr/>
          </a:p>
          <a:p>
            <a:pPr marL="0" lvl="0" indent="0" algn="l" rtl="0">
              <a:spcBef>
                <a:spcPts val="0"/>
              </a:spcBef>
              <a:spcAft>
                <a:spcPts val="0"/>
              </a:spcAft>
              <a:buNone/>
            </a:pPr>
            <a:r>
              <a:rPr lang="en"/>
              <a:t>All 4 of my tasks focused on our rising EL population. After reviewing PARCC, MCAS, ACCESS, Dibels, MAP scores, I identified 3rd grade writing as my priority academic area. </a:t>
            </a:r>
            <a:endParaRPr/>
          </a:p>
          <a:p>
            <a:pPr marL="0" lvl="0" indent="0" algn="l" rtl="0">
              <a:spcBef>
                <a:spcPts val="0"/>
              </a:spcBef>
              <a:spcAft>
                <a:spcPts val="0"/>
              </a:spcAft>
              <a:buNone/>
            </a:pPr>
            <a:endParaRPr/>
          </a:p>
          <a:p>
            <a:pPr marL="0" lvl="0" indent="0" algn="l" rtl="0">
              <a:spcBef>
                <a:spcPts val="0"/>
              </a:spcBef>
              <a:spcAft>
                <a:spcPts val="0"/>
              </a:spcAft>
              <a:buNone/>
            </a:pPr>
            <a:r>
              <a:rPr lang="en"/>
              <a:t>The rubric states “collects on 3 or more elements” for meeting and exceeding expectations </a:t>
            </a:r>
            <a:endParaRPr/>
          </a:p>
          <a:p>
            <a:pPr marL="0" lvl="0" indent="0" algn="l" rtl="0">
              <a:spcBef>
                <a:spcPts val="0"/>
              </a:spcBef>
              <a:spcAft>
                <a:spcPts val="0"/>
              </a:spcAft>
              <a:buNone/>
            </a:pPr>
            <a:endParaRPr/>
          </a:p>
          <a:p>
            <a:pPr marL="0" lvl="0" indent="0" algn="l" rtl="0">
              <a:lnSpc>
                <a:spcPct val="90000"/>
              </a:lnSpc>
              <a:spcBef>
                <a:spcPts val="1000"/>
              </a:spcBef>
              <a:spcAft>
                <a:spcPts val="0"/>
              </a:spcAft>
              <a:buClr>
                <a:srgbClr val="B31166"/>
              </a:buClr>
              <a:buSzPts val="1440"/>
              <a:buFont typeface="Noto Sans Symbols"/>
              <a:buNone/>
            </a:pPr>
            <a:r>
              <a:rPr lang="en" b="1"/>
              <a:t>Example of target students</a:t>
            </a:r>
            <a:r>
              <a:rPr lang="en"/>
              <a:t>: Students with disabilities, ELL, African American, Hispanic, Native American students, low-income students, and students performing below state proficiency levels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806d17bb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806d17bb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My Step 2</a:t>
            </a:r>
            <a:r>
              <a:rPr lang="en"/>
              <a:t> was to collaborate with the stakeholders. As a Guidance Counselor, I’m not always “in the know” with what goes on within the classrooms. I worked very closely with my building administrators through this process (gaining access to edwin analytics) and interviewing her on both our strengths and weaknesses. I also was able to participate on the Assessment Team at my school this year, so I was able to be a part of school-wide PD planning and other academic conversations.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82e47b7c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82e47b7c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82e47b7c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82e47b7c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mailto:katieruggles@comcast.net"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1309875" y="1235525"/>
            <a:ext cx="7432800" cy="147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latin typeface="Merriweather"/>
                <a:ea typeface="Merriweather"/>
                <a:cs typeface="Merriweather"/>
                <a:sym typeface="Merriweather"/>
              </a:rPr>
              <a:t>MA Pal Tasks 1+2 </a:t>
            </a:r>
            <a:endParaRPr sz="4800">
              <a:latin typeface="Merriweather"/>
              <a:ea typeface="Merriweather"/>
              <a:cs typeface="Merriweather"/>
              <a:sym typeface="Merriweather"/>
            </a:endParaRPr>
          </a:p>
          <a:p>
            <a:pPr marL="0" lvl="0" indent="0" algn="l" rtl="0">
              <a:spcBef>
                <a:spcPts val="0"/>
              </a:spcBef>
              <a:spcAft>
                <a:spcPts val="0"/>
              </a:spcAft>
              <a:buNone/>
            </a:pPr>
            <a:r>
              <a:rPr lang="en" sz="4800">
                <a:latin typeface="Merriweather"/>
                <a:ea typeface="Merriweather"/>
                <a:cs typeface="Merriweather"/>
                <a:sym typeface="Merriweather"/>
              </a:rPr>
              <a:t>Helpful Hints</a:t>
            </a:r>
            <a:endParaRPr sz="4800">
              <a:latin typeface="Merriweather"/>
              <a:ea typeface="Merriweather"/>
              <a:cs typeface="Merriweather"/>
              <a:sym typeface="Merriweather"/>
            </a:endParaRPr>
          </a:p>
        </p:txBody>
      </p:sp>
      <p:sp>
        <p:nvSpPr>
          <p:cNvPr id="86" name="Google Shape;86;p13"/>
          <p:cNvSpPr txBox="1">
            <a:spLocks noGrp="1"/>
          </p:cNvSpPr>
          <p:nvPr>
            <p:ph type="subTitle" idx="1"/>
          </p:nvPr>
        </p:nvSpPr>
        <p:spPr>
          <a:xfrm>
            <a:off x="598100" y="3267671"/>
            <a:ext cx="8222100" cy="11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Merriweather"/>
                <a:ea typeface="Merriweather"/>
                <a:cs typeface="Merriweather"/>
                <a:sym typeface="Merriweather"/>
              </a:rPr>
              <a:t>Katie Gingras, M.S., CAGS</a:t>
            </a:r>
            <a:endParaRPr sz="2400">
              <a:latin typeface="Merriweather"/>
              <a:ea typeface="Merriweather"/>
              <a:cs typeface="Merriweather"/>
              <a:sym typeface="Merriweather"/>
            </a:endParaRPr>
          </a:p>
          <a:p>
            <a:pPr marL="0" lvl="0" indent="0" algn="l" rtl="0">
              <a:spcBef>
                <a:spcPts val="0"/>
              </a:spcBef>
              <a:spcAft>
                <a:spcPts val="0"/>
              </a:spcAft>
              <a:buNone/>
            </a:pPr>
            <a:r>
              <a:rPr lang="en" sz="2400">
                <a:latin typeface="Merriweather"/>
                <a:ea typeface="Merriweather"/>
                <a:cs typeface="Merriweather"/>
                <a:sym typeface="Merriweather"/>
              </a:rPr>
              <a:t>Guidance Counselor </a:t>
            </a:r>
            <a:endParaRPr sz="2400">
              <a:latin typeface="Merriweather"/>
              <a:ea typeface="Merriweather"/>
              <a:cs typeface="Merriweather"/>
              <a:sym typeface="Merriweather"/>
            </a:endParaRPr>
          </a:p>
          <a:p>
            <a:pPr marL="0" lvl="0" indent="0" algn="l" rtl="0">
              <a:spcBef>
                <a:spcPts val="0"/>
              </a:spcBef>
              <a:spcAft>
                <a:spcPts val="0"/>
              </a:spcAft>
              <a:buNone/>
            </a:pPr>
            <a:r>
              <a:rPr lang="en" sz="2400">
                <a:latin typeface="Merriweather"/>
                <a:ea typeface="Merriweather"/>
                <a:cs typeface="Merriweather"/>
                <a:sym typeface="Merriweather"/>
              </a:rPr>
              <a:t>Johnny Appleseed Elementary School (K-5)</a:t>
            </a:r>
            <a:endParaRPr sz="2400">
              <a:latin typeface="Merriweather"/>
              <a:ea typeface="Merriweather"/>
              <a:cs typeface="Merriweather"/>
              <a:sym typeface="Merriweather"/>
            </a:endParaRPr>
          </a:p>
          <a:p>
            <a:pPr marL="0" lvl="0" indent="0" algn="l" rtl="0">
              <a:spcBef>
                <a:spcPts val="0"/>
              </a:spcBef>
              <a:spcAft>
                <a:spcPts val="0"/>
              </a:spcAft>
              <a:buNone/>
            </a:pPr>
            <a:r>
              <a:rPr lang="en" sz="2400">
                <a:latin typeface="Merriweather"/>
                <a:ea typeface="Merriweather"/>
                <a:cs typeface="Merriweather"/>
                <a:sym typeface="Merriweather"/>
              </a:rPr>
              <a:t>Leominster Public Schools</a:t>
            </a:r>
            <a:endParaRPr sz="2400">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613975" y="247347"/>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Necessary Documents: </a:t>
            </a:r>
            <a:endParaRPr/>
          </a:p>
        </p:txBody>
      </p:sp>
      <p:sp>
        <p:nvSpPr>
          <p:cNvPr id="137" name="Google Shape;137;p22"/>
          <p:cNvSpPr txBox="1"/>
          <p:nvPr/>
        </p:nvSpPr>
        <p:spPr>
          <a:xfrm>
            <a:off x="587375" y="1127125"/>
            <a:ext cx="8080500" cy="37782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Confidentiality &amp; Anon. Form (required for all Task submissions)  </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Three artifacts </a:t>
            </a:r>
            <a:endParaRPr sz="2400">
              <a:solidFill>
                <a:srgbClr val="FFFFFF"/>
              </a:solidFill>
              <a:latin typeface="Roboto"/>
              <a:ea typeface="Roboto"/>
              <a:cs typeface="Roboto"/>
              <a:sym typeface="Roboto"/>
            </a:endParaRPr>
          </a:p>
          <a:p>
            <a:pPr marL="914400" lvl="1"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(1) Priority Area to Improve student learning</a:t>
            </a:r>
            <a:endParaRPr sz="2400">
              <a:solidFill>
                <a:srgbClr val="FFFFFF"/>
              </a:solidFill>
              <a:latin typeface="Roboto"/>
              <a:ea typeface="Roboto"/>
              <a:cs typeface="Roboto"/>
              <a:sym typeface="Roboto"/>
            </a:endParaRPr>
          </a:p>
          <a:p>
            <a:pPr marL="914400" lvl="1"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(2) The Plan for Action Strategies </a:t>
            </a:r>
            <a:endParaRPr sz="2400">
              <a:solidFill>
                <a:srgbClr val="FFFFFF"/>
              </a:solidFill>
              <a:latin typeface="Roboto"/>
              <a:ea typeface="Roboto"/>
              <a:cs typeface="Roboto"/>
              <a:sym typeface="Roboto"/>
            </a:endParaRPr>
          </a:p>
          <a:p>
            <a:pPr marL="914400" lvl="1"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(3) Findings, Feedback &amp; Recommendations</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Category Documents </a:t>
            </a:r>
            <a:endParaRPr sz="2400">
              <a:solidFill>
                <a:srgbClr val="FFFFFF"/>
              </a:solidFill>
              <a:latin typeface="Roboto"/>
              <a:ea typeface="Roboto"/>
              <a:cs typeface="Roboto"/>
              <a:sym typeface="Roboto"/>
            </a:endParaRPr>
          </a:p>
          <a:p>
            <a:pPr marL="914400" lvl="1"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(1) Student Demographics &amp; Performance Info. </a:t>
            </a:r>
            <a:endParaRPr sz="2400">
              <a:solidFill>
                <a:srgbClr val="FFFFFF"/>
              </a:solidFill>
              <a:latin typeface="Roboto"/>
              <a:ea typeface="Roboto"/>
              <a:cs typeface="Roboto"/>
              <a:sym typeface="Roboto"/>
            </a:endParaRPr>
          </a:p>
          <a:p>
            <a:pPr marL="914400" lvl="1"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(2) Vision, Mission &amp; School Improvement Plan </a:t>
            </a:r>
            <a:endParaRPr sz="2400">
              <a:solidFill>
                <a:srgbClr val="FFFFFF"/>
              </a:solidFill>
              <a:latin typeface="Roboto"/>
              <a:ea typeface="Roboto"/>
              <a:cs typeface="Roboto"/>
              <a:sym typeface="Roboto"/>
            </a:endParaRPr>
          </a:p>
          <a:p>
            <a:pPr marL="914400" lvl="1"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(3) School &amp; District Policies </a:t>
            </a:r>
            <a:endParaRPr sz="2400">
              <a:solidFill>
                <a:srgbClr val="FFFFFF"/>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460950" y="390222"/>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Necessary Documents (cont.)</a:t>
            </a:r>
            <a:endParaRPr/>
          </a:p>
        </p:txBody>
      </p:sp>
      <p:sp>
        <p:nvSpPr>
          <p:cNvPr id="143" name="Google Shape;143;p23"/>
          <p:cNvSpPr txBox="1"/>
          <p:nvPr/>
        </p:nvSpPr>
        <p:spPr>
          <a:xfrm>
            <a:off x="142875" y="1397000"/>
            <a:ext cx="8507700" cy="3333900"/>
          </a:xfrm>
          <a:prstGeom prst="rect">
            <a:avLst/>
          </a:prstGeom>
          <a:noFill/>
          <a:ln>
            <a:noFill/>
          </a:ln>
        </p:spPr>
        <p:txBody>
          <a:bodyPr spcFirstLastPara="1" wrap="square" lIns="0" tIns="91425" rIns="91425" bIns="91425" anchor="t" anchorCtr="0">
            <a:noAutofit/>
          </a:bodyPr>
          <a:lstStyle/>
          <a:p>
            <a:pPr marL="514350" lvl="1"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(4) Data Collection Forms/Interview Guide </a:t>
            </a:r>
            <a:endParaRPr sz="2400">
              <a:solidFill>
                <a:srgbClr val="FFFFFF"/>
              </a:solidFill>
              <a:latin typeface="Roboto"/>
              <a:ea typeface="Roboto"/>
              <a:cs typeface="Roboto"/>
              <a:sym typeface="Roboto"/>
            </a:endParaRPr>
          </a:p>
          <a:p>
            <a:pPr marL="514350" lvl="1"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(5) Feedback Collection Forms </a:t>
            </a: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Commentary  </a:t>
            </a:r>
            <a:endParaRPr sz="2400">
              <a:solidFill>
                <a:srgbClr val="FFFFFF"/>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339325" y="-3"/>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a:t>Artifact 1: Priority Area </a:t>
            </a:r>
            <a:endParaRPr sz="3000" b="1"/>
          </a:p>
        </p:txBody>
      </p:sp>
      <p:sp>
        <p:nvSpPr>
          <p:cNvPr id="149" name="Google Shape;149;p24"/>
          <p:cNvSpPr txBox="1"/>
          <p:nvPr/>
        </p:nvSpPr>
        <p:spPr>
          <a:xfrm>
            <a:off x="339325" y="492525"/>
            <a:ext cx="8501100" cy="4429200"/>
          </a:xfrm>
          <a:prstGeom prst="rect">
            <a:avLst/>
          </a:prstGeom>
          <a:noFill/>
          <a:ln>
            <a:noFill/>
          </a:ln>
        </p:spPr>
        <p:txBody>
          <a:bodyPr spcFirstLastPara="1" wrap="square" lIns="91425" tIns="91425" rIns="91425" bIns="91425" anchor="t" anchorCtr="0">
            <a:noAutofit/>
          </a:bodyPr>
          <a:lstStyle/>
          <a:p>
            <a:pPr marL="342900" lvl="0" indent="-258318" algn="l" rtl="0">
              <a:lnSpc>
                <a:spcPct val="80000"/>
              </a:lnSpc>
              <a:spcBef>
                <a:spcPts val="1000"/>
              </a:spcBef>
              <a:spcAft>
                <a:spcPts val="0"/>
              </a:spcAft>
              <a:buNone/>
            </a:pPr>
            <a:endParaRPr sz="1800">
              <a:solidFill>
                <a:srgbClr val="FFFFFF"/>
              </a:solidFill>
              <a:latin typeface="Roboto"/>
              <a:ea typeface="Roboto"/>
              <a:cs typeface="Roboto"/>
              <a:sym typeface="Roboto"/>
            </a:endParaRPr>
          </a:p>
          <a:p>
            <a:pPr marL="742950" lvl="1" indent="-350266" algn="l" rtl="0">
              <a:lnSpc>
                <a:spcPct val="80000"/>
              </a:lnSpc>
              <a:spcBef>
                <a:spcPts val="1000"/>
              </a:spcBef>
              <a:spcAft>
                <a:spcPts val="0"/>
              </a:spcAft>
              <a:buClr>
                <a:srgbClr val="FFFFFF"/>
              </a:buClr>
              <a:buSzPts val="2200"/>
              <a:buFont typeface="Roboto"/>
              <a:buChar char="▶"/>
            </a:pPr>
            <a:r>
              <a:rPr lang="en" sz="2200">
                <a:solidFill>
                  <a:srgbClr val="FFFFFF"/>
                </a:solidFill>
                <a:latin typeface="Roboto"/>
                <a:ea typeface="Roboto"/>
                <a:cs typeface="Roboto"/>
                <a:sym typeface="Roboto"/>
              </a:rPr>
              <a:t>Description of a priority academic area where improved student performance is needed</a:t>
            </a:r>
            <a:endParaRPr sz="2200">
              <a:solidFill>
                <a:srgbClr val="FFFFFF"/>
              </a:solidFill>
              <a:latin typeface="Roboto"/>
              <a:ea typeface="Roboto"/>
              <a:cs typeface="Roboto"/>
              <a:sym typeface="Roboto"/>
            </a:endParaRPr>
          </a:p>
          <a:p>
            <a:pPr marL="742950" lvl="1" indent="-350266" algn="l" rtl="0">
              <a:lnSpc>
                <a:spcPct val="80000"/>
              </a:lnSpc>
              <a:spcBef>
                <a:spcPts val="1000"/>
              </a:spcBef>
              <a:spcAft>
                <a:spcPts val="0"/>
              </a:spcAft>
              <a:buClr>
                <a:srgbClr val="FFFFFF"/>
              </a:buClr>
              <a:buSzPts val="2200"/>
              <a:buFont typeface="Roboto"/>
              <a:buChar char="▶"/>
            </a:pPr>
            <a:r>
              <a:rPr lang="en" sz="2200">
                <a:solidFill>
                  <a:srgbClr val="FFFFFF"/>
                </a:solidFill>
                <a:latin typeface="Roboto"/>
                <a:ea typeface="Roboto"/>
                <a:cs typeface="Roboto"/>
                <a:sym typeface="Roboto"/>
              </a:rPr>
              <a:t>Compelling rationale based on the data collected and analyzed</a:t>
            </a:r>
            <a:endParaRPr sz="2200">
              <a:solidFill>
                <a:srgbClr val="FFFFFF"/>
              </a:solidFill>
              <a:latin typeface="Roboto"/>
              <a:ea typeface="Roboto"/>
              <a:cs typeface="Roboto"/>
              <a:sym typeface="Roboto"/>
            </a:endParaRPr>
          </a:p>
          <a:p>
            <a:pPr marL="742950" lvl="1" indent="-350266" algn="l" rtl="0">
              <a:lnSpc>
                <a:spcPct val="80000"/>
              </a:lnSpc>
              <a:spcBef>
                <a:spcPts val="1000"/>
              </a:spcBef>
              <a:spcAft>
                <a:spcPts val="0"/>
              </a:spcAft>
              <a:buClr>
                <a:srgbClr val="FFFFFF"/>
              </a:buClr>
              <a:buSzPts val="2200"/>
              <a:buFont typeface="Roboto"/>
              <a:buChar char="▶"/>
            </a:pPr>
            <a:r>
              <a:rPr lang="en" sz="2200">
                <a:solidFill>
                  <a:srgbClr val="FFFFFF"/>
                </a:solidFill>
                <a:latin typeface="Roboto"/>
                <a:ea typeface="Roboto"/>
                <a:cs typeface="Roboto"/>
                <a:sym typeface="Roboto"/>
              </a:rPr>
              <a:t>Analysis of multiple quantitative/qualitative data</a:t>
            </a:r>
            <a:endParaRPr sz="2200">
              <a:solidFill>
                <a:srgbClr val="FFFFFF"/>
              </a:solidFill>
              <a:latin typeface="Roboto"/>
              <a:ea typeface="Roboto"/>
              <a:cs typeface="Roboto"/>
              <a:sym typeface="Roboto"/>
            </a:endParaRPr>
          </a:p>
          <a:p>
            <a:pPr marL="742950" lvl="1" indent="-350266" algn="l" rtl="0">
              <a:lnSpc>
                <a:spcPct val="80000"/>
              </a:lnSpc>
              <a:spcBef>
                <a:spcPts val="1000"/>
              </a:spcBef>
              <a:spcAft>
                <a:spcPts val="0"/>
              </a:spcAft>
              <a:buClr>
                <a:srgbClr val="FFFFFF"/>
              </a:buClr>
              <a:buSzPts val="2200"/>
              <a:buFont typeface="Roboto"/>
              <a:buChar char="▶"/>
            </a:pPr>
            <a:r>
              <a:rPr lang="en" sz="2200">
                <a:solidFill>
                  <a:srgbClr val="FFFFFF"/>
                </a:solidFill>
                <a:latin typeface="Roboto"/>
                <a:ea typeface="Roboto"/>
                <a:cs typeface="Roboto"/>
                <a:sym typeface="Roboto"/>
              </a:rPr>
              <a:t>Description of the school and community context and cultural factors</a:t>
            </a:r>
            <a:endParaRPr sz="2200">
              <a:solidFill>
                <a:srgbClr val="FFFFFF"/>
              </a:solidFill>
              <a:latin typeface="Roboto"/>
              <a:ea typeface="Roboto"/>
              <a:cs typeface="Roboto"/>
              <a:sym typeface="Roboto"/>
            </a:endParaRPr>
          </a:p>
          <a:p>
            <a:pPr marL="742950" lvl="1" indent="-350266" algn="l" rtl="0">
              <a:lnSpc>
                <a:spcPct val="80000"/>
              </a:lnSpc>
              <a:spcBef>
                <a:spcPts val="1000"/>
              </a:spcBef>
              <a:spcAft>
                <a:spcPts val="0"/>
              </a:spcAft>
              <a:buClr>
                <a:srgbClr val="FFFFFF"/>
              </a:buClr>
              <a:buSzPts val="2200"/>
              <a:buFont typeface="Roboto"/>
              <a:buChar char="▶"/>
            </a:pPr>
            <a:r>
              <a:rPr lang="en" sz="2200">
                <a:solidFill>
                  <a:srgbClr val="FFFFFF"/>
                </a:solidFill>
                <a:latin typeface="Roboto"/>
                <a:ea typeface="Roboto"/>
                <a:cs typeface="Roboto"/>
                <a:sym typeface="Roboto"/>
              </a:rPr>
              <a:t>Summary of gaps in relation to the priority area</a:t>
            </a:r>
            <a:endParaRPr sz="2200">
              <a:solidFill>
                <a:srgbClr val="FFFFFF"/>
              </a:solidFill>
              <a:latin typeface="Roboto"/>
              <a:ea typeface="Roboto"/>
              <a:cs typeface="Roboto"/>
              <a:sym typeface="Roboto"/>
            </a:endParaRPr>
          </a:p>
          <a:p>
            <a:pPr marL="742950" lvl="1" indent="-350266" algn="l" rtl="0">
              <a:lnSpc>
                <a:spcPct val="80000"/>
              </a:lnSpc>
              <a:spcBef>
                <a:spcPts val="1000"/>
              </a:spcBef>
              <a:spcAft>
                <a:spcPts val="0"/>
              </a:spcAft>
              <a:buClr>
                <a:srgbClr val="FFFFFF"/>
              </a:buClr>
              <a:buSzPts val="2200"/>
              <a:buFont typeface="Roboto"/>
              <a:buChar char="▶"/>
            </a:pPr>
            <a:r>
              <a:rPr lang="en" sz="2200">
                <a:solidFill>
                  <a:srgbClr val="FFFFFF"/>
                </a:solidFill>
                <a:latin typeface="Roboto"/>
                <a:ea typeface="Roboto"/>
                <a:cs typeface="Roboto"/>
                <a:sym typeface="Roboto"/>
              </a:rPr>
              <a:t>How input was solicited</a:t>
            </a:r>
            <a:endParaRPr sz="2200">
              <a:solidFill>
                <a:srgbClr val="FFFFFF"/>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460950" y="348547"/>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a:t>Artifact 2: The Plan for Action Strategies </a:t>
            </a:r>
            <a:endParaRPr sz="3000" b="1"/>
          </a:p>
        </p:txBody>
      </p:sp>
      <p:sp>
        <p:nvSpPr>
          <p:cNvPr id="155" name="Google Shape;155;p25"/>
          <p:cNvSpPr txBox="1"/>
          <p:nvPr/>
        </p:nvSpPr>
        <p:spPr>
          <a:xfrm>
            <a:off x="250050" y="742550"/>
            <a:ext cx="8643900" cy="3946800"/>
          </a:xfrm>
          <a:prstGeom prst="rect">
            <a:avLst/>
          </a:prstGeom>
          <a:noFill/>
          <a:ln>
            <a:noFill/>
          </a:ln>
        </p:spPr>
        <p:txBody>
          <a:bodyPr spcFirstLastPara="1" wrap="square" lIns="91425" tIns="91425" rIns="91425" bIns="91425" anchor="t" anchorCtr="0">
            <a:noAutofit/>
          </a:bodyPr>
          <a:lstStyle/>
          <a:p>
            <a:pPr marL="342900" lvl="0" indent="-258318" algn="l" rtl="0">
              <a:lnSpc>
                <a:spcPct val="80000"/>
              </a:lnSpc>
              <a:spcBef>
                <a:spcPts val="1000"/>
              </a:spcBef>
              <a:spcAft>
                <a:spcPts val="0"/>
              </a:spcAft>
              <a:buClr>
                <a:srgbClr val="B31166"/>
              </a:buClr>
              <a:buSzPts val="1332"/>
              <a:buFont typeface="Noto Sans Symbols"/>
              <a:buNone/>
            </a:pPr>
            <a:endParaRPr sz="1665">
              <a:solidFill>
                <a:srgbClr val="3F3F3F"/>
              </a:solidFill>
              <a:latin typeface="Century Gothic"/>
              <a:ea typeface="Century Gothic"/>
              <a:cs typeface="Century Gothic"/>
              <a:sym typeface="Century Gothic"/>
            </a:endParaRPr>
          </a:p>
          <a:p>
            <a:pPr marL="742950" lvl="1" indent="-331216" algn="l" rtl="0">
              <a:lnSpc>
                <a:spcPct val="80000"/>
              </a:lnSpc>
              <a:spcBef>
                <a:spcPts val="1000"/>
              </a:spcBef>
              <a:spcAft>
                <a:spcPts val="0"/>
              </a:spcAft>
              <a:buClr>
                <a:srgbClr val="FFFFFF"/>
              </a:buClr>
              <a:buSzPts val="1900"/>
              <a:buFont typeface="Roboto"/>
              <a:buChar char="▶"/>
            </a:pPr>
            <a:r>
              <a:rPr lang="en" sz="1900">
                <a:solidFill>
                  <a:srgbClr val="FFFFFF"/>
                </a:solidFill>
                <a:latin typeface="Roboto"/>
                <a:ea typeface="Roboto"/>
                <a:cs typeface="Roboto"/>
                <a:sym typeface="Roboto"/>
              </a:rPr>
              <a:t>Vision statement describing how the plan will support and sustain improvement in the priority academic area for the student group</a:t>
            </a:r>
            <a:endParaRPr sz="1900">
              <a:solidFill>
                <a:srgbClr val="FFFFFF"/>
              </a:solidFill>
              <a:latin typeface="Roboto"/>
              <a:ea typeface="Roboto"/>
              <a:cs typeface="Roboto"/>
              <a:sym typeface="Roboto"/>
            </a:endParaRPr>
          </a:p>
          <a:p>
            <a:pPr marL="742950" lvl="1" indent="-331216" algn="l" rtl="0">
              <a:lnSpc>
                <a:spcPct val="80000"/>
              </a:lnSpc>
              <a:spcBef>
                <a:spcPts val="1000"/>
              </a:spcBef>
              <a:spcAft>
                <a:spcPts val="0"/>
              </a:spcAft>
              <a:buClr>
                <a:srgbClr val="FFFFFF"/>
              </a:buClr>
              <a:buSzPts val="1900"/>
              <a:buFont typeface="Roboto"/>
              <a:buChar char="▶"/>
            </a:pPr>
            <a:r>
              <a:rPr lang="en" sz="1900">
                <a:solidFill>
                  <a:srgbClr val="FFFFFF"/>
                </a:solidFill>
                <a:latin typeface="Roboto"/>
                <a:ea typeface="Roboto"/>
                <a:cs typeface="Roboto"/>
                <a:sym typeface="Roboto"/>
              </a:rPr>
              <a:t>Compelling evidence-based justification explaining how the plan responds to the school context and student culture, and addresses the needs of student groups to improve student learning</a:t>
            </a:r>
            <a:endParaRPr sz="1900">
              <a:solidFill>
                <a:srgbClr val="FFFFFF"/>
              </a:solidFill>
              <a:latin typeface="Roboto"/>
              <a:ea typeface="Roboto"/>
              <a:cs typeface="Roboto"/>
              <a:sym typeface="Roboto"/>
            </a:endParaRPr>
          </a:p>
          <a:p>
            <a:pPr marL="742950" lvl="1" indent="-331216" algn="l" rtl="0">
              <a:lnSpc>
                <a:spcPct val="80000"/>
              </a:lnSpc>
              <a:spcBef>
                <a:spcPts val="1000"/>
              </a:spcBef>
              <a:spcAft>
                <a:spcPts val="0"/>
              </a:spcAft>
              <a:buClr>
                <a:srgbClr val="FFFFFF"/>
              </a:buClr>
              <a:buSzPts val="1900"/>
              <a:buFont typeface="Roboto"/>
              <a:buChar char="▶"/>
            </a:pPr>
            <a:r>
              <a:rPr lang="en" sz="1900">
                <a:solidFill>
                  <a:srgbClr val="FFFFFF"/>
                </a:solidFill>
                <a:latin typeface="Roboto"/>
                <a:ea typeface="Roboto"/>
                <a:cs typeface="Roboto"/>
                <a:sym typeface="Roboto"/>
              </a:rPr>
              <a:t>Goals and measurable objectives</a:t>
            </a:r>
            <a:endParaRPr sz="1900">
              <a:solidFill>
                <a:srgbClr val="FFFFFF"/>
              </a:solidFill>
              <a:latin typeface="Roboto"/>
              <a:ea typeface="Roboto"/>
              <a:cs typeface="Roboto"/>
              <a:sym typeface="Roboto"/>
            </a:endParaRPr>
          </a:p>
          <a:p>
            <a:pPr marL="742950" lvl="1" indent="-331216" algn="l" rtl="0">
              <a:lnSpc>
                <a:spcPct val="80000"/>
              </a:lnSpc>
              <a:spcBef>
                <a:spcPts val="1000"/>
              </a:spcBef>
              <a:spcAft>
                <a:spcPts val="0"/>
              </a:spcAft>
              <a:buClr>
                <a:srgbClr val="FFFFFF"/>
              </a:buClr>
              <a:buSzPts val="1900"/>
              <a:buFont typeface="Roboto"/>
              <a:buChar char="▶"/>
            </a:pPr>
            <a:r>
              <a:rPr lang="en" sz="1900">
                <a:solidFill>
                  <a:srgbClr val="FFFFFF"/>
                </a:solidFill>
                <a:latin typeface="Roboto"/>
                <a:ea typeface="Roboto"/>
                <a:cs typeface="Roboto"/>
                <a:sym typeface="Roboto"/>
              </a:rPr>
              <a:t>Action strategies</a:t>
            </a:r>
            <a:endParaRPr sz="1900">
              <a:solidFill>
                <a:srgbClr val="FFFFFF"/>
              </a:solidFill>
              <a:latin typeface="Roboto"/>
              <a:ea typeface="Roboto"/>
              <a:cs typeface="Roboto"/>
              <a:sym typeface="Roboto"/>
            </a:endParaRPr>
          </a:p>
          <a:p>
            <a:pPr marL="742950" lvl="1" indent="-331216" algn="l" rtl="0">
              <a:lnSpc>
                <a:spcPct val="80000"/>
              </a:lnSpc>
              <a:spcBef>
                <a:spcPts val="1000"/>
              </a:spcBef>
              <a:spcAft>
                <a:spcPts val="0"/>
              </a:spcAft>
              <a:buClr>
                <a:srgbClr val="FFFFFF"/>
              </a:buClr>
              <a:buSzPts val="1900"/>
              <a:buFont typeface="Roboto"/>
              <a:buChar char="▶"/>
            </a:pPr>
            <a:r>
              <a:rPr lang="en" sz="1900">
                <a:solidFill>
                  <a:srgbClr val="FFFFFF"/>
                </a:solidFill>
                <a:latin typeface="Roboto"/>
                <a:ea typeface="Roboto"/>
                <a:cs typeface="Roboto"/>
                <a:sym typeface="Roboto"/>
              </a:rPr>
              <a:t>Theory of action; How will these strategies effectively work together to positively impact student performance</a:t>
            </a:r>
            <a:endParaRPr sz="1900">
              <a:solidFill>
                <a:srgbClr val="FFFFFF"/>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460950" y="312822"/>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a:t>Artifact 2 cont.</a:t>
            </a:r>
            <a:r>
              <a:rPr lang="en"/>
              <a:t> </a:t>
            </a:r>
            <a:endParaRPr/>
          </a:p>
        </p:txBody>
      </p:sp>
      <p:sp>
        <p:nvSpPr>
          <p:cNvPr id="161" name="Google Shape;161;p26"/>
          <p:cNvSpPr txBox="1"/>
          <p:nvPr/>
        </p:nvSpPr>
        <p:spPr>
          <a:xfrm>
            <a:off x="303600" y="1518050"/>
            <a:ext cx="8608200" cy="3464700"/>
          </a:xfrm>
          <a:prstGeom prst="rect">
            <a:avLst/>
          </a:prstGeom>
          <a:noFill/>
          <a:ln>
            <a:noFill/>
          </a:ln>
        </p:spPr>
        <p:txBody>
          <a:bodyPr spcFirstLastPara="1" wrap="square" lIns="91425" tIns="91425" rIns="91425" bIns="91425" anchor="t" anchorCtr="0">
            <a:noAutofit/>
          </a:bodyPr>
          <a:lstStyle/>
          <a:p>
            <a:pPr marL="742950" lvl="1" indent="-362966" algn="l" rtl="0">
              <a:lnSpc>
                <a:spcPct val="90000"/>
              </a:lnSpc>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Existing resources used and new resources required</a:t>
            </a:r>
            <a:endParaRPr sz="2400">
              <a:solidFill>
                <a:srgbClr val="FFFFFF"/>
              </a:solidFill>
              <a:latin typeface="Roboto"/>
              <a:ea typeface="Roboto"/>
              <a:cs typeface="Roboto"/>
              <a:sym typeface="Roboto"/>
            </a:endParaRPr>
          </a:p>
          <a:p>
            <a:pPr marL="742950" lvl="1" indent="-362966" algn="l" rtl="0">
              <a:lnSpc>
                <a:spcPct val="90000"/>
              </a:lnSpc>
              <a:spcBef>
                <a:spcPts val="100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Changes in the school organization or structure </a:t>
            </a:r>
            <a:endParaRPr sz="2400">
              <a:solidFill>
                <a:srgbClr val="FFFFFF"/>
              </a:solidFill>
              <a:latin typeface="Roboto"/>
              <a:ea typeface="Roboto"/>
              <a:cs typeface="Roboto"/>
              <a:sym typeface="Roboto"/>
            </a:endParaRPr>
          </a:p>
          <a:p>
            <a:pPr marL="742950" lvl="1" indent="-362966" algn="l" rtl="0">
              <a:lnSpc>
                <a:spcPct val="90000"/>
              </a:lnSpc>
              <a:spcBef>
                <a:spcPts val="100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Roles and lines of responsibility for implementation</a:t>
            </a:r>
            <a:endParaRPr sz="2400">
              <a:solidFill>
                <a:srgbClr val="FFFFFF"/>
              </a:solidFill>
              <a:latin typeface="Roboto"/>
              <a:ea typeface="Roboto"/>
              <a:cs typeface="Roboto"/>
              <a:sym typeface="Roboto"/>
            </a:endParaRPr>
          </a:p>
          <a:p>
            <a:pPr marL="742950" lvl="1" indent="-362966" algn="l" rtl="0">
              <a:lnSpc>
                <a:spcPct val="90000"/>
              </a:lnSpc>
              <a:spcBef>
                <a:spcPts val="100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Steps to engage staff and garner support for proposed strategies</a:t>
            </a:r>
            <a:endParaRPr sz="2400">
              <a:solidFill>
                <a:srgbClr val="FFFFFF"/>
              </a:solidFill>
              <a:latin typeface="Roboto"/>
              <a:ea typeface="Roboto"/>
              <a:cs typeface="Roboto"/>
              <a:sym typeface="Roboto"/>
            </a:endParaRPr>
          </a:p>
          <a:p>
            <a:pPr marL="742950" lvl="1" indent="-362966" algn="l" rtl="0">
              <a:lnSpc>
                <a:spcPct val="90000"/>
              </a:lnSpc>
              <a:spcBef>
                <a:spcPts val="100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Timeline, proposed evaluation and feedback processes</a:t>
            </a:r>
            <a:endParaRPr sz="2400">
              <a:solidFill>
                <a:srgbClr val="FFFFFF"/>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460950" y="348547"/>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a:t>Artifact 3: Findings, Feedback &amp; Recommendations </a:t>
            </a:r>
            <a:endParaRPr sz="3000" b="1"/>
          </a:p>
        </p:txBody>
      </p:sp>
      <p:sp>
        <p:nvSpPr>
          <p:cNvPr id="167" name="Google Shape;167;p27"/>
          <p:cNvSpPr txBox="1"/>
          <p:nvPr/>
        </p:nvSpPr>
        <p:spPr>
          <a:xfrm>
            <a:off x="303600" y="1331925"/>
            <a:ext cx="8661900" cy="3589800"/>
          </a:xfrm>
          <a:prstGeom prst="rect">
            <a:avLst/>
          </a:prstGeom>
          <a:noFill/>
          <a:ln>
            <a:noFill/>
          </a:ln>
        </p:spPr>
        <p:txBody>
          <a:bodyPr spcFirstLastPara="1" wrap="square" lIns="91425" tIns="91425" rIns="91425" bIns="91425" anchor="t" anchorCtr="0">
            <a:noAutofit/>
          </a:bodyPr>
          <a:lstStyle/>
          <a:p>
            <a:pPr marL="342900" lvl="0" indent="-372110" algn="l" rtl="0">
              <a:spcBef>
                <a:spcPts val="0"/>
              </a:spcBef>
              <a:spcAft>
                <a:spcPts val="0"/>
              </a:spcAft>
              <a:buClr>
                <a:srgbClr val="FFFFFF"/>
              </a:buClr>
              <a:buSzPts val="1900"/>
              <a:buFont typeface="Roboto"/>
              <a:buChar char="▶"/>
            </a:pPr>
            <a:r>
              <a:rPr lang="en" sz="1900">
                <a:solidFill>
                  <a:srgbClr val="FFFFFF"/>
                </a:solidFill>
                <a:latin typeface="Roboto"/>
                <a:ea typeface="Roboto"/>
                <a:cs typeface="Roboto"/>
                <a:sym typeface="Roboto"/>
              </a:rPr>
              <a:t>In a report describing how you collected, synthesized, and interpreted feedback on your plan from stakeholders including the following information:</a:t>
            </a:r>
            <a:endParaRPr sz="1900">
              <a:solidFill>
                <a:srgbClr val="FFFFFF"/>
              </a:solidFill>
              <a:latin typeface="Roboto"/>
              <a:ea typeface="Roboto"/>
              <a:cs typeface="Roboto"/>
              <a:sym typeface="Roboto"/>
            </a:endParaRPr>
          </a:p>
          <a:p>
            <a:pPr marL="742950" lvl="1" indent="-325119" algn="l" rtl="0">
              <a:spcBef>
                <a:spcPts val="1000"/>
              </a:spcBef>
              <a:spcAft>
                <a:spcPts val="0"/>
              </a:spcAft>
              <a:buClr>
                <a:srgbClr val="FFFFFF"/>
              </a:buClr>
              <a:buSzPts val="1900"/>
              <a:buFont typeface="Roboto"/>
              <a:buChar char="▶"/>
            </a:pPr>
            <a:r>
              <a:rPr lang="en" sz="1900">
                <a:solidFill>
                  <a:srgbClr val="FFFFFF"/>
                </a:solidFill>
                <a:latin typeface="Roboto"/>
                <a:ea typeface="Roboto"/>
                <a:cs typeface="Roboto"/>
                <a:sym typeface="Roboto"/>
              </a:rPr>
              <a:t>Identification by role of individuals from the leadership team, staff and other stakeholders</a:t>
            </a:r>
            <a:endParaRPr sz="1900">
              <a:solidFill>
                <a:srgbClr val="FFFFFF"/>
              </a:solidFill>
              <a:latin typeface="Roboto"/>
              <a:ea typeface="Roboto"/>
              <a:cs typeface="Roboto"/>
              <a:sym typeface="Roboto"/>
            </a:endParaRPr>
          </a:p>
          <a:p>
            <a:pPr marL="742950" lvl="1" indent="-325119" algn="l" rtl="0">
              <a:spcBef>
                <a:spcPts val="1000"/>
              </a:spcBef>
              <a:spcAft>
                <a:spcPts val="0"/>
              </a:spcAft>
              <a:buClr>
                <a:srgbClr val="FFFFFF"/>
              </a:buClr>
              <a:buSzPts val="1900"/>
              <a:buFont typeface="Roboto"/>
              <a:buChar char="▶"/>
            </a:pPr>
            <a:r>
              <a:rPr lang="en" sz="1900">
                <a:solidFill>
                  <a:srgbClr val="FFFFFF"/>
                </a:solidFill>
                <a:latin typeface="Roboto"/>
                <a:ea typeface="Roboto"/>
                <a:cs typeface="Roboto"/>
                <a:sym typeface="Roboto"/>
              </a:rPr>
              <a:t>Synthesis and interpretation of the feedback regarding relevance and comprehensiveness of the plan</a:t>
            </a:r>
            <a:endParaRPr sz="1900">
              <a:solidFill>
                <a:srgbClr val="FFFFFF"/>
              </a:solidFill>
              <a:latin typeface="Roboto"/>
              <a:ea typeface="Roboto"/>
              <a:cs typeface="Roboto"/>
              <a:sym typeface="Roboto"/>
            </a:endParaRPr>
          </a:p>
          <a:p>
            <a:pPr marL="742950" lvl="1" indent="-325119" algn="l" rtl="0">
              <a:spcBef>
                <a:spcPts val="1000"/>
              </a:spcBef>
              <a:spcAft>
                <a:spcPts val="0"/>
              </a:spcAft>
              <a:buClr>
                <a:srgbClr val="FFFFFF"/>
              </a:buClr>
              <a:buSzPts val="1900"/>
              <a:buFont typeface="Roboto"/>
              <a:buChar char="▶"/>
            </a:pPr>
            <a:r>
              <a:rPr lang="en" sz="1900">
                <a:solidFill>
                  <a:srgbClr val="FFFFFF"/>
                </a:solidFill>
                <a:latin typeface="Roboto"/>
                <a:ea typeface="Roboto"/>
                <a:cs typeface="Roboto"/>
                <a:sym typeface="Roboto"/>
              </a:rPr>
              <a:t>Explanation of how the final plan was revised to incorporate feedback</a:t>
            </a:r>
            <a:endParaRPr sz="1900">
              <a:solidFill>
                <a:srgbClr val="FFFFFF"/>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460950" y="116372"/>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a:t>Category Documents </a:t>
            </a:r>
            <a:endParaRPr sz="3000" b="1"/>
          </a:p>
        </p:txBody>
      </p:sp>
      <p:sp>
        <p:nvSpPr>
          <p:cNvPr id="173" name="Google Shape;173;p28"/>
          <p:cNvSpPr txBox="1"/>
          <p:nvPr/>
        </p:nvSpPr>
        <p:spPr>
          <a:xfrm>
            <a:off x="294750" y="875125"/>
            <a:ext cx="8554500" cy="41001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Roboto"/>
              <a:buAutoNum type="arabicPeriod"/>
            </a:pPr>
            <a:r>
              <a:rPr lang="en" sz="2400" b="1">
                <a:solidFill>
                  <a:srgbClr val="FFFFFF"/>
                </a:solidFill>
                <a:latin typeface="Roboto"/>
                <a:ea typeface="Roboto"/>
                <a:cs typeface="Roboto"/>
                <a:sym typeface="Roboto"/>
              </a:rPr>
              <a:t>Student Demographics &amp; other relevant school context and student performance data</a:t>
            </a:r>
            <a:r>
              <a:rPr lang="en" sz="2400">
                <a:solidFill>
                  <a:srgbClr val="FFFFFF"/>
                </a:solidFill>
                <a:latin typeface="Roboto"/>
                <a:ea typeface="Roboto"/>
                <a:cs typeface="Roboto"/>
                <a:sym typeface="Roboto"/>
              </a:rPr>
              <a:t> → School Profile through DESE, MCAS/PARCC, ACCESS data </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AutoNum type="arabicPeriod"/>
            </a:pPr>
            <a:r>
              <a:rPr lang="en" sz="2400" b="1">
                <a:solidFill>
                  <a:srgbClr val="FFFFFF"/>
                </a:solidFill>
                <a:latin typeface="Roboto"/>
                <a:ea typeface="Roboto"/>
                <a:cs typeface="Roboto"/>
                <a:sym typeface="Roboto"/>
              </a:rPr>
              <a:t>Vision, Mission and School Improvement plan</a:t>
            </a:r>
            <a:r>
              <a:rPr lang="en" sz="2400">
                <a:solidFill>
                  <a:srgbClr val="FFFFFF"/>
                </a:solidFill>
                <a:latin typeface="Roboto"/>
                <a:ea typeface="Roboto"/>
                <a:cs typeface="Roboto"/>
                <a:sym typeface="Roboto"/>
              </a:rPr>
              <a:t> → I did not need to re-create this document, this was already established within both our school and district </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AutoNum type="arabicPeriod"/>
            </a:pPr>
            <a:r>
              <a:rPr lang="en" sz="2400" b="1">
                <a:solidFill>
                  <a:srgbClr val="FFFFFF"/>
                </a:solidFill>
                <a:latin typeface="Roboto"/>
                <a:ea typeface="Roboto"/>
                <a:cs typeface="Roboto"/>
                <a:sym typeface="Roboto"/>
              </a:rPr>
              <a:t>School &amp; District Priorities</a:t>
            </a:r>
            <a:r>
              <a:rPr lang="en" sz="2400">
                <a:solidFill>
                  <a:srgbClr val="FFFFFF"/>
                </a:solidFill>
                <a:latin typeface="Roboto"/>
                <a:ea typeface="Roboto"/>
                <a:cs typeface="Roboto"/>
                <a:sym typeface="Roboto"/>
              </a:rPr>
              <a:t> → already created </a:t>
            </a:r>
            <a:endParaRPr sz="2400">
              <a:solidFill>
                <a:srgbClr val="FFFFFF"/>
              </a:solidFill>
              <a:latin typeface="Roboto"/>
              <a:ea typeface="Roboto"/>
              <a:cs typeface="Roboto"/>
              <a:sym typeface="Roboto"/>
            </a:endParaRPr>
          </a:p>
          <a:p>
            <a:pPr marL="0" lvl="0" indent="-114300" algn="l" rtl="0">
              <a:spcBef>
                <a:spcPts val="0"/>
              </a:spcBef>
              <a:spcAft>
                <a:spcPts val="0"/>
              </a:spcAft>
              <a:buNone/>
            </a:pPr>
            <a:r>
              <a:rPr lang="en" sz="2400">
                <a:solidFill>
                  <a:srgbClr val="FFFFFF"/>
                </a:solidFill>
                <a:latin typeface="Roboto"/>
                <a:ea typeface="Roboto"/>
                <a:cs typeface="Roboto"/>
                <a:sym typeface="Roboto"/>
              </a:rPr>
              <a:t>4.)  </a:t>
            </a:r>
            <a:r>
              <a:rPr lang="en" sz="2400" b="1">
                <a:solidFill>
                  <a:srgbClr val="FFFFFF"/>
                </a:solidFill>
                <a:latin typeface="Roboto"/>
                <a:ea typeface="Roboto"/>
                <a:cs typeface="Roboto"/>
                <a:sym typeface="Roboto"/>
              </a:rPr>
              <a:t>Data collection forms/Interview guide</a:t>
            </a:r>
            <a:r>
              <a:rPr lang="en" sz="2400">
                <a:solidFill>
                  <a:srgbClr val="FFFFFF"/>
                </a:solidFill>
                <a:latin typeface="Roboto"/>
                <a:ea typeface="Roboto"/>
                <a:cs typeface="Roboto"/>
                <a:sym typeface="Roboto"/>
              </a:rPr>
              <a:t> → Document I created when meeting/discussing with stakeholders</a:t>
            </a:r>
            <a:endParaRPr sz="2400">
              <a:solidFill>
                <a:srgbClr val="FFFFFF"/>
              </a:solidFill>
              <a:latin typeface="Roboto"/>
              <a:ea typeface="Roboto"/>
              <a:cs typeface="Roboto"/>
              <a:sym typeface="Roboto"/>
            </a:endParaRPr>
          </a:p>
          <a:p>
            <a:pPr marL="0" lvl="0" indent="0" algn="l" rtl="0">
              <a:spcBef>
                <a:spcPts val="0"/>
              </a:spcBef>
              <a:spcAft>
                <a:spcPts val="0"/>
              </a:spcAft>
              <a:buNone/>
            </a:pPr>
            <a:r>
              <a:rPr lang="en" sz="2400">
                <a:solidFill>
                  <a:srgbClr val="FFFFFF"/>
                </a:solidFill>
                <a:latin typeface="Roboto"/>
                <a:ea typeface="Roboto"/>
                <a:cs typeface="Roboto"/>
                <a:sym typeface="Roboto"/>
              </a:rPr>
              <a:t>5.) </a:t>
            </a:r>
            <a:r>
              <a:rPr lang="en" sz="2400" b="1">
                <a:solidFill>
                  <a:srgbClr val="FFFFFF"/>
                </a:solidFill>
                <a:latin typeface="Roboto"/>
                <a:ea typeface="Roboto"/>
                <a:cs typeface="Roboto"/>
                <a:sym typeface="Roboto"/>
              </a:rPr>
              <a:t>Feedback Collection Forms </a:t>
            </a:r>
            <a:r>
              <a:rPr lang="en" sz="2400">
                <a:solidFill>
                  <a:srgbClr val="FFFFFF"/>
                </a:solidFill>
                <a:latin typeface="Roboto"/>
                <a:ea typeface="Roboto"/>
                <a:cs typeface="Roboto"/>
                <a:sym typeface="Roboto"/>
              </a:rPr>
              <a:t>→ Data collected from School Climate Survey </a:t>
            </a:r>
            <a:endParaRPr sz="2400">
              <a:solidFill>
                <a:srgbClr val="FFFFFF"/>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460950" y="348547"/>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a:t>Commentary </a:t>
            </a:r>
            <a:endParaRPr sz="3000" b="1"/>
          </a:p>
        </p:txBody>
      </p:sp>
      <p:sp>
        <p:nvSpPr>
          <p:cNvPr id="179" name="Google Shape;179;p29"/>
          <p:cNvSpPr txBox="1"/>
          <p:nvPr/>
        </p:nvSpPr>
        <p:spPr>
          <a:xfrm>
            <a:off x="500075" y="1071575"/>
            <a:ext cx="8286600" cy="36969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Well-focused written commentary that explains how you accomplished this task </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Discuss your own learning and leadership development </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Avoid recapping the steps, but rather analyze your leadership for developing a vision of high quality student achievement </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Identify what worked well, what you could improve upon, and what adjustments you made throughout </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pg . 27 in handbook outlines specific questions </a:t>
            </a:r>
            <a:endParaRPr sz="2400">
              <a:solidFill>
                <a:srgbClr val="FFFFFF"/>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 Comments?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188025" y="526350"/>
            <a:ext cx="8755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200"/>
              <a:t>Pal Task 2: Instructional Leadership for a Professional Learning Culture </a:t>
            </a:r>
            <a:endParaRPr sz="4200"/>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095950" y="513950"/>
            <a:ext cx="34443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latin typeface="Merriweather"/>
                <a:ea typeface="Merriweather"/>
                <a:cs typeface="Merriweather"/>
                <a:sym typeface="Merriweather"/>
              </a:rPr>
              <a:t>Disclaimer</a:t>
            </a:r>
            <a:r>
              <a:rPr lang="en">
                <a:latin typeface="Merriweather"/>
                <a:ea typeface="Merriweather"/>
                <a:cs typeface="Merriweather"/>
                <a:sym typeface="Merriweather"/>
              </a:rPr>
              <a:t> </a:t>
            </a:r>
            <a:endParaRPr>
              <a:latin typeface="Merriweather"/>
              <a:ea typeface="Merriweather"/>
              <a:cs typeface="Merriweather"/>
              <a:sym typeface="Merriweather"/>
            </a:endParaRPr>
          </a:p>
        </p:txBody>
      </p:sp>
      <p:sp>
        <p:nvSpPr>
          <p:cNvPr id="92" name="Google Shape;92;p14"/>
          <p:cNvSpPr txBox="1"/>
          <p:nvPr/>
        </p:nvSpPr>
        <p:spPr>
          <a:xfrm>
            <a:off x="171450" y="802150"/>
            <a:ext cx="8801100" cy="32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a:solidFill>
                <a:srgbClr val="FFFFFF"/>
              </a:solidFill>
              <a:latin typeface="Roboto"/>
              <a:ea typeface="Roboto"/>
              <a:cs typeface="Roboto"/>
              <a:sym typeface="Roboto"/>
            </a:endParaRPr>
          </a:p>
          <a:p>
            <a:pPr marL="0" lvl="0" indent="0" algn="l" rtl="0">
              <a:spcBef>
                <a:spcPts val="0"/>
              </a:spcBef>
              <a:spcAft>
                <a:spcPts val="0"/>
              </a:spcAft>
              <a:buNone/>
            </a:pPr>
            <a:endParaRPr sz="3600">
              <a:solidFill>
                <a:srgbClr val="FFFFFF"/>
              </a:solidFill>
              <a:latin typeface="Roboto"/>
              <a:ea typeface="Roboto"/>
              <a:cs typeface="Roboto"/>
              <a:sym typeface="Roboto"/>
            </a:endParaRPr>
          </a:p>
          <a:p>
            <a:pPr marL="0" lvl="0" indent="0" algn="ctr" rtl="0">
              <a:spcBef>
                <a:spcPts val="0"/>
              </a:spcBef>
              <a:spcAft>
                <a:spcPts val="0"/>
              </a:spcAft>
              <a:buNone/>
            </a:pPr>
            <a:r>
              <a:rPr lang="en" sz="3600" b="1" i="1">
                <a:solidFill>
                  <a:srgbClr val="FFFFFF"/>
                </a:solidFill>
                <a:latin typeface="Merriweather"/>
                <a:ea typeface="Merriweather"/>
                <a:cs typeface="Merriweather"/>
                <a:sym typeface="Merriweather"/>
              </a:rPr>
              <a:t>By no means am I professional at Task 1 or 2, I simply received a passing score that I was confident with! </a:t>
            </a:r>
            <a:endParaRPr sz="3600" b="1" i="1">
              <a:solidFill>
                <a:srgbClr val="FFFFFF"/>
              </a:solidFill>
              <a:latin typeface="Merriweather"/>
              <a:ea typeface="Merriweather"/>
              <a:cs typeface="Merriweather"/>
              <a:sym typeface="Merriweather"/>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p:nvPr/>
        </p:nvSpPr>
        <p:spPr>
          <a:xfrm>
            <a:off x="422350" y="407250"/>
            <a:ext cx="8145000" cy="431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a:solidFill>
                <a:srgbClr val="FFFFFF"/>
              </a:solidFill>
              <a:latin typeface="Roboto"/>
              <a:ea typeface="Roboto"/>
              <a:cs typeface="Roboto"/>
              <a:sym typeface="Roboto"/>
            </a:endParaRPr>
          </a:p>
          <a:p>
            <a:pPr marL="0" lvl="0" indent="0" algn="ctr" rtl="0">
              <a:spcBef>
                <a:spcPts val="0"/>
              </a:spcBef>
              <a:spcAft>
                <a:spcPts val="0"/>
              </a:spcAft>
              <a:buNone/>
            </a:pPr>
            <a:endParaRPr sz="3000">
              <a:solidFill>
                <a:srgbClr val="FFFFFF"/>
              </a:solidFill>
              <a:latin typeface="Roboto"/>
              <a:ea typeface="Roboto"/>
              <a:cs typeface="Roboto"/>
              <a:sym typeface="Roboto"/>
            </a:endParaRPr>
          </a:p>
          <a:p>
            <a:pPr marL="0" lvl="0" indent="0" algn="ctr" rtl="0">
              <a:spcBef>
                <a:spcPts val="0"/>
              </a:spcBef>
              <a:spcAft>
                <a:spcPts val="0"/>
              </a:spcAft>
              <a:buNone/>
            </a:pPr>
            <a:endParaRPr sz="3000">
              <a:solidFill>
                <a:srgbClr val="FFFFFF"/>
              </a:solidFill>
              <a:latin typeface="Roboto"/>
              <a:ea typeface="Roboto"/>
              <a:cs typeface="Roboto"/>
              <a:sym typeface="Roboto"/>
            </a:endParaRPr>
          </a:p>
          <a:p>
            <a:pPr marL="0" lvl="0" indent="0" algn="ctr" rtl="0">
              <a:spcBef>
                <a:spcPts val="0"/>
              </a:spcBef>
              <a:spcAft>
                <a:spcPts val="0"/>
              </a:spcAft>
              <a:buNone/>
            </a:pPr>
            <a:endParaRPr sz="3000">
              <a:solidFill>
                <a:srgbClr val="FFFFFF"/>
              </a:solidFill>
              <a:latin typeface="Roboto"/>
              <a:ea typeface="Roboto"/>
              <a:cs typeface="Roboto"/>
              <a:sym typeface="Roboto"/>
            </a:endParaRPr>
          </a:p>
          <a:p>
            <a:pPr marL="0" lvl="0" indent="0" algn="ctr" rtl="0">
              <a:spcBef>
                <a:spcPts val="0"/>
              </a:spcBef>
              <a:spcAft>
                <a:spcPts val="0"/>
              </a:spcAft>
              <a:buNone/>
            </a:pPr>
            <a:r>
              <a:rPr lang="en" sz="3000">
                <a:solidFill>
                  <a:srgbClr val="FFFFFF"/>
                </a:solidFill>
                <a:latin typeface="Roboto"/>
                <a:ea typeface="Roboto"/>
                <a:cs typeface="Roboto"/>
                <a:sym typeface="Roboto"/>
              </a:rPr>
              <a:t>Pg. 43 of Handbook → helpful “flowchart”  </a:t>
            </a:r>
            <a:endParaRPr sz="3000">
              <a:solidFill>
                <a:srgbClr val="FFFFFF"/>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p:nvPr/>
        </p:nvSpPr>
        <p:spPr>
          <a:xfrm>
            <a:off x="467600" y="452500"/>
            <a:ext cx="7813200" cy="84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Step 1 (investigate): Identify a priority academic area</a:t>
            </a:r>
            <a:r>
              <a:rPr lang="en" sz="3000">
                <a:solidFill>
                  <a:srgbClr val="FFFFFF"/>
                </a:solidFill>
                <a:latin typeface="Roboto"/>
                <a:ea typeface="Roboto"/>
                <a:cs typeface="Roboto"/>
                <a:sym typeface="Roboto"/>
              </a:rPr>
              <a:t> &amp; </a:t>
            </a:r>
            <a:r>
              <a:rPr lang="en" sz="3000" b="1">
                <a:solidFill>
                  <a:srgbClr val="FFFFFF"/>
                </a:solidFill>
                <a:latin typeface="Roboto"/>
                <a:ea typeface="Roboto"/>
                <a:cs typeface="Roboto"/>
                <a:sym typeface="Roboto"/>
              </a:rPr>
              <a:t>form a group </a:t>
            </a:r>
            <a:endParaRPr sz="3000" b="1">
              <a:solidFill>
                <a:srgbClr val="FFFFFF"/>
              </a:solidFill>
              <a:latin typeface="Roboto"/>
              <a:ea typeface="Roboto"/>
              <a:cs typeface="Roboto"/>
              <a:sym typeface="Roboto"/>
            </a:endParaRPr>
          </a:p>
        </p:txBody>
      </p:sp>
      <p:sp>
        <p:nvSpPr>
          <p:cNvPr id="200" name="Google Shape;200;p33"/>
          <p:cNvSpPr txBox="1"/>
          <p:nvPr/>
        </p:nvSpPr>
        <p:spPr>
          <a:xfrm>
            <a:off x="407250" y="1577400"/>
            <a:ext cx="8522100" cy="34089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No brainer… continue with the priority academic area you chose for Pal Task 1</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Assess what teacher groups currently exist in your school </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Select a group of 2-5 teachers that will be your working group → strengths, weaknesses, interests and needs in relation to the priority academic area </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Arrange meeting times and schedule a series of meetings to foster the PLC over time </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Determine the group learning approach (p. 44) </a:t>
            </a:r>
            <a:endParaRPr sz="2400">
              <a:solidFill>
                <a:srgbClr val="FFFFFF"/>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p:nvPr/>
        </p:nvSpPr>
        <p:spPr>
          <a:xfrm>
            <a:off x="497750" y="196075"/>
            <a:ext cx="7813200" cy="84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Step 2 (Prepare): Select an instructional practice focus  </a:t>
            </a:r>
            <a:r>
              <a:rPr lang="en" sz="3000">
                <a:solidFill>
                  <a:srgbClr val="FFFFFF"/>
                </a:solidFill>
                <a:latin typeface="Roboto"/>
                <a:ea typeface="Roboto"/>
                <a:cs typeface="Roboto"/>
                <a:sym typeface="Roboto"/>
              </a:rPr>
              <a:t> </a:t>
            </a:r>
            <a:endParaRPr sz="3000">
              <a:solidFill>
                <a:srgbClr val="FFFFFF"/>
              </a:solidFill>
              <a:latin typeface="Roboto"/>
              <a:ea typeface="Roboto"/>
              <a:cs typeface="Roboto"/>
              <a:sym typeface="Roboto"/>
            </a:endParaRPr>
          </a:p>
        </p:txBody>
      </p:sp>
      <p:sp>
        <p:nvSpPr>
          <p:cNvPr id="206" name="Google Shape;206;p34"/>
          <p:cNvSpPr txBox="1"/>
          <p:nvPr/>
        </p:nvSpPr>
        <p:spPr>
          <a:xfrm>
            <a:off x="362000" y="1251925"/>
            <a:ext cx="8492100" cy="3725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Set times for structured group meeting times → agendas, keeping minutes, assigning roles and responsibilities and using protocols and tools </a:t>
            </a:r>
            <a:endParaRPr sz="1800">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Assist the group in identifying a meaningful professional learning goal → improving course content, instruction, or classroom practices that will lead to improved student learning </a:t>
            </a:r>
            <a:endParaRPr sz="1800">
              <a:solidFill>
                <a:srgbClr val="FFFFFF"/>
              </a:solidFill>
              <a:latin typeface="Roboto"/>
              <a:ea typeface="Roboto"/>
              <a:cs typeface="Roboto"/>
              <a:sym typeface="Roboto"/>
            </a:endParaRPr>
          </a:p>
          <a:p>
            <a:pPr marL="914400" lvl="1"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Include objectives for collaboration </a:t>
            </a:r>
            <a:endParaRPr sz="1800">
              <a:solidFill>
                <a:srgbClr val="FFFFFF"/>
              </a:solidFill>
              <a:latin typeface="Roboto"/>
              <a:ea typeface="Roboto"/>
              <a:cs typeface="Roboto"/>
              <a:sym typeface="Roboto"/>
            </a:endParaRPr>
          </a:p>
          <a:p>
            <a:pPr marL="914400" lvl="1"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Identify key ideas </a:t>
            </a:r>
            <a:endParaRPr sz="1800">
              <a:solidFill>
                <a:srgbClr val="FFFFFF"/>
              </a:solidFill>
              <a:latin typeface="Roboto"/>
              <a:ea typeface="Roboto"/>
              <a:cs typeface="Roboto"/>
              <a:sym typeface="Roboto"/>
            </a:endParaRPr>
          </a:p>
          <a:p>
            <a:pPr marL="914400" lvl="1"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Instructional improvement strategies they are implementing in their classrooms </a:t>
            </a:r>
            <a:endParaRPr sz="1800">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Determine what resources and supports the group members need to foster learning </a:t>
            </a:r>
            <a:endParaRPr sz="1800">
              <a:solidFill>
                <a:srgbClr val="FFFFFF"/>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p:nvPr/>
        </p:nvSpPr>
        <p:spPr>
          <a:xfrm>
            <a:off x="467600" y="452500"/>
            <a:ext cx="8341200" cy="105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Step 3 (Act): Enact a group learning approach &amp; support individual and group learning  </a:t>
            </a:r>
            <a:r>
              <a:rPr lang="en" sz="3000">
                <a:solidFill>
                  <a:srgbClr val="FFFFFF"/>
                </a:solidFill>
                <a:latin typeface="Roboto"/>
                <a:ea typeface="Roboto"/>
                <a:cs typeface="Roboto"/>
                <a:sym typeface="Roboto"/>
              </a:rPr>
              <a:t> </a:t>
            </a:r>
            <a:endParaRPr sz="3000">
              <a:solidFill>
                <a:srgbClr val="FFFFFF"/>
              </a:solidFill>
              <a:latin typeface="Roboto"/>
              <a:ea typeface="Roboto"/>
              <a:cs typeface="Roboto"/>
              <a:sym typeface="Roboto"/>
            </a:endParaRPr>
          </a:p>
        </p:txBody>
      </p:sp>
      <p:sp>
        <p:nvSpPr>
          <p:cNvPr id="212" name="Google Shape;212;p35"/>
          <p:cNvSpPr txBox="1"/>
          <p:nvPr/>
        </p:nvSpPr>
        <p:spPr>
          <a:xfrm>
            <a:off x="301675" y="1622675"/>
            <a:ext cx="8507100" cy="33033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Facilitate members as they work to improve their instructional strategies (at least 3 meetings over time) </a:t>
            </a: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Pg. 46 → detailed outline of how to improve existing practices to increase student learning in the focus area </a:t>
            </a:r>
            <a:endParaRPr sz="2400">
              <a:solidFill>
                <a:srgbClr val="FFFFFF"/>
              </a:solidFill>
              <a:latin typeface="Roboto"/>
              <a:ea typeface="Roboto"/>
              <a:cs typeface="Roboto"/>
              <a:sym typeface="Roboto"/>
            </a:endParaRPr>
          </a:p>
          <a:p>
            <a:pPr marL="457200" lvl="0" indent="0" algn="l" rtl="0">
              <a:spcBef>
                <a:spcPts val="0"/>
              </a:spcBef>
              <a:spcAft>
                <a:spcPts val="0"/>
              </a:spcAft>
              <a:buNone/>
            </a:pP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Pg. 46 → detailed outline of what to include in the group learning process </a:t>
            </a:r>
            <a:endParaRPr sz="2400">
              <a:solidFill>
                <a:srgbClr val="FFFFFF"/>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p:nvPr/>
        </p:nvSpPr>
        <p:spPr>
          <a:xfrm>
            <a:off x="467600" y="452500"/>
            <a:ext cx="8416500" cy="84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Step 4 (Assess): Gather feedback and evidence of group learning and practice improvement </a:t>
            </a:r>
            <a:endParaRPr sz="3000">
              <a:solidFill>
                <a:srgbClr val="FFFFFF"/>
              </a:solidFill>
              <a:latin typeface="Roboto"/>
              <a:ea typeface="Roboto"/>
              <a:cs typeface="Roboto"/>
              <a:sym typeface="Roboto"/>
            </a:endParaRPr>
          </a:p>
        </p:txBody>
      </p:sp>
      <p:sp>
        <p:nvSpPr>
          <p:cNvPr id="218" name="Google Shape;218;p36"/>
          <p:cNvSpPr txBox="1"/>
          <p:nvPr/>
        </p:nvSpPr>
        <p:spPr>
          <a:xfrm>
            <a:off x="150825" y="1629025"/>
            <a:ext cx="8823900" cy="32580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Assess whether and how the instructional practices of the PLC teachers improve through the learning process and their individual learning efforts </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Describe your role and the members’ roles in the group process </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Using a feedback form or group discussion, ask the members to comment and evaluate the overall group process </a:t>
            </a:r>
            <a:endParaRPr sz="2000">
              <a:solidFill>
                <a:srgbClr val="FFFFFF"/>
              </a:solidFill>
              <a:latin typeface="Roboto"/>
              <a:ea typeface="Roboto"/>
              <a:cs typeface="Roboto"/>
              <a:sym typeface="Roboto"/>
            </a:endParaRPr>
          </a:p>
          <a:p>
            <a:pPr marL="914400" lvl="1" indent="-355600" algn="l" rtl="0">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Focus should be on their own instructional practice, the changes they adopted or used, and what they learned from those </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Analyze what you learned from the experience and solicit feedback from the teachers on your facilitating skills </a:t>
            </a:r>
            <a:endParaRPr sz="2000">
              <a:solidFill>
                <a:srgbClr val="FFFFFF"/>
              </a:solidFill>
              <a:latin typeface="Roboto"/>
              <a:ea typeface="Roboto"/>
              <a:cs typeface="Roboto"/>
              <a:sym typeface="Roboto"/>
            </a:endParaRPr>
          </a:p>
          <a:p>
            <a:pPr marL="457200" lvl="0" indent="-355600" algn="l" rtl="0">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Identify problems and successes in group facilitation </a:t>
            </a:r>
            <a:endParaRPr sz="2000">
              <a:solidFill>
                <a:srgbClr val="FFFFFF"/>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xfrm>
            <a:off x="229500" y="675600"/>
            <a:ext cx="8914500" cy="4332000"/>
          </a:xfrm>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Clr>
                <a:schemeClr val="lt1"/>
              </a:buClr>
              <a:buSzPts val="2400"/>
              <a:buFont typeface="Roboto"/>
              <a:buChar char="➔"/>
            </a:pPr>
            <a:r>
              <a:rPr lang="en" sz="2400"/>
              <a:t>Confidentiality &amp; Anon. Form (required for all Task submissions)  </a:t>
            </a:r>
            <a:endParaRPr sz="2400"/>
          </a:p>
          <a:p>
            <a:pPr marL="457200" lvl="0" indent="-381000" algn="l" rtl="0">
              <a:spcBef>
                <a:spcPts val="0"/>
              </a:spcBef>
              <a:spcAft>
                <a:spcPts val="0"/>
              </a:spcAft>
              <a:buClr>
                <a:schemeClr val="lt1"/>
              </a:buClr>
              <a:buSzPts val="2400"/>
              <a:buFont typeface="Roboto"/>
              <a:buChar char="➔"/>
            </a:pPr>
            <a:r>
              <a:rPr lang="en" sz="2400"/>
              <a:t>Three artifacts </a:t>
            </a:r>
            <a:endParaRPr sz="2400"/>
          </a:p>
          <a:p>
            <a:pPr marL="914400" lvl="1" indent="-381000" algn="l" rtl="0">
              <a:spcBef>
                <a:spcPts val="0"/>
              </a:spcBef>
              <a:spcAft>
                <a:spcPts val="0"/>
              </a:spcAft>
              <a:buClr>
                <a:schemeClr val="lt1"/>
              </a:buClr>
              <a:buSzPts val="2400"/>
              <a:buFont typeface="Roboto"/>
              <a:buChar char="◆"/>
            </a:pPr>
            <a:r>
              <a:rPr lang="en" sz="2400"/>
              <a:t>(1) Description of the Priority Academic Area &amp; Group </a:t>
            </a:r>
            <a:endParaRPr sz="2400"/>
          </a:p>
          <a:p>
            <a:pPr marL="914400" lvl="1" indent="-381000" algn="l" rtl="0">
              <a:spcBef>
                <a:spcPts val="0"/>
              </a:spcBef>
              <a:spcAft>
                <a:spcPts val="0"/>
              </a:spcAft>
              <a:buClr>
                <a:schemeClr val="lt1"/>
              </a:buClr>
              <a:buSzPts val="2400"/>
              <a:buFont typeface="Roboto"/>
              <a:buChar char="◆"/>
            </a:pPr>
            <a:r>
              <a:rPr lang="en" sz="2400"/>
              <a:t>(2) Description of the group learning Experience &amp; Results </a:t>
            </a:r>
            <a:endParaRPr sz="2400"/>
          </a:p>
          <a:p>
            <a:pPr marL="914400" lvl="1" indent="-381000" algn="l" rtl="0">
              <a:spcBef>
                <a:spcPts val="0"/>
              </a:spcBef>
              <a:spcAft>
                <a:spcPts val="0"/>
              </a:spcAft>
              <a:buClr>
                <a:schemeClr val="lt1"/>
              </a:buClr>
              <a:buSzPts val="2400"/>
              <a:buFont typeface="Roboto"/>
              <a:buChar char="◆"/>
            </a:pPr>
            <a:r>
              <a:rPr lang="en" sz="2400"/>
              <a:t>(3) Findings, Feedback &amp; Recommendations</a:t>
            </a:r>
            <a:endParaRPr sz="2400"/>
          </a:p>
          <a:p>
            <a:pPr marL="457200" lvl="0" indent="-381000" algn="l" rtl="0">
              <a:spcBef>
                <a:spcPts val="0"/>
              </a:spcBef>
              <a:spcAft>
                <a:spcPts val="0"/>
              </a:spcAft>
              <a:buClr>
                <a:schemeClr val="lt1"/>
              </a:buClr>
              <a:buSzPts val="2400"/>
              <a:buFont typeface="Roboto"/>
              <a:buChar char="➔"/>
            </a:pPr>
            <a:r>
              <a:rPr lang="en" sz="2400"/>
              <a:t>Category Documents </a:t>
            </a:r>
            <a:endParaRPr sz="2400"/>
          </a:p>
          <a:p>
            <a:pPr marL="914400" lvl="1" indent="-381000" algn="l" rtl="0">
              <a:spcBef>
                <a:spcPts val="0"/>
              </a:spcBef>
              <a:spcAft>
                <a:spcPts val="0"/>
              </a:spcAft>
              <a:buClr>
                <a:schemeClr val="lt1"/>
              </a:buClr>
              <a:buSzPts val="2400"/>
              <a:buFont typeface="Roboto"/>
              <a:buChar char="◆"/>
            </a:pPr>
            <a:r>
              <a:rPr lang="en" sz="2400"/>
              <a:t>(1) Background data and other info that defines the priority academic area </a:t>
            </a:r>
            <a:endParaRPr sz="2400"/>
          </a:p>
          <a:p>
            <a:pPr marL="914400" lvl="1" indent="-381000" algn="l" rtl="0">
              <a:spcBef>
                <a:spcPts val="0"/>
              </a:spcBef>
              <a:spcAft>
                <a:spcPts val="0"/>
              </a:spcAft>
              <a:buClr>
                <a:schemeClr val="lt1"/>
              </a:buClr>
              <a:buSzPts val="2400"/>
              <a:buFont typeface="Roboto"/>
              <a:buChar char="◆"/>
            </a:pPr>
            <a:r>
              <a:rPr lang="en" sz="2400"/>
              <a:t>(2) List of teachers or other staff groups existing in the school </a:t>
            </a:r>
            <a:endParaRPr sz="2400"/>
          </a:p>
          <a:p>
            <a:pPr marL="914400" lvl="1" indent="-381000" algn="l" rtl="0">
              <a:spcBef>
                <a:spcPts val="0"/>
              </a:spcBef>
              <a:spcAft>
                <a:spcPts val="0"/>
              </a:spcAft>
              <a:buClr>
                <a:schemeClr val="lt1"/>
              </a:buClr>
              <a:buSzPts val="2400"/>
              <a:buFont typeface="Roboto"/>
              <a:buChar char="◆"/>
            </a:pPr>
            <a:r>
              <a:rPr lang="en" sz="2400"/>
              <a:t>(3) List of group building and discussion group protocols used to faciliate group </a:t>
            </a:r>
            <a:endParaRPr/>
          </a:p>
        </p:txBody>
      </p:sp>
      <p:sp>
        <p:nvSpPr>
          <p:cNvPr id="224" name="Google Shape;224;p37"/>
          <p:cNvSpPr txBox="1"/>
          <p:nvPr/>
        </p:nvSpPr>
        <p:spPr>
          <a:xfrm>
            <a:off x="243000" y="0"/>
            <a:ext cx="8658000" cy="84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Necessary Documents </a:t>
            </a:r>
            <a:endParaRPr sz="3000" b="1">
              <a:solidFill>
                <a:srgbClr val="FFFFFF"/>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490250" y="1327350"/>
            <a:ext cx="8243100" cy="2142000"/>
          </a:xfrm>
          <a:prstGeom prst="rect">
            <a:avLst/>
          </a:prstGeom>
        </p:spPr>
        <p:txBody>
          <a:bodyPr spcFirstLastPara="1" wrap="square" lIns="91425" tIns="91425" rIns="91425" bIns="91425" anchor="ctr" anchorCtr="0">
            <a:noAutofit/>
          </a:bodyPr>
          <a:lstStyle/>
          <a:p>
            <a:pPr marL="514350" lvl="1" indent="-381000" algn="l" rtl="0">
              <a:spcBef>
                <a:spcPts val="0"/>
              </a:spcBef>
              <a:spcAft>
                <a:spcPts val="0"/>
              </a:spcAft>
              <a:buClr>
                <a:schemeClr val="lt1"/>
              </a:buClr>
              <a:buSzPts val="2400"/>
              <a:buFont typeface="Roboto"/>
              <a:buChar char="◆"/>
            </a:pPr>
            <a:r>
              <a:rPr lang="en" sz="2400"/>
              <a:t>(4) The agendas and minutes for all the group meetings </a:t>
            </a:r>
            <a:endParaRPr sz="2400"/>
          </a:p>
          <a:p>
            <a:pPr marL="514350" lvl="1" indent="-381000" algn="l" rtl="0">
              <a:spcBef>
                <a:spcPts val="0"/>
              </a:spcBef>
              <a:spcAft>
                <a:spcPts val="0"/>
              </a:spcAft>
              <a:buClr>
                <a:schemeClr val="lt1"/>
              </a:buClr>
              <a:buSzPts val="2400"/>
              <a:buFont typeface="Roboto"/>
              <a:buChar char="◆"/>
            </a:pPr>
            <a:r>
              <a:rPr lang="en" sz="2400"/>
              <a:t>(5) Other materials that are relevant (references for readings used in meetings or student work samples that were examined)</a:t>
            </a:r>
            <a:endParaRPr sz="2400">
              <a:solidFill>
                <a:srgbClr val="FFFFFF"/>
              </a:solidFill>
            </a:endParaRPr>
          </a:p>
          <a:p>
            <a:pPr marL="514350" lvl="1" indent="-381000" algn="l" rtl="0">
              <a:spcBef>
                <a:spcPts val="0"/>
              </a:spcBef>
              <a:spcAft>
                <a:spcPts val="0"/>
              </a:spcAft>
              <a:buClr>
                <a:srgbClr val="FFFFFF"/>
              </a:buClr>
              <a:buSzPts val="2400"/>
              <a:buFont typeface="Arial"/>
              <a:buChar char="◆"/>
            </a:pPr>
            <a:r>
              <a:rPr lang="en" sz="2400">
                <a:solidFill>
                  <a:srgbClr val="FFFFFF"/>
                </a:solidFill>
              </a:rPr>
              <a:t>(6) The group learning feedback form and summary findings </a:t>
            </a:r>
            <a:endParaRPr sz="2400">
              <a:solidFill>
                <a:srgbClr val="FFFFFF"/>
              </a:solidFill>
            </a:endParaRPr>
          </a:p>
          <a:p>
            <a:pPr marL="0" lvl="0" indent="0" algn="l" rtl="0">
              <a:spcBef>
                <a:spcPts val="0"/>
              </a:spcBef>
              <a:spcAft>
                <a:spcPts val="0"/>
              </a:spcAft>
              <a:buNone/>
            </a:pPr>
            <a:endParaRPr sz="2400"/>
          </a:p>
          <a:p>
            <a:pPr marL="457200" lvl="0" indent="-381000" algn="l" rtl="0">
              <a:spcBef>
                <a:spcPts val="0"/>
              </a:spcBef>
              <a:spcAft>
                <a:spcPts val="0"/>
              </a:spcAft>
              <a:buClr>
                <a:schemeClr val="lt1"/>
              </a:buClr>
              <a:buSzPts val="2400"/>
              <a:buFont typeface="Roboto"/>
              <a:buChar char="➔"/>
            </a:pPr>
            <a:r>
              <a:rPr lang="en" sz="2400"/>
              <a:t>Commentary</a:t>
            </a:r>
            <a:endParaRPr/>
          </a:p>
        </p:txBody>
      </p:sp>
      <p:sp>
        <p:nvSpPr>
          <p:cNvPr id="230" name="Google Shape;230;p38"/>
          <p:cNvSpPr txBox="1"/>
          <p:nvPr/>
        </p:nvSpPr>
        <p:spPr>
          <a:xfrm>
            <a:off x="241325" y="331850"/>
            <a:ext cx="8243100" cy="67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Necessary Documents cont. </a:t>
            </a:r>
            <a:endParaRPr sz="3000" b="1">
              <a:solidFill>
                <a:srgbClr val="FFFFFF"/>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p:nvPr/>
        </p:nvSpPr>
        <p:spPr>
          <a:xfrm>
            <a:off x="466025" y="258900"/>
            <a:ext cx="7922400" cy="108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Artifact 1:Description of the Priority Area and the Group  </a:t>
            </a:r>
            <a:endParaRPr sz="3000" b="1">
              <a:solidFill>
                <a:srgbClr val="FFFFFF"/>
              </a:solidFill>
              <a:latin typeface="Roboto"/>
              <a:ea typeface="Roboto"/>
              <a:cs typeface="Roboto"/>
              <a:sym typeface="Roboto"/>
            </a:endParaRPr>
          </a:p>
        </p:txBody>
      </p:sp>
      <p:sp>
        <p:nvSpPr>
          <p:cNvPr id="236" name="Google Shape;236;p39"/>
          <p:cNvSpPr txBox="1"/>
          <p:nvPr/>
        </p:nvSpPr>
        <p:spPr>
          <a:xfrm>
            <a:off x="308100" y="1346400"/>
            <a:ext cx="8527800" cy="3139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A memo written to the Superintendent or building Principal explaining the priority academic area for group learning and the focus within this area that the group selected for its learning together</a:t>
            </a:r>
            <a:endParaRPr sz="1800">
              <a:solidFill>
                <a:srgbClr val="FFFFFF"/>
              </a:solidFill>
              <a:latin typeface="Roboto"/>
              <a:ea typeface="Roboto"/>
              <a:cs typeface="Roboto"/>
              <a:sym typeface="Roboto"/>
            </a:endParaRPr>
          </a:p>
          <a:p>
            <a:pPr marL="457200" lvl="0" indent="0" algn="l" rtl="0">
              <a:spcBef>
                <a:spcPts val="0"/>
              </a:spcBef>
              <a:spcAft>
                <a:spcPts val="0"/>
              </a:spcAft>
              <a:buNone/>
            </a:pPr>
            <a:endParaRPr sz="1800">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P. 49-50 gives bulleted details required for artifact 1 </a:t>
            </a:r>
            <a:endParaRPr sz="1800">
              <a:solidFill>
                <a:srgbClr val="FFFFFF"/>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p:nvPr/>
        </p:nvSpPr>
        <p:spPr>
          <a:xfrm>
            <a:off x="466025" y="258900"/>
            <a:ext cx="7922400" cy="108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Artifact 2: Description of the Group Learning Experiences and Results</a:t>
            </a:r>
            <a:endParaRPr sz="3000" b="1">
              <a:solidFill>
                <a:srgbClr val="FFFFFF"/>
              </a:solidFill>
              <a:latin typeface="Roboto"/>
              <a:ea typeface="Roboto"/>
              <a:cs typeface="Roboto"/>
              <a:sym typeface="Roboto"/>
            </a:endParaRPr>
          </a:p>
        </p:txBody>
      </p:sp>
      <p:sp>
        <p:nvSpPr>
          <p:cNvPr id="242" name="Google Shape;242;p40"/>
          <p:cNvSpPr txBox="1"/>
          <p:nvPr/>
        </p:nvSpPr>
        <p:spPr>
          <a:xfrm>
            <a:off x="335750" y="1471575"/>
            <a:ext cx="8447100" cy="34434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Provide a summary of what the group did over the course of its meetings</a:t>
            </a:r>
            <a:endParaRPr sz="2400">
              <a:solidFill>
                <a:srgbClr val="FFFFFF"/>
              </a:solidFill>
              <a:latin typeface="Roboto"/>
              <a:ea typeface="Roboto"/>
              <a:cs typeface="Roboto"/>
              <a:sym typeface="Roboto"/>
            </a:endParaRPr>
          </a:p>
          <a:p>
            <a:pPr marL="457200" lvl="0" indent="0" algn="l" rtl="0">
              <a:spcBef>
                <a:spcPts val="0"/>
              </a:spcBef>
              <a:spcAft>
                <a:spcPts val="0"/>
              </a:spcAft>
              <a:buNone/>
            </a:pP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Pg. 50-52 in handbook detailed bullet points </a:t>
            </a:r>
            <a:endParaRPr sz="2400">
              <a:solidFill>
                <a:srgbClr val="FFFFFF"/>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1"/>
          <p:cNvSpPr txBox="1"/>
          <p:nvPr/>
        </p:nvSpPr>
        <p:spPr>
          <a:xfrm>
            <a:off x="466025" y="258900"/>
            <a:ext cx="7922400" cy="108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Artifact 3: Findings, Feedback, and Recommendations  </a:t>
            </a:r>
            <a:endParaRPr sz="3000" b="1">
              <a:solidFill>
                <a:srgbClr val="FFFFFF"/>
              </a:solidFill>
              <a:latin typeface="Roboto"/>
              <a:ea typeface="Roboto"/>
              <a:cs typeface="Roboto"/>
              <a:sym typeface="Roboto"/>
            </a:endParaRPr>
          </a:p>
        </p:txBody>
      </p:sp>
      <p:sp>
        <p:nvSpPr>
          <p:cNvPr id="248" name="Google Shape;248;p41"/>
          <p:cNvSpPr txBox="1"/>
          <p:nvPr/>
        </p:nvSpPr>
        <p:spPr>
          <a:xfrm>
            <a:off x="429750" y="1346400"/>
            <a:ext cx="8379900" cy="35283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Provide an analysis of the group members’ feedback on group learning, group task accomplishment(s), the groups’ receptivity for collaborative professional inquiry, and your facilitation role. Also provide evidence of the benefits of the work for improving teaching practice and student learning</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P. 52-53 detailed points to include in your artifact </a:t>
            </a:r>
            <a:endParaRPr sz="2400">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erriweather"/>
                <a:ea typeface="Merriweather"/>
                <a:cs typeface="Merriweather"/>
                <a:sym typeface="Merriweather"/>
              </a:rPr>
              <a:t>Overall </a:t>
            </a:r>
            <a:r>
              <a:rPr lang="en" b="1">
                <a:latin typeface="Merriweather"/>
                <a:ea typeface="Merriweather"/>
                <a:cs typeface="Merriweather"/>
                <a:sym typeface="Merriweather"/>
              </a:rPr>
              <a:t>advice</a:t>
            </a:r>
            <a:r>
              <a:rPr lang="en">
                <a:latin typeface="Merriweather"/>
                <a:ea typeface="Merriweather"/>
                <a:cs typeface="Merriweather"/>
                <a:sym typeface="Merriweather"/>
              </a:rPr>
              <a:t> I would have given myself...</a:t>
            </a:r>
            <a:endParaRPr>
              <a:latin typeface="Merriweather"/>
              <a:ea typeface="Merriweather"/>
              <a:cs typeface="Merriweather"/>
              <a:sym typeface="Merriweather"/>
            </a:endParaRPr>
          </a:p>
        </p:txBody>
      </p:sp>
      <p:sp>
        <p:nvSpPr>
          <p:cNvPr id="98" name="Google Shape;98;p15"/>
          <p:cNvSpPr txBox="1">
            <a:spLocks noGrp="1"/>
          </p:cNvSpPr>
          <p:nvPr>
            <p:ph type="body" idx="1"/>
          </p:nvPr>
        </p:nvSpPr>
        <p:spPr>
          <a:xfrm>
            <a:off x="-80575" y="1017800"/>
            <a:ext cx="9224700" cy="39723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1000"/>
              </a:spcBef>
              <a:spcAft>
                <a:spcPts val="0"/>
              </a:spcAft>
              <a:buSzPts val="1500"/>
              <a:buFont typeface="Merriweather"/>
              <a:buChar char="●"/>
            </a:pPr>
            <a:r>
              <a:rPr lang="en" sz="1500">
                <a:latin typeface="Merriweather"/>
                <a:ea typeface="Merriweather"/>
                <a:cs typeface="Merriweather"/>
                <a:sym typeface="Merriweather"/>
              </a:rPr>
              <a:t>Focus on one Task at a time</a:t>
            </a:r>
            <a:endParaRPr sz="1500">
              <a:latin typeface="Merriweather"/>
              <a:ea typeface="Merriweather"/>
              <a:cs typeface="Merriweather"/>
              <a:sym typeface="Merriweather"/>
            </a:endParaRPr>
          </a:p>
          <a:p>
            <a:pPr marL="457200" lvl="0" indent="-323850" algn="l" rtl="0">
              <a:lnSpc>
                <a:spcPct val="100000"/>
              </a:lnSpc>
              <a:spcBef>
                <a:spcPts val="1600"/>
              </a:spcBef>
              <a:spcAft>
                <a:spcPts val="0"/>
              </a:spcAft>
              <a:buSzPts val="1500"/>
              <a:buFont typeface="Merriweather"/>
              <a:buChar char="●"/>
            </a:pPr>
            <a:r>
              <a:rPr lang="en" sz="1500">
                <a:latin typeface="Merriweather"/>
                <a:ea typeface="Merriweather"/>
                <a:cs typeface="Merriweather"/>
                <a:sym typeface="Merriweather"/>
              </a:rPr>
              <a:t>You don’t necessarily have to do the tasks in order, but I would certainly do 1 before 2. Tasks 3+4 </a:t>
            </a:r>
            <a:r>
              <a:rPr lang="en" sz="1500" b="1">
                <a:latin typeface="Merriweather"/>
                <a:ea typeface="Merriweather"/>
                <a:cs typeface="Merriweather"/>
                <a:sym typeface="Merriweather"/>
              </a:rPr>
              <a:t>could </a:t>
            </a:r>
            <a:r>
              <a:rPr lang="en" sz="1500">
                <a:latin typeface="Merriweather"/>
                <a:ea typeface="Merriweather"/>
                <a:cs typeface="Merriweather"/>
                <a:sym typeface="Merriweather"/>
              </a:rPr>
              <a:t>be done out of order (in my opinion!) </a:t>
            </a:r>
            <a:endParaRPr sz="1500">
              <a:latin typeface="Merriweather"/>
              <a:ea typeface="Merriweather"/>
              <a:cs typeface="Merriweather"/>
              <a:sym typeface="Merriweather"/>
            </a:endParaRPr>
          </a:p>
          <a:p>
            <a:pPr marL="457200" lvl="0" indent="-323850" algn="l" rtl="0">
              <a:lnSpc>
                <a:spcPct val="100000"/>
              </a:lnSpc>
              <a:spcBef>
                <a:spcPts val="1600"/>
              </a:spcBef>
              <a:spcAft>
                <a:spcPts val="0"/>
              </a:spcAft>
              <a:buSzPts val="1500"/>
              <a:buFont typeface="Merriweather"/>
              <a:buChar char="●"/>
            </a:pPr>
            <a:r>
              <a:rPr lang="en" sz="1500">
                <a:latin typeface="Merriweather"/>
                <a:ea typeface="Merriweather"/>
                <a:cs typeface="Merriweather"/>
                <a:sym typeface="Merriweather"/>
              </a:rPr>
              <a:t>Communicate to your building leader(s) that you are completing these tasks → my admin. Did not need to complete these tasks for licensure, but they were able to point me in the right direction to find data, which teachers to collaborate with, etc. </a:t>
            </a:r>
            <a:endParaRPr sz="1500">
              <a:latin typeface="Merriweather"/>
              <a:ea typeface="Merriweather"/>
              <a:cs typeface="Merriweather"/>
              <a:sym typeface="Merriweather"/>
            </a:endParaRPr>
          </a:p>
          <a:p>
            <a:pPr marL="457200" lvl="0" indent="-323850" algn="l" rtl="0">
              <a:lnSpc>
                <a:spcPct val="100000"/>
              </a:lnSpc>
              <a:spcBef>
                <a:spcPts val="1600"/>
              </a:spcBef>
              <a:spcAft>
                <a:spcPts val="0"/>
              </a:spcAft>
              <a:buSzPts val="1500"/>
              <a:buFont typeface="Merriweather"/>
              <a:buChar char="●"/>
            </a:pPr>
            <a:r>
              <a:rPr lang="en" sz="1500">
                <a:latin typeface="Merriweather"/>
                <a:ea typeface="Merriweather"/>
                <a:cs typeface="Merriweather"/>
                <a:sym typeface="Merriweather"/>
              </a:rPr>
              <a:t>READ and REVIEW not only the </a:t>
            </a:r>
            <a:r>
              <a:rPr lang="en" sz="1500" b="1">
                <a:latin typeface="Merriweather"/>
                <a:ea typeface="Merriweather"/>
                <a:cs typeface="Merriweather"/>
                <a:sym typeface="Merriweather"/>
              </a:rPr>
              <a:t>handbook</a:t>
            </a:r>
            <a:r>
              <a:rPr lang="en" sz="1500">
                <a:latin typeface="Merriweather"/>
                <a:ea typeface="Merriweather"/>
                <a:cs typeface="Merriweather"/>
                <a:sym typeface="Merriweather"/>
              </a:rPr>
              <a:t> itself, but the </a:t>
            </a:r>
            <a:r>
              <a:rPr lang="en" sz="1500" b="1">
                <a:latin typeface="Merriweather"/>
                <a:ea typeface="Merriweather"/>
                <a:cs typeface="Merriweather"/>
                <a:sym typeface="Merriweather"/>
              </a:rPr>
              <a:t>rubrics </a:t>
            </a:r>
            <a:r>
              <a:rPr lang="en" sz="1500">
                <a:latin typeface="Merriweather"/>
                <a:ea typeface="Merriweather"/>
                <a:cs typeface="Merriweather"/>
                <a:sym typeface="Merriweather"/>
              </a:rPr>
              <a:t>several times </a:t>
            </a:r>
            <a:endParaRPr sz="1500">
              <a:latin typeface="Merriweather"/>
              <a:ea typeface="Merriweather"/>
              <a:cs typeface="Merriweather"/>
              <a:sym typeface="Merriweather"/>
            </a:endParaRPr>
          </a:p>
          <a:p>
            <a:pPr marL="457200" lvl="0" indent="-323850" algn="l" rtl="0">
              <a:lnSpc>
                <a:spcPct val="100000"/>
              </a:lnSpc>
              <a:spcBef>
                <a:spcPts val="1600"/>
              </a:spcBef>
              <a:spcAft>
                <a:spcPts val="0"/>
              </a:spcAft>
              <a:buSzPts val="1500"/>
              <a:buFont typeface="Merriweather"/>
              <a:buChar char="●"/>
            </a:pPr>
            <a:r>
              <a:rPr lang="en" sz="1500">
                <a:latin typeface="Merriweather"/>
                <a:ea typeface="Merriweather"/>
                <a:cs typeface="Merriweather"/>
                <a:sym typeface="Merriweather"/>
              </a:rPr>
              <a:t>Don’t try to get fancy; </a:t>
            </a:r>
            <a:r>
              <a:rPr lang="en" sz="1500" b="1">
                <a:latin typeface="Merriweather"/>
                <a:ea typeface="Merriweather"/>
                <a:cs typeface="Merriweather"/>
                <a:sym typeface="Merriweather"/>
              </a:rPr>
              <a:t>do exactly what the rubric tells you to do</a:t>
            </a:r>
            <a:r>
              <a:rPr lang="en" sz="1500">
                <a:latin typeface="Merriweather"/>
                <a:ea typeface="Merriweather"/>
                <a:cs typeface="Merriweather"/>
                <a:sym typeface="Merriweather"/>
              </a:rPr>
              <a:t>!</a:t>
            </a:r>
            <a:endParaRPr sz="1500">
              <a:latin typeface="Merriweather"/>
              <a:ea typeface="Merriweather"/>
              <a:cs typeface="Merriweather"/>
              <a:sym typeface="Merriweather"/>
            </a:endParaRPr>
          </a:p>
          <a:p>
            <a:pPr marL="457200" lvl="0" indent="-323850" algn="l" rtl="0">
              <a:lnSpc>
                <a:spcPct val="100000"/>
              </a:lnSpc>
              <a:spcBef>
                <a:spcPts val="1600"/>
              </a:spcBef>
              <a:spcAft>
                <a:spcPts val="0"/>
              </a:spcAft>
              <a:buSzPts val="1500"/>
              <a:buFont typeface="Merriweather"/>
              <a:buChar char="●"/>
            </a:pPr>
            <a:r>
              <a:rPr lang="en" sz="1500">
                <a:latin typeface="Merriweather"/>
                <a:ea typeface="Merriweather"/>
                <a:cs typeface="Merriweather"/>
                <a:sym typeface="Merriweather"/>
              </a:rPr>
              <a:t>Collaborate with others who are going through the Tasks + others who have completed it</a:t>
            </a:r>
            <a:endParaRPr sz="1500">
              <a:latin typeface="Merriweather"/>
              <a:ea typeface="Merriweather"/>
              <a:cs typeface="Merriweather"/>
              <a:sym typeface="Merriweather"/>
            </a:endParaRPr>
          </a:p>
          <a:p>
            <a:pPr marL="457200" lvl="0" indent="-323850" algn="l" rtl="0">
              <a:lnSpc>
                <a:spcPct val="100000"/>
              </a:lnSpc>
              <a:spcBef>
                <a:spcPts val="1600"/>
              </a:spcBef>
              <a:spcAft>
                <a:spcPts val="1600"/>
              </a:spcAft>
              <a:buSzPts val="1500"/>
              <a:buFont typeface="Merriweather"/>
              <a:buChar char="●"/>
            </a:pPr>
            <a:r>
              <a:rPr lang="en" sz="1500">
                <a:latin typeface="Merriweather"/>
                <a:ea typeface="Merriweather"/>
                <a:cs typeface="Merriweather"/>
                <a:sym typeface="Merriweather"/>
              </a:rPr>
              <a:t>Register through the Pal Task website (107$ per task) → layout of uploading documents is helpful in the planning/uploading process </a:t>
            </a:r>
            <a:endParaRPr sz="1500">
              <a:latin typeface="Merriweather"/>
              <a:ea typeface="Merriweather"/>
              <a:cs typeface="Merriweather"/>
              <a:sym typeface="Merriweathe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2"/>
          <p:cNvSpPr txBox="1"/>
          <p:nvPr/>
        </p:nvSpPr>
        <p:spPr>
          <a:xfrm>
            <a:off x="466025" y="258900"/>
            <a:ext cx="7922400" cy="108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Category Documents: </a:t>
            </a:r>
            <a:endParaRPr sz="3000" b="1">
              <a:solidFill>
                <a:srgbClr val="FFFFFF"/>
              </a:solidFill>
              <a:latin typeface="Roboto"/>
              <a:ea typeface="Roboto"/>
              <a:cs typeface="Roboto"/>
              <a:sym typeface="Roboto"/>
            </a:endParaRPr>
          </a:p>
        </p:txBody>
      </p:sp>
      <p:sp>
        <p:nvSpPr>
          <p:cNvPr id="254" name="Google Shape;254;p42"/>
          <p:cNvSpPr txBox="1"/>
          <p:nvPr/>
        </p:nvSpPr>
        <p:spPr>
          <a:xfrm>
            <a:off x="258900" y="942025"/>
            <a:ext cx="8457600" cy="38316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chemeClr val="lt1"/>
              </a:buClr>
              <a:buSzPts val="2100"/>
              <a:buFont typeface="Roboto"/>
              <a:buChar char="➔"/>
            </a:pPr>
            <a:r>
              <a:rPr lang="en" sz="2100">
                <a:solidFill>
                  <a:schemeClr val="lt1"/>
                </a:solidFill>
                <a:latin typeface="Roboto"/>
                <a:ea typeface="Roboto"/>
                <a:cs typeface="Roboto"/>
                <a:sym typeface="Roboto"/>
              </a:rPr>
              <a:t>Category Documents </a:t>
            </a:r>
            <a:endParaRPr sz="2100">
              <a:solidFill>
                <a:schemeClr val="lt1"/>
              </a:solidFill>
              <a:latin typeface="Roboto"/>
              <a:ea typeface="Roboto"/>
              <a:cs typeface="Roboto"/>
              <a:sym typeface="Roboto"/>
            </a:endParaRPr>
          </a:p>
          <a:p>
            <a:pPr marL="914400" lvl="1" indent="-361950" algn="l" rtl="0">
              <a:spcBef>
                <a:spcPts val="0"/>
              </a:spcBef>
              <a:spcAft>
                <a:spcPts val="0"/>
              </a:spcAft>
              <a:buClr>
                <a:schemeClr val="lt1"/>
              </a:buClr>
              <a:buSzPts val="2100"/>
              <a:buFont typeface="Roboto"/>
              <a:buChar char="◆"/>
            </a:pPr>
            <a:r>
              <a:rPr lang="en" sz="2100">
                <a:solidFill>
                  <a:schemeClr val="lt1"/>
                </a:solidFill>
                <a:latin typeface="Roboto"/>
                <a:ea typeface="Roboto"/>
                <a:cs typeface="Roboto"/>
                <a:sym typeface="Roboto"/>
              </a:rPr>
              <a:t>(1) Background data and other info that defines the priority academic area </a:t>
            </a:r>
            <a:endParaRPr sz="2100">
              <a:solidFill>
                <a:schemeClr val="lt1"/>
              </a:solidFill>
              <a:latin typeface="Roboto"/>
              <a:ea typeface="Roboto"/>
              <a:cs typeface="Roboto"/>
              <a:sym typeface="Roboto"/>
            </a:endParaRPr>
          </a:p>
          <a:p>
            <a:pPr marL="914400" lvl="1" indent="-361950" algn="l" rtl="0">
              <a:spcBef>
                <a:spcPts val="0"/>
              </a:spcBef>
              <a:spcAft>
                <a:spcPts val="0"/>
              </a:spcAft>
              <a:buClr>
                <a:schemeClr val="lt1"/>
              </a:buClr>
              <a:buSzPts val="2100"/>
              <a:buFont typeface="Roboto"/>
              <a:buChar char="◆"/>
            </a:pPr>
            <a:r>
              <a:rPr lang="en" sz="2100">
                <a:solidFill>
                  <a:schemeClr val="lt1"/>
                </a:solidFill>
                <a:latin typeface="Roboto"/>
                <a:ea typeface="Roboto"/>
                <a:cs typeface="Roboto"/>
                <a:sym typeface="Roboto"/>
              </a:rPr>
              <a:t>(2) List of teachers or other staff groups existing in the school </a:t>
            </a:r>
            <a:endParaRPr sz="2100">
              <a:solidFill>
                <a:schemeClr val="lt1"/>
              </a:solidFill>
              <a:latin typeface="Roboto"/>
              <a:ea typeface="Roboto"/>
              <a:cs typeface="Roboto"/>
              <a:sym typeface="Roboto"/>
            </a:endParaRPr>
          </a:p>
          <a:p>
            <a:pPr marL="914400" lvl="1" indent="-361950" algn="l" rtl="0">
              <a:spcBef>
                <a:spcPts val="0"/>
              </a:spcBef>
              <a:spcAft>
                <a:spcPts val="0"/>
              </a:spcAft>
              <a:buClr>
                <a:schemeClr val="lt1"/>
              </a:buClr>
              <a:buSzPts val="2100"/>
              <a:buFont typeface="Roboto"/>
              <a:buChar char="◆"/>
            </a:pPr>
            <a:r>
              <a:rPr lang="en" sz="2100">
                <a:solidFill>
                  <a:schemeClr val="lt1"/>
                </a:solidFill>
                <a:latin typeface="Roboto"/>
                <a:ea typeface="Roboto"/>
                <a:cs typeface="Roboto"/>
                <a:sym typeface="Roboto"/>
              </a:rPr>
              <a:t>(3) List of group building and discussion group protocols used to facilitate group </a:t>
            </a:r>
            <a:endParaRPr sz="2100">
              <a:solidFill>
                <a:schemeClr val="lt1"/>
              </a:solidFill>
              <a:latin typeface="Roboto"/>
              <a:ea typeface="Roboto"/>
              <a:cs typeface="Roboto"/>
              <a:sym typeface="Roboto"/>
            </a:endParaRPr>
          </a:p>
          <a:p>
            <a:pPr marL="914400" lvl="1" indent="-361950" algn="l" rtl="0">
              <a:spcBef>
                <a:spcPts val="0"/>
              </a:spcBef>
              <a:spcAft>
                <a:spcPts val="0"/>
              </a:spcAft>
              <a:buClr>
                <a:schemeClr val="lt1"/>
              </a:buClr>
              <a:buSzPts val="2100"/>
              <a:buFont typeface="Roboto"/>
              <a:buChar char="◆"/>
            </a:pPr>
            <a:r>
              <a:rPr lang="en" sz="2100">
                <a:solidFill>
                  <a:schemeClr val="lt1"/>
                </a:solidFill>
                <a:latin typeface="Roboto"/>
                <a:ea typeface="Roboto"/>
                <a:cs typeface="Roboto"/>
                <a:sym typeface="Roboto"/>
              </a:rPr>
              <a:t>4) The agendas and minutes for all the group meetings </a:t>
            </a:r>
            <a:endParaRPr sz="2100">
              <a:solidFill>
                <a:schemeClr val="lt1"/>
              </a:solidFill>
              <a:latin typeface="Roboto"/>
              <a:ea typeface="Roboto"/>
              <a:cs typeface="Roboto"/>
              <a:sym typeface="Roboto"/>
            </a:endParaRPr>
          </a:p>
          <a:p>
            <a:pPr marL="914400" lvl="1" indent="-361950" algn="l" rtl="0">
              <a:spcBef>
                <a:spcPts val="0"/>
              </a:spcBef>
              <a:spcAft>
                <a:spcPts val="0"/>
              </a:spcAft>
              <a:buClr>
                <a:schemeClr val="lt1"/>
              </a:buClr>
              <a:buSzPts val="2100"/>
              <a:buFont typeface="Roboto"/>
              <a:buChar char="◆"/>
            </a:pPr>
            <a:r>
              <a:rPr lang="en" sz="2100">
                <a:solidFill>
                  <a:schemeClr val="lt1"/>
                </a:solidFill>
                <a:latin typeface="Roboto"/>
                <a:ea typeface="Roboto"/>
                <a:cs typeface="Roboto"/>
                <a:sym typeface="Roboto"/>
              </a:rPr>
              <a:t>(5) Other materials that are relevant (references for readings used in meetings or student work samples that were examined)</a:t>
            </a:r>
            <a:endParaRPr sz="2100">
              <a:solidFill>
                <a:srgbClr val="FFFFFF"/>
              </a:solidFill>
              <a:latin typeface="Roboto"/>
              <a:ea typeface="Roboto"/>
              <a:cs typeface="Roboto"/>
              <a:sym typeface="Roboto"/>
            </a:endParaRPr>
          </a:p>
          <a:p>
            <a:pPr marL="914400" lvl="1" indent="-361950" algn="l" rtl="0">
              <a:spcBef>
                <a:spcPts val="0"/>
              </a:spcBef>
              <a:spcAft>
                <a:spcPts val="0"/>
              </a:spcAft>
              <a:buClr>
                <a:srgbClr val="FFFFFF"/>
              </a:buClr>
              <a:buSzPts val="2100"/>
              <a:buChar char="◆"/>
            </a:pPr>
            <a:r>
              <a:rPr lang="en" sz="2100">
                <a:solidFill>
                  <a:srgbClr val="FFFFFF"/>
                </a:solidFill>
                <a:latin typeface="Roboto"/>
                <a:ea typeface="Roboto"/>
                <a:cs typeface="Roboto"/>
                <a:sym typeface="Roboto"/>
              </a:rPr>
              <a:t>(6) The group learning feedback form and summary findings </a:t>
            </a:r>
            <a:endParaRPr sz="2100">
              <a:solidFill>
                <a:schemeClr val="lt1"/>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3"/>
          <p:cNvSpPr txBox="1"/>
          <p:nvPr/>
        </p:nvSpPr>
        <p:spPr>
          <a:xfrm>
            <a:off x="466025" y="258900"/>
            <a:ext cx="7922400" cy="108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Commentary: </a:t>
            </a:r>
            <a:endParaRPr sz="3000" b="1">
              <a:solidFill>
                <a:srgbClr val="FFFFFF"/>
              </a:solidFill>
              <a:latin typeface="Roboto"/>
              <a:ea typeface="Roboto"/>
              <a:cs typeface="Roboto"/>
              <a:sym typeface="Roboto"/>
            </a:endParaRPr>
          </a:p>
        </p:txBody>
      </p:sp>
      <p:sp>
        <p:nvSpPr>
          <p:cNvPr id="260" name="Google Shape;260;p43"/>
          <p:cNvSpPr txBox="1"/>
          <p:nvPr/>
        </p:nvSpPr>
        <p:spPr>
          <a:xfrm>
            <a:off x="327950" y="983825"/>
            <a:ext cx="8474700" cy="39009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FFFFFF"/>
              </a:buClr>
              <a:buSzPts val="2200"/>
              <a:buFont typeface="Roboto"/>
              <a:buChar char="➔"/>
            </a:pPr>
            <a:r>
              <a:rPr lang="en" sz="2200">
                <a:solidFill>
                  <a:srgbClr val="FFFFFF"/>
                </a:solidFill>
                <a:latin typeface="Roboto"/>
                <a:ea typeface="Roboto"/>
                <a:cs typeface="Roboto"/>
                <a:sym typeface="Roboto"/>
              </a:rPr>
              <a:t>Personal commentary on your own learning and leadership development </a:t>
            </a:r>
            <a:endParaRPr sz="2200">
              <a:solidFill>
                <a:srgbClr val="FFFFFF"/>
              </a:solidFill>
              <a:latin typeface="Roboto"/>
              <a:ea typeface="Roboto"/>
              <a:cs typeface="Roboto"/>
              <a:sym typeface="Roboto"/>
            </a:endParaRPr>
          </a:p>
          <a:p>
            <a:pPr marL="457200" lvl="0" indent="-368300" algn="l" rtl="0">
              <a:spcBef>
                <a:spcPts val="0"/>
              </a:spcBef>
              <a:spcAft>
                <a:spcPts val="0"/>
              </a:spcAft>
              <a:buClr>
                <a:srgbClr val="FFFFFF"/>
              </a:buClr>
              <a:buSzPts val="2200"/>
              <a:buFont typeface="Roboto"/>
              <a:buChar char="➔"/>
            </a:pPr>
            <a:r>
              <a:rPr lang="en" sz="2200">
                <a:solidFill>
                  <a:srgbClr val="FFFFFF"/>
                </a:solidFill>
                <a:latin typeface="Roboto"/>
                <a:ea typeface="Roboto"/>
                <a:cs typeface="Roboto"/>
                <a:sym typeface="Roboto"/>
              </a:rPr>
              <a:t>Do not recap the steps you took to complete the task, rather focus on the analysis of your leadership for improving your own group learning skills for the future </a:t>
            </a:r>
            <a:endParaRPr sz="2200">
              <a:solidFill>
                <a:srgbClr val="FFFFFF"/>
              </a:solidFill>
              <a:latin typeface="Roboto"/>
              <a:ea typeface="Roboto"/>
              <a:cs typeface="Roboto"/>
              <a:sym typeface="Roboto"/>
            </a:endParaRPr>
          </a:p>
          <a:p>
            <a:pPr marL="457200" lvl="0" indent="-368300" algn="l" rtl="0">
              <a:spcBef>
                <a:spcPts val="0"/>
              </a:spcBef>
              <a:spcAft>
                <a:spcPts val="0"/>
              </a:spcAft>
              <a:buClr>
                <a:srgbClr val="FFFFFF"/>
              </a:buClr>
              <a:buSzPts val="2200"/>
              <a:buFont typeface="Roboto"/>
              <a:buChar char="➔"/>
            </a:pPr>
            <a:r>
              <a:rPr lang="en" sz="2200">
                <a:solidFill>
                  <a:srgbClr val="FFFFFF"/>
                </a:solidFill>
                <a:latin typeface="Roboto"/>
                <a:ea typeface="Roboto"/>
                <a:cs typeface="Roboto"/>
                <a:sym typeface="Roboto"/>
              </a:rPr>
              <a:t>Identify and describe the leadership skills you used over the course of Task 2 → provide examples of leadership in action </a:t>
            </a:r>
            <a:endParaRPr sz="2200">
              <a:solidFill>
                <a:srgbClr val="FFFFFF"/>
              </a:solidFill>
              <a:latin typeface="Roboto"/>
              <a:ea typeface="Roboto"/>
              <a:cs typeface="Roboto"/>
              <a:sym typeface="Roboto"/>
            </a:endParaRPr>
          </a:p>
          <a:p>
            <a:pPr marL="457200" lvl="0" indent="-368300" algn="l" rtl="0">
              <a:spcBef>
                <a:spcPts val="0"/>
              </a:spcBef>
              <a:spcAft>
                <a:spcPts val="0"/>
              </a:spcAft>
              <a:buClr>
                <a:srgbClr val="FFFFFF"/>
              </a:buClr>
              <a:buSzPts val="2200"/>
              <a:buFont typeface="Roboto"/>
              <a:buChar char="➔"/>
            </a:pPr>
            <a:r>
              <a:rPr lang="en" sz="2200">
                <a:solidFill>
                  <a:srgbClr val="FFFFFF"/>
                </a:solidFill>
                <a:latin typeface="Roboto"/>
                <a:ea typeface="Roboto"/>
                <a:cs typeface="Roboto"/>
                <a:sym typeface="Roboto"/>
              </a:rPr>
              <a:t>Pg. 54 detailed points to include in your commentary </a:t>
            </a:r>
            <a:endParaRPr sz="2200">
              <a:solidFill>
                <a:srgbClr val="FFFFFF"/>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4"/>
          <p:cNvSpPr txBox="1">
            <a:spLocks noGrp="1"/>
          </p:cNvSpPr>
          <p:nvPr>
            <p:ph type="title"/>
          </p:nvPr>
        </p:nvSpPr>
        <p:spPr>
          <a:xfrm>
            <a:off x="490250" y="526350"/>
            <a:ext cx="77286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 Comments?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5"/>
          <p:cNvSpPr txBox="1">
            <a:spLocks noGrp="1"/>
          </p:cNvSpPr>
          <p:nvPr>
            <p:ph type="title"/>
          </p:nvPr>
        </p:nvSpPr>
        <p:spPr>
          <a:xfrm>
            <a:off x="-94000" y="523775"/>
            <a:ext cx="3585600" cy="223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Merriweather"/>
                <a:ea typeface="Merriweather"/>
                <a:cs typeface="Merriweather"/>
                <a:sym typeface="Merriweather"/>
              </a:rPr>
              <a:t>Reach out if you would like suggestions,  input or feedback!</a:t>
            </a:r>
            <a:endParaRPr sz="3000">
              <a:latin typeface="Merriweather"/>
              <a:ea typeface="Merriweather"/>
              <a:cs typeface="Merriweather"/>
              <a:sym typeface="Merriweather"/>
            </a:endParaRPr>
          </a:p>
        </p:txBody>
      </p:sp>
      <p:sp>
        <p:nvSpPr>
          <p:cNvPr id="271" name="Google Shape;271;p45"/>
          <p:cNvSpPr txBox="1">
            <a:spLocks noGrp="1"/>
          </p:cNvSpPr>
          <p:nvPr>
            <p:ph type="body" idx="1"/>
          </p:nvPr>
        </p:nvSpPr>
        <p:spPr>
          <a:xfrm>
            <a:off x="0" y="2835600"/>
            <a:ext cx="3182700" cy="195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erriweather"/>
                <a:ea typeface="Merriweather"/>
                <a:cs typeface="Merriweather"/>
                <a:sym typeface="Merriweather"/>
              </a:rPr>
              <a:t>Katie Gingras</a:t>
            </a:r>
            <a:endParaRPr sz="1700">
              <a:latin typeface="Merriweather"/>
              <a:ea typeface="Merriweather"/>
              <a:cs typeface="Merriweather"/>
              <a:sym typeface="Merriweather"/>
            </a:endParaRPr>
          </a:p>
          <a:p>
            <a:pPr marL="0" lvl="0" indent="0" algn="ctr" rtl="0">
              <a:spcBef>
                <a:spcPts val="1600"/>
              </a:spcBef>
              <a:spcAft>
                <a:spcPts val="0"/>
              </a:spcAft>
              <a:buNone/>
            </a:pPr>
            <a:r>
              <a:rPr lang="en" sz="1700" u="sng">
                <a:solidFill>
                  <a:schemeClr val="hlink"/>
                </a:solidFill>
                <a:latin typeface="Merriweather"/>
                <a:ea typeface="Merriweather"/>
                <a:cs typeface="Merriweather"/>
                <a:sym typeface="Merriweather"/>
                <a:hlinkClick r:id="rId3"/>
              </a:rPr>
              <a:t>katieruggles@comcast.net</a:t>
            </a:r>
            <a:r>
              <a:rPr lang="en" sz="1700">
                <a:latin typeface="Merriweather"/>
                <a:ea typeface="Merriweather"/>
                <a:cs typeface="Merriweather"/>
                <a:sym typeface="Merriweather"/>
              </a:rPr>
              <a:t> (personal email) </a:t>
            </a:r>
            <a:endParaRPr sz="1700">
              <a:latin typeface="Merriweather"/>
              <a:ea typeface="Merriweather"/>
              <a:cs typeface="Merriweather"/>
              <a:sym typeface="Merriweather"/>
            </a:endParaRPr>
          </a:p>
          <a:p>
            <a:pPr marL="0" lvl="0" indent="0" algn="ctr" rtl="0">
              <a:spcBef>
                <a:spcPts val="1600"/>
              </a:spcBef>
              <a:spcAft>
                <a:spcPts val="0"/>
              </a:spcAft>
              <a:buNone/>
            </a:pPr>
            <a:r>
              <a:rPr lang="en" sz="1700">
                <a:latin typeface="Merriweather"/>
                <a:ea typeface="Merriweather"/>
                <a:cs typeface="Merriweather"/>
                <a:sym typeface="Merriweather"/>
              </a:rPr>
              <a:t>508-341-4967 (cell) </a:t>
            </a:r>
            <a:endParaRPr sz="1700">
              <a:latin typeface="Merriweather"/>
              <a:ea typeface="Merriweather"/>
              <a:cs typeface="Merriweather"/>
              <a:sym typeface="Merriweather"/>
            </a:endParaRPr>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 </a:t>
            </a:r>
            <a:endParaRPr sz="1400"/>
          </a:p>
        </p:txBody>
      </p:sp>
      <p:pic>
        <p:nvPicPr>
          <p:cNvPr id="272" name="Google Shape;272;p45"/>
          <p:cNvPicPr preferRelativeResize="0"/>
          <p:nvPr/>
        </p:nvPicPr>
        <p:blipFill>
          <a:blip r:embed="rId4">
            <a:alphaModFix/>
          </a:blip>
          <a:stretch>
            <a:fillRect/>
          </a:stretch>
        </p:blipFill>
        <p:spPr>
          <a:xfrm>
            <a:off x="3182700" y="0"/>
            <a:ext cx="5961201"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Pal Task 1: Leadership through a Vision for High Student Achievement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p:nvPr/>
        </p:nvSpPr>
        <p:spPr>
          <a:xfrm>
            <a:off x="268600" y="335750"/>
            <a:ext cx="8621700" cy="460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a:solidFill>
                <a:schemeClr val="lt1"/>
              </a:solidFill>
              <a:latin typeface="Roboto"/>
              <a:ea typeface="Roboto"/>
              <a:cs typeface="Roboto"/>
              <a:sym typeface="Roboto"/>
            </a:endParaRPr>
          </a:p>
          <a:p>
            <a:pPr marL="0" lvl="0" indent="0" algn="l" rtl="0">
              <a:spcBef>
                <a:spcPts val="0"/>
              </a:spcBef>
              <a:spcAft>
                <a:spcPts val="0"/>
              </a:spcAft>
              <a:buNone/>
            </a:pPr>
            <a:endParaRPr sz="3000">
              <a:solidFill>
                <a:schemeClr val="lt1"/>
              </a:solidFill>
              <a:latin typeface="Roboto"/>
              <a:ea typeface="Roboto"/>
              <a:cs typeface="Roboto"/>
              <a:sym typeface="Roboto"/>
            </a:endParaRPr>
          </a:p>
          <a:p>
            <a:pPr marL="0" lvl="0" indent="0" algn="l" rtl="0">
              <a:spcBef>
                <a:spcPts val="0"/>
              </a:spcBef>
              <a:spcAft>
                <a:spcPts val="0"/>
              </a:spcAft>
              <a:buNone/>
            </a:pPr>
            <a:endParaRPr sz="3000">
              <a:solidFill>
                <a:schemeClr val="lt1"/>
              </a:solidFill>
              <a:latin typeface="Roboto"/>
              <a:ea typeface="Roboto"/>
              <a:cs typeface="Roboto"/>
              <a:sym typeface="Roboto"/>
            </a:endParaRPr>
          </a:p>
          <a:p>
            <a:pPr marL="0" lvl="0" indent="0" algn="ctr" rtl="0">
              <a:spcBef>
                <a:spcPts val="0"/>
              </a:spcBef>
              <a:spcAft>
                <a:spcPts val="0"/>
              </a:spcAft>
              <a:buNone/>
            </a:pPr>
            <a:endParaRPr sz="3000">
              <a:solidFill>
                <a:schemeClr val="lt1"/>
              </a:solidFill>
              <a:latin typeface="Roboto"/>
              <a:ea typeface="Roboto"/>
              <a:cs typeface="Roboto"/>
              <a:sym typeface="Roboto"/>
            </a:endParaRPr>
          </a:p>
          <a:p>
            <a:pPr marL="0" lvl="0" indent="0" algn="ctr" rtl="0">
              <a:spcBef>
                <a:spcPts val="0"/>
              </a:spcBef>
              <a:spcAft>
                <a:spcPts val="0"/>
              </a:spcAft>
              <a:buNone/>
            </a:pPr>
            <a:r>
              <a:rPr lang="en" sz="3000">
                <a:solidFill>
                  <a:schemeClr val="lt1"/>
                </a:solidFill>
                <a:latin typeface="Roboto"/>
                <a:ea typeface="Roboto"/>
                <a:cs typeface="Roboto"/>
                <a:sym typeface="Roboto"/>
              </a:rPr>
              <a:t>Pg. 15 of Pal Handbook → helpful “flow chart”</a:t>
            </a:r>
            <a:endParaRPr sz="3000">
              <a:solidFill>
                <a:schemeClr val="lt1"/>
              </a:solidFill>
              <a:latin typeface="Roboto"/>
              <a:ea typeface="Roboto"/>
              <a:cs typeface="Roboto"/>
              <a:sym typeface="Roboto"/>
            </a:endParaRPr>
          </a:p>
          <a:p>
            <a:pPr marL="0" lvl="0" indent="0" algn="ctr" rtl="0">
              <a:spcBef>
                <a:spcPts val="0"/>
              </a:spcBef>
              <a:spcAft>
                <a:spcPts val="0"/>
              </a:spcAft>
              <a:buNone/>
            </a:pPr>
            <a:endParaRPr sz="3000">
              <a:solidFill>
                <a:schemeClr val="lt1"/>
              </a:solidFill>
              <a:latin typeface="Roboto"/>
              <a:ea typeface="Roboto"/>
              <a:cs typeface="Roboto"/>
              <a:sym typeface="Roboto"/>
            </a:endParaRPr>
          </a:p>
          <a:p>
            <a:pPr marL="0" lvl="0" indent="0" algn="l" rtl="0">
              <a:spcBef>
                <a:spcPts val="0"/>
              </a:spcBef>
              <a:spcAft>
                <a:spcPts val="0"/>
              </a:spcAft>
              <a:buNone/>
            </a:pPr>
            <a:endParaRPr sz="3000">
              <a:solidFill>
                <a:schemeClr val="lt1"/>
              </a:solidFill>
              <a:latin typeface="Roboto"/>
              <a:ea typeface="Roboto"/>
              <a:cs typeface="Roboto"/>
              <a:sym typeface="Roboto"/>
            </a:endParaRPr>
          </a:p>
          <a:p>
            <a:pPr marL="0" lvl="0" indent="0" algn="l" rtl="0">
              <a:spcBef>
                <a:spcPts val="0"/>
              </a:spcBef>
              <a:spcAft>
                <a:spcPts val="0"/>
              </a:spcAft>
              <a:buNone/>
            </a:pPr>
            <a:endParaRPr sz="3000">
              <a:solidFill>
                <a:schemeClr val="lt1"/>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p:nvPr/>
        </p:nvSpPr>
        <p:spPr>
          <a:xfrm>
            <a:off x="174575" y="214875"/>
            <a:ext cx="8715900" cy="492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u="sng">
                <a:solidFill>
                  <a:schemeClr val="lt1"/>
                </a:solidFill>
                <a:latin typeface="Roboto"/>
                <a:ea typeface="Roboto"/>
                <a:cs typeface="Roboto"/>
                <a:sym typeface="Roboto"/>
              </a:rPr>
              <a:t>Step 1 (Investigate): REVIEW 3-5 YEARS OF SCHOOL DATA</a:t>
            </a:r>
            <a:endParaRPr sz="3000" u="sng">
              <a:solidFill>
                <a:schemeClr val="lt1"/>
              </a:solidFill>
              <a:latin typeface="Roboto"/>
              <a:ea typeface="Roboto"/>
              <a:cs typeface="Roboto"/>
              <a:sym typeface="Roboto"/>
            </a:endParaRPr>
          </a:p>
          <a:p>
            <a:pPr marL="0" lvl="0" indent="0" algn="l" rtl="0">
              <a:spcBef>
                <a:spcPts val="0"/>
              </a:spcBef>
              <a:spcAft>
                <a:spcPts val="0"/>
              </a:spcAft>
              <a:buNone/>
            </a:pPr>
            <a:r>
              <a:rPr lang="en" sz="3000" u="sng">
                <a:solidFill>
                  <a:schemeClr val="lt1"/>
                </a:solidFill>
                <a:latin typeface="Roboto"/>
                <a:ea typeface="Roboto"/>
                <a:cs typeface="Roboto"/>
                <a:sym typeface="Roboto"/>
              </a:rPr>
              <a:t>Quantitative:</a:t>
            </a:r>
            <a:r>
              <a:rPr lang="en" sz="3000">
                <a:solidFill>
                  <a:schemeClr val="lt1"/>
                </a:solidFill>
                <a:latin typeface="Roboto"/>
                <a:ea typeface="Roboto"/>
                <a:cs typeface="Roboto"/>
                <a:sym typeface="Roboto"/>
              </a:rPr>
              <a:t> MCAS, PARCC, MAP/DIBELS, ACCESS scores, other district level assessments used </a:t>
            </a:r>
            <a:endParaRPr sz="3000" u="sng">
              <a:solidFill>
                <a:schemeClr val="lt1"/>
              </a:solidFill>
              <a:latin typeface="Roboto"/>
              <a:ea typeface="Roboto"/>
              <a:cs typeface="Roboto"/>
              <a:sym typeface="Roboto"/>
            </a:endParaRPr>
          </a:p>
          <a:p>
            <a:pPr marL="0" lvl="0" indent="0" algn="l" rtl="0">
              <a:spcBef>
                <a:spcPts val="0"/>
              </a:spcBef>
              <a:spcAft>
                <a:spcPts val="0"/>
              </a:spcAft>
              <a:buNone/>
            </a:pPr>
            <a:r>
              <a:rPr lang="en" sz="3000" u="sng">
                <a:solidFill>
                  <a:schemeClr val="lt1"/>
                </a:solidFill>
                <a:latin typeface="Roboto"/>
                <a:ea typeface="Roboto"/>
                <a:cs typeface="Roboto"/>
                <a:sym typeface="Roboto"/>
              </a:rPr>
              <a:t>Qualitative:</a:t>
            </a:r>
            <a:r>
              <a:rPr lang="en" sz="3000">
                <a:solidFill>
                  <a:schemeClr val="lt1"/>
                </a:solidFill>
                <a:latin typeface="Roboto"/>
                <a:ea typeface="Roboto"/>
                <a:cs typeface="Roboto"/>
                <a:sym typeface="Roboto"/>
              </a:rPr>
              <a:t> School culture, student learning, interviews, school climate surveys  </a:t>
            </a:r>
            <a:endParaRPr sz="3000" u="sng">
              <a:solidFill>
                <a:schemeClr val="lt1"/>
              </a:solidFill>
              <a:latin typeface="Roboto"/>
              <a:ea typeface="Roboto"/>
              <a:cs typeface="Roboto"/>
              <a:sym typeface="Roboto"/>
            </a:endParaRPr>
          </a:p>
          <a:p>
            <a:pPr marL="0" lvl="0" indent="0" algn="ctr" rtl="0">
              <a:spcBef>
                <a:spcPts val="0"/>
              </a:spcBef>
              <a:spcAft>
                <a:spcPts val="0"/>
              </a:spcAft>
              <a:buNone/>
            </a:pPr>
            <a:endParaRPr sz="2400" i="1">
              <a:solidFill>
                <a:srgbClr val="FFFFFF"/>
              </a:solidFill>
              <a:latin typeface="Roboto"/>
              <a:ea typeface="Roboto"/>
              <a:cs typeface="Roboto"/>
              <a:sym typeface="Roboto"/>
            </a:endParaRPr>
          </a:p>
          <a:p>
            <a:pPr marL="0" lvl="0" indent="0" algn="ctr" rtl="0">
              <a:spcBef>
                <a:spcPts val="0"/>
              </a:spcBef>
              <a:spcAft>
                <a:spcPts val="0"/>
              </a:spcAft>
              <a:buNone/>
            </a:pPr>
            <a:r>
              <a:rPr lang="en" sz="2400" i="1">
                <a:solidFill>
                  <a:srgbClr val="FFFFFF"/>
                </a:solidFill>
                <a:latin typeface="Roboto"/>
                <a:ea typeface="Roboto"/>
                <a:cs typeface="Roboto"/>
                <a:sym typeface="Roboto"/>
              </a:rPr>
              <a:t>From this analysis, you will identify your priority academic area where an increase in student performance is pertinent → </a:t>
            </a:r>
            <a:r>
              <a:rPr lang="en" sz="2400">
                <a:solidFill>
                  <a:srgbClr val="CCCCCC"/>
                </a:solidFill>
                <a:latin typeface="Roboto"/>
                <a:ea typeface="Roboto"/>
                <a:cs typeface="Roboto"/>
                <a:sym typeface="Roboto"/>
              </a:rPr>
              <a:t>Writing instruction for 3rd grade EL students</a:t>
            </a:r>
            <a:r>
              <a:rPr lang="en" sz="3000" u="sng">
                <a:solidFill>
                  <a:srgbClr val="CCCCCC"/>
                </a:solidFill>
                <a:latin typeface="Roboto"/>
                <a:ea typeface="Roboto"/>
                <a:cs typeface="Roboto"/>
                <a:sym typeface="Roboto"/>
              </a:rPr>
              <a:t> </a:t>
            </a:r>
            <a:endParaRPr sz="3000" u="sng">
              <a:solidFill>
                <a:srgbClr val="CCCCCC"/>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328225" y="413222"/>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u="sng"/>
              <a:t>Step 2 (Prepare): Collaboration with Stakeholders</a:t>
            </a:r>
            <a:endParaRPr sz="3000" b="1" u="sng"/>
          </a:p>
        </p:txBody>
      </p:sp>
      <p:sp>
        <p:nvSpPr>
          <p:cNvPr id="119" name="Google Shape;119;p19"/>
          <p:cNvSpPr txBox="1"/>
          <p:nvPr/>
        </p:nvSpPr>
        <p:spPr>
          <a:xfrm>
            <a:off x="166650" y="1469375"/>
            <a:ext cx="8810700" cy="35106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Discuss with district/building leaders the programming in place to support the students in your priority academic area. </a:t>
            </a:r>
            <a:r>
              <a:rPr lang="en" sz="2400" i="1">
                <a:solidFill>
                  <a:srgbClr val="FFFFFF"/>
                </a:solidFill>
                <a:latin typeface="Roboto"/>
                <a:ea typeface="Roboto"/>
                <a:cs typeface="Roboto"/>
                <a:sym typeface="Roboto"/>
              </a:rPr>
              <a:t>(“What are we currently doing to teach and support our ELL/SPED students?”) </a:t>
            </a:r>
            <a:endParaRPr sz="2400" i="1">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Observe classrooms (small and large group instruction) </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Review current programing that is related to the priority academic area to identify gaps in effectiveness </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Interview/survey teachers who teach the target students, family/community members </a:t>
            </a:r>
            <a:endParaRPr sz="24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656325" y="347272"/>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u="sng"/>
              <a:t>Step 3 (Act): Develop a Plan</a:t>
            </a:r>
            <a:r>
              <a:rPr lang="en"/>
              <a:t> </a:t>
            </a:r>
            <a:endParaRPr/>
          </a:p>
        </p:txBody>
      </p:sp>
      <p:sp>
        <p:nvSpPr>
          <p:cNvPr id="125" name="Google Shape;125;p20"/>
          <p:cNvSpPr txBox="1"/>
          <p:nvPr/>
        </p:nvSpPr>
        <p:spPr>
          <a:xfrm>
            <a:off x="250025" y="1186075"/>
            <a:ext cx="8554800" cy="37254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Based on your findings from your data collection and collaboration with stakeholders, you will then create and present a plan including strategies that can be implemented to improve student learning (priority academic area for the targeted group) </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Set goals and measurable student objectives (how will these strategies improve student performance?)</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Utilize the input you gathered from previous step into your plan </a:t>
            </a:r>
            <a:endParaRPr sz="2400">
              <a:solidFill>
                <a:srgbClr val="FFFFFF"/>
              </a:solidFill>
              <a:latin typeface="Roboto"/>
              <a:ea typeface="Roboto"/>
              <a:cs typeface="Roboto"/>
              <a:sym typeface="Roboto"/>
            </a:endParaRPr>
          </a:p>
          <a:p>
            <a:pPr marL="457200" lvl="0" indent="-381000" algn="l" rtl="0">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Pg. 20 in handbook*</a:t>
            </a:r>
            <a:endParaRPr sz="2400">
              <a:solidFill>
                <a:srgbClr val="FFFFFF"/>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539875" y="366672"/>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u="sng"/>
              <a:t>Step 4 (Assess): Feedback &amp; Revise Plan</a:t>
            </a:r>
            <a:r>
              <a:rPr lang="en"/>
              <a:t> </a:t>
            </a:r>
            <a:endParaRPr/>
          </a:p>
        </p:txBody>
      </p:sp>
      <p:sp>
        <p:nvSpPr>
          <p:cNvPr id="131" name="Google Shape;131;p21"/>
          <p:cNvSpPr txBox="1"/>
          <p:nvPr/>
        </p:nvSpPr>
        <p:spPr>
          <a:xfrm>
            <a:off x="232175" y="1205475"/>
            <a:ext cx="8715300" cy="3795000"/>
          </a:xfrm>
          <a:prstGeom prst="rect">
            <a:avLst/>
          </a:prstGeom>
          <a:noFill/>
          <a:ln>
            <a:noFill/>
          </a:ln>
        </p:spPr>
        <p:txBody>
          <a:bodyPr spcFirstLastPara="1" wrap="square" lIns="91425" tIns="91425" rIns="91425" bIns="91425" anchor="t" anchorCtr="0">
            <a:noAutofit/>
          </a:bodyPr>
          <a:lstStyle/>
          <a:p>
            <a:pPr marL="457200" lvl="0" indent="-381000" algn="l" rtl="0">
              <a:spcBef>
                <a:spcPts val="100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In response to a series of prompts, discuss the development of your leadership skills while completing this task</a:t>
            </a:r>
            <a:endParaRPr sz="2400">
              <a:solidFill>
                <a:srgbClr val="FFFFFF"/>
              </a:solidFill>
              <a:latin typeface="Roboto"/>
              <a:ea typeface="Roboto"/>
              <a:cs typeface="Roboto"/>
              <a:sym typeface="Roboto"/>
            </a:endParaRPr>
          </a:p>
          <a:p>
            <a:pPr marL="457200" lvl="0" indent="-381000" algn="l" rtl="0">
              <a:spcBef>
                <a:spcPts val="100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Nature of support from your school and district leadership </a:t>
            </a:r>
            <a:endParaRPr sz="2400">
              <a:solidFill>
                <a:srgbClr val="FFFFFF"/>
              </a:solidFill>
              <a:latin typeface="Roboto"/>
              <a:ea typeface="Roboto"/>
              <a:cs typeface="Roboto"/>
              <a:sym typeface="Roboto"/>
            </a:endParaRPr>
          </a:p>
          <a:p>
            <a:pPr marL="457200" lvl="0" indent="-381000" algn="l" rtl="0">
              <a:spcBef>
                <a:spcPts val="100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INCLUDE SPECIFIC EXAMPLES </a:t>
            </a:r>
            <a:endParaRPr sz="2400">
              <a:solidFill>
                <a:srgbClr val="FFFFFF"/>
              </a:solidFill>
              <a:latin typeface="Roboto"/>
              <a:ea typeface="Roboto"/>
              <a:cs typeface="Roboto"/>
              <a:sym typeface="Roboto"/>
            </a:endParaRPr>
          </a:p>
          <a:p>
            <a:pPr marL="457200" lvl="0" indent="-381000" algn="l" rtl="0">
              <a:spcBef>
                <a:spcPts val="100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Do not simply recap how you created your plan. Instead:</a:t>
            </a:r>
            <a:endParaRPr sz="2400">
              <a:solidFill>
                <a:srgbClr val="FFFFFF"/>
              </a:solidFill>
              <a:latin typeface="Roboto"/>
              <a:ea typeface="Roboto"/>
              <a:cs typeface="Roboto"/>
              <a:sym typeface="Roboto"/>
            </a:endParaRPr>
          </a:p>
          <a:p>
            <a:pPr marL="914400" lvl="1" indent="-381000" algn="l" rtl="0">
              <a:spcBef>
                <a:spcPts val="100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Address your leadership skills and practices </a:t>
            </a:r>
            <a:endParaRPr sz="2400">
              <a:solidFill>
                <a:srgbClr val="FFFFFF"/>
              </a:solidFill>
              <a:latin typeface="Roboto"/>
              <a:ea typeface="Roboto"/>
              <a:cs typeface="Roboto"/>
              <a:sym typeface="Roboto"/>
            </a:endParaRPr>
          </a:p>
          <a:p>
            <a:pPr marL="914400" lvl="1" indent="-381000" algn="l" rtl="0">
              <a:spcBef>
                <a:spcPts val="100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Pg. 21 in handbook </a:t>
            </a:r>
            <a:endParaRPr sz="2400">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2738</Words>
  <Application>Microsoft Office PowerPoint</Application>
  <PresentationFormat>On-screen Show (16:9)</PresentationFormat>
  <Paragraphs>221</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Merriweather</vt:lpstr>
      <vt:lpstr>Roboto</vt:lpstr>
      <vt:lpstr>Arial</vt:lpstr>
      <vt:lpstr>Century Gothic</vt:lpstr>
      <vt:lpstr>Noto Sans Symbols</vt:lpstr>
      <vt:lpstr>Geometric</vt:lpstr>
      <vt:lpstr>MA Pal Tasks 1+2  Helpful Hints</vt:lpstr>
      <vt:lpstr>Disclaimer </vt:lpstr>
      <vt:lpstr>Overall advice I would have given myself...</vt:lpstr>
      <vt:lpstr>Pal Task 1: Leadership through a Vision for High Student Achievement  </vt:lpstr>
      <vt:lpstr>PowerPoint Presentation</vt:lpstr>
      <vt:lpstr>PowerPoint Presentation</vt:lpstr>
      <vt:lpstr>Step 2 (Prepare): Collaboration with Stakeholders</vt:lpstr>
      <vt:lpstr>Step 3 (Act): Develop a Plan </vt:lpstr>
      <vt:lpstr>Step 4 (Assess): Feedback &amp; Revise Plan </vt:lpstr>
      <vt:lpstr>Necessary Documents: </vt:lpstr>
      <vt:lpstr>Necessary Documents (cont.)</vt:lpstr>
      <vt:lpstr>Artifact 1: Priority Area </vt:lpstr>
      <vt:lpstr>Artifact 2: The Plan for Action Strategies </vt:lpstr>
      <vt:lpstr>Artifact 2 cont. </vt:lpstr>
      <vt:lpstr>Artifact 3: Findings, Feedback &amp; Recommendations </vt:lpstr>
      <vt:lpstr>Category Documents </vt:lpstr>
      <vt:lpstr>Commentary </vt:lpstr>
      <vt:lpstr>Questions? Comments? </vt:lpstr>
      <vt:lpstr>Pal Task 2: Instructional Leadership for a Professional Learning Culture  </vt:lpstr>
      <vt:lpstr>PowerPoint Presentation</vt:lpstr>
      <vt:lpstr>PowerPoint Presentation</vt:lpstr>
      <vt:lpstr>PowerPoint Presentation</vt:lpstr>
      <vt:lpstr>PowerPoint Presentation</vt:lpstr>
      <vt:lpstr>PowerPoint Presentation</vt:lpstr>
      <vt:lpstr>Confidentiality &amp; Anon. Form (required for all Task submissions)   Three artifacts  (1) Description of the Priority Academic Area &amp; Group  (2) Description of the group learning Experience &amp; Results  (3) Findings, Feedback &amp; Recommendations Category Documents  (1) Background data and other info that defines the priority academic area  (2) List of teachers or other staff groups existing in the school  (3) List of group building and discussion group protocols used to faciliate group </vt:lpstr>
      <vt:lpstr>(4) The agendas and minutes for all the group meetings  (5) Other materials that are relevant (references for readings used in meetings or student work samples that were examined) (6) The group learning feedback form and summary findings   Commentary</vt:lpstr>
      <vt:lpstr>PowerPoint Presentation</vt:lpstr>
      <vt:lpstr>PowerPoint Presentation</vt:lpstr>
      <vt:lpstr>PowerPoint Presentation</vt:lpstr>
      <vt:lpstr>PowerPoint Presentation</vt:lpstr>
      <vt:lpstr>PowerPoint Presentation</vt:lpstr>
      <vt:lpstr>Questions? Comments? </vt:lpstr>
      <vt:lpstr>Reach out if you would like suggestions,  input or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Pal Tasks 1+2  Helpful Hints</dc:title>
  <dc:creator>Jennifer Murray</dc:creator>
  <cp:lastModifiedBy>Jennifer Murray</cp:lastModifiedBy>
  <cp:revision>1</cp:revision>
  <dcterms:modified xsi:type="dcterms:W3CDTF">2020-12-21T19:30:59Z</dcterms:modified>
</cp:coreProperties>
</file>